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2"/>
  </p:notesMasterIdLst>
  <p:sldIdLst>
    <p:sldId id="478" r:id="rId2"/>
    <p:sldId id="477" r:id="rId3"/>
    <p:sldId id="256" r:id="rId4"/>
    <p:sldId id="261" r:id="rId5"/>
    <p:sldId id="269" r:id="rId6"/>
    <p:sldId id="270" r:id="rId7"/>
    <p:sldId id="257" r:id="rId8"/>
    <p:sldId id="258" r:id="rId9"/>
    <p:sldId id="259" r:id="rId10"/>
    <p:sldId id="260" r:id="rId11"/>
    <p:sldId id="267" r:id="rId12"/>
    <p:sldId id="271" r:id="rId13"/>
    <p:sldId id="276" r:id="rId14"/>
    <p:sldId id="265" r:id="rId15"/>
    <p:sldId id="280" r:id="rId16"/>
    <p:sldId id="281" r:id="rId17"/>
    <p:sldId id="282" r:id="rId18"/>
    <p:sldId id="283" r:id="rId19"/>
    <p:sldId id="284" r:id="rId20"/>
    <p:sldId id="278" r:id="rId21"/>
    <p:sldId id="285" r:id="rId22"/>
    <p:sldId id="286" r:id="rId23"/>
    <p:sldId id="287" r:id="rId24"/>
    <p:sldId id="288" r:id="rId25"/>
    <p:sldId id="289" r:id="rId26"/>
    <p:sldId id="290" r:id="rId27"/>
    <p:sldId id="291" r:id="rId28"/>
    <p:sldId id="292" r:id="rId29"/>
    <p:sldId id="293" r:id="rId30"/>
    <p:sldId id="294" r:id="rId31"/>
    <p:sldId id="295" r:id="rId32"/>
    <p:sldId id="296" r:id="rId33"/>
    <p:sldId id="297" r:id="rId34"/>
    <p:sldId id="479" r:id="rId35"/>
    <p:sldId id="298" r:id="rId36"/>
    <p:sldId id="311" r:id="rId37"/>
    <p:sldId id="312" r:id="rId38"/>
    <p:sldId id="313" r:id="rId39"/>
    <p:sldId id="314" r:id="rId40"/>
    <p:sldId id="305" r:id="rId41"/>
    <p:sldId id="307" r:id="rId42"/>
    <p:sldId id="308" r:id="rId43"/>
    <p:sldId id="309" r:id="rId44"/>
    <p:sldId id="310" r:id="rId45"/>
    <p:sldId id="315" r:id="rId46"/>
    <p:sldId id="316" r:id="rId47"/>
    <p:sldId id="317" r:id="rId48"/>
    <p:sldId id="318" r:id="rId49"/>
    <p:sldId id="319" r:id="rId50"/>
    <p:sldId id="320" r:id="rId51"/>
    <p:sldId id="321" r:id="rId52"/>
    <p:sldId id="322" r:id="rId53"/>
    <p:sldId id="323" r:id="rId54"/>
    <p:sldId id="324" r:id="rId55"/>
    <p:sldId id="325" r:id="rId56"/>
    <p:sldId id="326" r:id="rId57"/>
    <p:sldId id="327" r:id="rId58"/>
    <p:sldId id="328" r:id="rId59"/>
    <p:sldId id="329" r:id="rId60"/>
    <p:sldId id="330" r:id="rId61"/>
    <p:sldId id="331" r:id="rId62"/>
    <p:sldId id="345" r:id="rId63"/>
    <p:sldId id="346" r:id="rId64"/>
    <p:sldId id="347" r:id="rId65"/>
    <p:sldId id="335" r:id="rId66"/>
    <p:sldId id="336" r:id="rId67"/>
    <p:sldId id="337" r:id="rId68"/>
    <p:sldId id="338" r:id="rId69"/>
    <p:sldId id="339" r:id="rId70"/>
    <p:sldId id="340" r:id="rId71"/>
    <p:sldId id="341" r:id="rId72"/>
    <p:sldId id="342" r:id="rId73"/>
    <p:sldId id="343" r:id="rId74"/>
    <p:sldId id="344" r:id="rId75"/>
    <p:sldId id="348" r:id="rId76"/>
    <p:sldId id="349" r:id="rId77"/>
    <p:sldId id="350" r:id="rId78"/>
    <p:sldId id="351" r:id="rId79"/>
    <p:sldId id="352" r:id="rId80"/>
    <p:sldId id="353" r:id="rId81"/>
    <p:sldId id="354" r:id="rId82"/>
    <p:sldId id="355" r:id="rId83"/>
    <p:sldId id="356" r:id="rId84"/>
    <p:sldId id="357" r:id="rId85"/>
    <p:sldId id="358" r:id="rId86"/>
    <p:sldId id="359" r:id="rId87"/>
    <p:sldId id="360" r:id="rId88"/>
    <p:sldId id="361" r:id="rId89"/>
    <p:sldId id="362" r:id="rId90"/>
    <p:sldId id="363" r:id="rId91"/>
    <p:sldId id="364" r:id="rId92"/>
    <p:sldId id="365" r:id="rId93"/>
    <p:sldId id="366" r:id="rId94"/>
    <p:sldId id="367" r:id="rId95"/>
    <p:sldId id="368" r:id="rId96"/>
    <p:sldId id="369" r:id="rId97"/>
    <p:sldId id="370" r:id="rId98"/>
    <p:sldId id="371" r:id="rId99"/>
    <p:sldId id="372" r:id="rId100"/>
    <p:sldId id="373" r:id="rId101"/>
    <p:sldId id="374" r:id="rId102"/>
    <p:sldId id="375" r:id="rId103"/>
    <p:sldId id="376" r:id="rId104"/>
    <p:sldId id="377" r:id="rId105"/>
    <p:sldId id="378" r:id="rId106"/>
    <p:sldId id="379" r:id="rId107"/>
    <p:sldId id="380" r:id="rId108"/>
    <p:sldId id="381" r:id="rId109"/>
    <p:sldId id="382" r:id="rId110"/>
    <p:sldId id="383" r:id="rId111"/>
    <p:sldId id="384" r:id="rId112"/>
    <p:sldId id="385" r:id="rId113"/>
    <p:sldId id="386" r:id="rId114"/>
    <p:sldId id="387" r:id="rId115"/>
    <p:sldId id="388" r:id="rId116"/>
    <p:sldId id="389" r:id="rId117"/>
    <p:sldId id="390" r:id="rId118"/>
    <p:sldId id="391" r:id="rId119"/>
    <p:sldId id="392" r:id="rId120"/>
    <p:sldId id="393" r:id="rId121"/>
    <p:sldId id="394" r:id="rId122"/>
    <p:sldId id="401" r:id="rId123"/>
    <p:sldId id="402" r:id="rId124"/>
    <p:sldId id="403" r:id="rId125"/>
    <p:sldId id="404" r:id="rId126"/>
    <p:sldId id="405" r:id="rId127"/>
    <p:sldId id="395" r:id="rId128"/>
    <p:sldId id="396" r:id="rId129"/>
    <p:sldId id="397" r:id="rId130"/>
    <p:sldId id="398" r:id="rId131"/>
    <p:sldId id="399" r:id="rId132"/>
    <p:sldId id="407" r:id="rId133"/>
    <p:sldId id="408" r:id="rId134"/>
    <p:sldId id="409" r:id="rId135"/>
    <p:sldId id="410" r:id="rId136"/>
    <p:sldId id="411" r:id="rId137"/>
    <p:sldId id="412" r:id="rId138"/>
    <p:sldId id="413" r:id="rId139"/>
    <p:sldId id="414" r:id="rId140"/>
    <p:sldId id="415" r:id="rId141"/>
    <p:sldId id="480" r:id="rId142"/>
    <p:sldId id="416" r:id="rId143"/>
    <p:sldId id="460" r:id="rId144"/>
    <p:sldId id="461" r:id="rId145"/>
    <p:sldId id="462" r:id="rId146"/>
    <p:sldId id="463" r:id="rId147"/>
    <p:sldId id="464" r:id="rId148"/>
    <p:sldId id="465" r:id="rId149"/>
    <p:sldId id="417" r:id="rId150"/>
    <p:sldId id="418" r:id="rId151"/>
    <p:sldId id="419" r:id="rId152"/>
    <p:sldId id="420" r:id="rId153"/>
    <p:sldId id="421" r:id="rId154"/>
    <p:sldId id="422" r:id="rId155"/>
    <p:sldId id="423" r:id="rId156"/>
    <p:sldId id="400" r:id="rId157"/>
    <p:sldId id="406" r:id="rId158"/>
    <p:sldId id="424" r:id="rId159"/>
    <p:sldId id="425" r:id="rId160"/>
    <p:sldId id="426" r:id="rId161"/>
    <p:sldId id="427" r:id="rId162"/>
    <p:sldId id="429" r:id="rId163"/>
    <p:sldId id="430" r:id="rId164"/>
    <p:sldId id="431" r:id="rId165"/>
    <p:sldId id="432" r:id="rId166"/>
    <p:sldId id="433" r:id="rId167"/>
    <p:sldId id="434" r:id="rId168"/>
    <p:sldId id="435" r:id="rId169"/>
    <p:sldId id="436" r:id="rId170"/>
    <p:sldId id="437" r:id="rId171"/>
    <p:sldId id="438" r:id="rId172"/>
    <p:sldId id="439" r:id="rId173"/>
    <p:sldId id="440" r:id="rId174"/>
    <p:sldId id="441" r:id="rId175"/>
    <p:sldId id="442" r:id="rId176"/>
    <p:sldId id="443" r:id="rId177"/>
    <p:sldId id="444" r:id="rId178"/>
    <p:sldId id="445" r:id="rId179"/>
    <p:sldId id="446" r:id="rId180"/>
    <p:sldId id="447" r:id="rId181"/>
    <p:sldId id="448" r:id="rId182"/>
    <p:sldId id="449" r:id="rId183"/>
    <p:sldId id="450" r:id="rId184"/>
    <p:sldId id="451" r:id="rId185"/>
    <p:sldId id="454" r:id="rId186"/>
    <p:sldId id="452" r:id="rId187"/>
    <p:sldId id="453" r:id="rId188"/>
    <p:sldId id="456" r:id="rId189"/>
    <p:sldId id="458" r:id="rId190"/>
    <p:sldId id="466" r:id="rId191"/>
    <p:sldId id="467" r:id="rId192"/>
    <p:sldId id="468" r:id="rId193"/>
    <p:sldId id="469" r:id="rId194"/>
    <p:sldId id="470" r:id="rId195"/>
    <p:sldId id="471" r:id="rId196"/>
    <p:sldId id="472" r:id="rId197"/>
    <p:sldId id="473" r:id="rId198"/>
    <p:sldId id="474" r:id="rId199"/>
    <p:sldId id="475" r:id="rId200"/>
    <p:sldId id="476" r:id="rId20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6B3"/>
    <a:srgbClr val="2DC2B9"/>
    <a:srgbClr val="FF9A4A"/>
    <a:srgbClr val="FE3C4D"/>
    <a:srgbClr val="FFC984"/>
    <a:srgbClr val="D91E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020"/>
    <p:restoredTop sz="50000"/>
  </p:normalViewPr>
  <p:slideViewPr>
    <p:cSldViewPr snapToGrid="0" snapToObjects="1">
      <p:cViewPr>
        <p:scale>
          <a:sx n="49" d="100"/>
          <a:sy n="49" d="100"/>
        </p:scale>
        <p:origin x="1552"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notesMaster" Target="notesMasters/notesMaster1.xml"/><Relationship Id="rId203" Type="http://schemas.openxmlformats.org/officeDocument/2006/relationships/presProps" Target="pres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204" Type="http://schemas.openxmlformats.org/officeDocument/2006/relationships/viewProps" Target="viewProps.xml"/><Relationship Id="rId205" Type="http://schemas.openxmlformats.org/officeDocument/2006/relationships/theme" Target="theme/theme1.xml"/><Relationship Id="rId206" Type="http://schemas.openxmlformats.org/officeDocument/2006/relationships/tableStyles" Target="tableStyles.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09DBAA-9BD2-3847-9B1B-5A7E4A1D411E}" type="datetimeFigureOut">
              <a:rPr lang="ru-RU" smtClean="0"/>
              <a:t>23.07.16</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CFD354-064A-6F45-941C-678C728863E6}" type="slidenum">
              <a:rPr lang="ru-RU" smtClean="0"/>
              <a:t>‹#›</a:t>
            </a:fld>
            <a:endParaRPr lang="ru-RU"/>
          </a:p>
        </p:txBody>
      </p:sp>
    </p:spTree>
    <p:extLst>
      <p:ext uri="{BB962C8B-B14F-4D97-AF65-F5344CB8AC3E}">
        <p14:creationId xmlns:p14="http://schemas.microsoft.com/office/powerpoint/2010/main" val="1129566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5.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7.xml"/><Relationship Id="rId3" Type="http://schemas.openxmlformats.org/officeDocument/2006/relationships/hyperlink" Target="http://www.belpromimpex.by/" TargetMode="Externa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9.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0.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2.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3.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4.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5.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6.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7.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ystemsauto.ru/electric/stop_start.html" TargetMode="External"/><Relationship Id="rId4" Type="http://schemas.openxmlformats.org/officeDocument/2006/relationships/hyperlink" Target="http://systemsauto.ru/brake/regenerative_braking.html" TargetMode="External"/><Relationship Id="rId5" Type="http://schemas.openxmlformats.org/officeDocument/2006/relationships/hyperlink" Target="http://systemsauto.ru/passive/switch.html" TargetMode="External"/><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CFD354-064A-6F45-941C-678C728863E6}" type="slidenum">
              <a:rPr lang="ru-RU" smtClean="0"/>
              <a:t>1</a:t>
            </a:fld>
            <a:endParaRPr lang="ru-RU"/>
          </a:p>
        </p:txBody>
      </p:sp>
    </p:spTree>
    <p:extLst>
      <p:ext uri="{BB962C8B-B14F-4D97-AF65-F5344CB8AC3E}">
        <p14:creationId xmlns:p14="http://schemas.microsoft.com/office/powerpoint/2010/main" val="726371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indent="0" algn="l">
              <a:buNone/>
            </a:pPr>
            <a:r>
              <a:rPr lang="ru-RU" dirty="0" smtClean="0">
                <a:latin typeface="Times New Roman" charset="0"/>
                <a:ea typeface="Times New Roman" charset="0"/>
                <a:cs typeface="Times New Roman" charset="0"/>
              </a:rPr>
              <a:t>1.</a:t>
            </a:r>
            <a:r>
              <a:rPr lang="ru-RU" baseline="0" dirty="0" smtClean="0">
                <a:latin typeface="Times New Roman" charset="0"/>
                <a:ea typeface="Times New Roman" charset="0"/>
                <a:cs typeface="Times New Roman" charset="0"/>
              </a:rPr>
              <a:t> </a:t>
            </a:r>
            <a:r>
              <a:rPr lang="ru-RU" dirty="0" smtClean="0">
                <a:latin typeface="Times New Roman" charset="0"/>
                <a:ea typeface="Times New Roman" charset="0"/>
                <a:cs typeface="Times New Roman" charset="0"/>
              </a:rPr>
              <a:t>Номинальная грузоподъемность </a:t>
            </a:r>
            <a:r>
              <a:rPr lang="en-US" dirty="0" smtClean="0">
                <a:latin typeface="Times New Roman" charset="0"/>
                <a:ea typeface="Times New Roman" charset="0"/>
                <a:cs typeface="Times New Roman" charset="0"/>
              </a:rPr>
              <a:t>Q – </a:t>
            </a:r>
            <a:r>
              <a:rPr lang="ru-RU" dirty="0" smtClean="0">
                <a:latin typeface="Times New Roman" charset="0"/>
                <a:ea typeface="Times New Roman" charset="0"/>
                <a:cs typeface="Times New Roman" charset="0"/>
              </a:rPr>
              <a:t>это наибольшая допустимая масса груза, на</a:t>
            </a:r>
            <a:r>
              <a:rPr lang="ru-RU" baseline="0" dirty="0" smtClean="0">
                <a:latin typeface="Times New Roman" charset="0"/>
                <a:ea typeface="Times New Roman" charset="0"/>
                <a:cs typeface="Times New Roman" charset="0"/>
              </a:rPr>
              <a:t> </a:t>
            </a:r>
            <a:r>
              <a:rPr lang="ru-RU" dirty="0" smtClean="0">
                <a:latin typeface="Times New Roman" charset="0"/>
                <a:ea typeface="Times New Roman" charset="0"/>
                <a:cs typeface="Times New Roman" charset="0"/>
              </a:rPr>
              <a:t>подъем и транспортирование которого рассчитан погрузчик. В настоящее время выпускаются погрузчики грузоподъёмностью от 750 кг до 60 тонн.</a:t>
            </a:r>
          </a:p>
          <a:p>
            <a:pPr marL="0" indent="0" algn="l">
              <a:buNone/>
            </a:pPr>
            <a:endParaRPr lang="ru-RU" dirty="0" smtClean="0">
              <a:latin typeface="Times New Roman" charset="0"/>
              <a:ea typeface="Times New Roman" charset="0"/>
              <a:cs typeface="Times New Roman" charset="0"/>
            </a:endParaRPr>
          </a:p>
          <a:p>
            <a:pPr marL="0" indent="0" algn="l">
              <a:buNone/>
            </a:pPr>
            <a:r>
              <a:rPr lang="ru-RU" dirty="0" smtClean="0">
                <a:latin typeface="Times New Roman" charset="0"/>
                <a:ea typeface="Times New Roman" charset="0"/>
                <a:cs typeface="Times New Roman" charset="0"/>
              </a:rPr>
              <a:t>2.</a:t>
            </a:r>
            <a:r>
              <a:rPr lang="ru-RU" baseline="0" dirty="0" smtClean="0">
                <a:latin typeface="Times New Roman" charset="0"/>
                <a:ea typeface="Times New Roman" charset="0"/>
                <a:cs typeface="Times New Roman" charset="0"/>
              </a:rPr>
              <a:t> </a:t>
            </a:r>
            <a:r>
              <a:rPr lang="ru-RU" dirty="0" smtClean="0">
                <a:latin typeface="Times New Roman" charset="0"/>
                <a:ea typeface="Times New Roman" charset="0"/>
                <a:cs typeface="Times New Roman" charset="0"/>
              </a:rPr>
              <a:t>Максимальная высота подъема </a:t>
            </a:r>
            <a:r>
              <a:rPr lang="en-US" dirty="0" smtClean="0">
                <a:latin typeface="Times New Roman" charset="0"/>
                <a:ea typeface="Times New Roman" charset="0"/>
                <a:cs typeface="Times New Roman" charset="0"/>
              </a:rPr>
              <a:t>J – </a:t>
            </a:r>
            <a:r>
              <a:rPr lang="ru-RU" dirty="0" smtClean="0">
                <a:latin typeface="Times New Roman" charset="0"/>
                <a:ea typeface="Times New Roman" charset="0"/>
                <a:cs typeface="Times New Roman" charset="0"/>
              </a:rPr>
              <a:t>это расстояние от уровня стоянки до верхних поверхностей вил в верхнем положении.</a:t>
            </a:r>
          </a:p>
          <a:p>
            <a:pPr marL="0" indent="0" algn="l">
              <a:buNone/>
            </a:pPr>
            <a:endParaRPr lang="ru-RU" dirty="0" smtClean="0">
              <a:latin typeface="Times New Roman" charset="0"/>
              <a:ea typeface="Times New Roman" charset="0"/>
              <a:cs typeface="Times New Roman" charset="0"/>
            </a:endParaRPr>
          </a:p>
          <a:p>
            <a:pPr marL="0" indent="0" algn="l">
              <a:buNone/>
            </a:pPr>
            <a:r>
              <a:rPr lang="ru-RU" dirty="0" smtClean="0">
                <a:latin typeface="Times New Roman" charset="0"/>
                <a:ea typeface="Times New Roman" charset="0"/>
                <a:cs typeface="Times New Roman" charset="0"/>
              </a:rPr>
              <a:t>3. Расстояние от спинки вил до центра тяжести груза </a:t>
            </a:r>
            <a:r>
              <a:rPr lang="en-US" dirty="0" smtClean="0">
                <a:latin typeface="Times New Roman" charset="0"/>
                <a:ea typeface="Times New Roman" charset="0"/>
                <a:cs typeface="Times New Roman" charset="0"/>
              </a:rPr>
              <a:t>C</a:t>
            </a:r>
            <a:r>
              <a:rPr lang="ru-RU" dirty="0" smtClean="0">
                <a:latin typeface="Times New Roman" charset="0"/>
                <a:ea typeface="Times New Roman" charset="0"/>
                <a:cs typeface="Times New Roman" charset="0"/>
              </a:rPr>
              <a:t>.</a:t>
            </a:r>
          </a:p>
          <a:p>
            <a:pPr marL="0" indent="0" algn="l">
              <a:buNone/>
            </a:pPr>
            <a:r>
              <a:rPr lang="ru-RU" dirty="0" smtClean="0">
                <a:latin typeface="Times New Roman" charset="0"/>
                <a:ea typeface="Times New Roman" charset="0"/>
                <a:cs typeface="Times New Roman" charset="0"/>
              </a:rPr>
              <a:t>Для погрузчиков грузоподъемностью до 3 т 500 мм.</a:t>
            </a:r>
          </a:p>
          <a:p>
            <a:pPr marL="0" indent="0" algn="l">
              <a:buNone/>
            </a:pPr>
            <a:r>
              <a:rPr lang="ru-RU" dirty="0" smtClean="0">
                <a:latin typeface="Times New Roman" charset="0"/>
                <a:ea typeface="Times New Roman" charset="0"/>
                <a:cs typeface="Times New Roman" charset="0"/>
              </a:rPr>
              <a:t>Зависимость массы груза от расстояния «С» показывает 	график грузоподъемности.</a:t>
            </a:r>
          </a:p>
          <a:p>
            <a:pPr marL="0" indent="0" algn="l">
              <a:buNone/>
            </a:pPr>
            <a:endParaRPr lang="ru-RU" dirty="0" smtClean="0">
              <a:latin typeface="Times New Roman" charset="0"/>
              <a:ea typeface="Times New Roman" charset="0"/>
              <a:cs typeface="Times New Roman" charset="0"/>
            </a:endParaRPr>
          </a:p>
          <a:p>
            <a:pPr marL="0" indent="0" algn="l">
              <a:buNone/>
            </a:pPr>
            <a:r>
              <a:rPr lang="ru-RU" dirty="0" smtClean="0">
                <a:latin typeface="Times New Roman" charset="0"/>
                <a:ea typeface="Times New Roman" charset="0"/>
                <a:cs typeface="Times New Roman" charset="0"/>
              </a:rPr>
              <a:t>4.</a:t>
            </a:r>
            <a:r>
              <a:rPr lang="ru-RU" baseline="0" dirty="0" smtClean="0">
                <a:latin typeface="Times New Roman" charset="0"/>
                <a:ea typeface="Times New Roman" charset="0"/>
                <a:cs typeface="Times New Roman" charset="0"/>
              </a:rPr>
              <a:t> </a:t>
            </a:r>
            <a:r>
              <a:rPr lang="ru-RU" dirty="0" smtClean="0">
                <a:latin typeface="Times New Roman" charset="0"/>
                <a:ea typeface="Times New Roman" charset="0"/>
                <a:cs typeface="Times New Roman" charset="0"/>
              </a:rPr>
              <a:t>Высота свободного подъема </a:t>
            </a:r>
            <a:r>
              <a:rPr lang="en-US" dirty="0" smtClean="0">
                <a:latin typeface="Times New Roman" charset="0"/>
                <a:ea typeface="Times New Roman" charset="0"/>
                <a:cs typeface="Times New Roman" charset="0"/>
              </a:rPr>
              <a:t>L – </a:t>
            </a:r>
            <a:r>
              <a:rPr lang="ru-RU" dirty="0" smtClean="0">
                <a:latin typeface="Times New Roman" charset="0"/>
                <a:ea typeface="Times New Roman" charset="0"/>
                <a:cs typeface="Times New Roman" charset="0"/>
              </a:rPr>
              <a:t>это величина подъема вил без увеличения</a:t>
            </a:r>
            <a:r>
              <a:rPr lang="ru-RU" baseline="0" dirty="0" smtClean="0">
                <a:latin typeface="Times New Roman" charset="0"/>
                <a:ea typeface="Times New Roman" charset="0"/>
                <a:cs typeface="Times New Roman" charset="0"/>
              </a:rPr>
              <a:t> </a:t>
            </a:r>
            <a:r>
              <a:rPr lang="ru-RU" dirty="0" smtClean="0">
                <a:latin typeface="Times New Roman" charset="0"/>
                <a:ea typeface="Times New Roman" charset="0"/>
                <a:cs typeface="Times New Roman" charset="0"/>
              </a:rPr>
              <a:t>габаритной высоты. Погрузчики с малой высотой свободного подъема не могут работать в низких складах, вагонах, контейнерах.</a:t>
            </a:r>
          </a:p>
          <a:p>
            <a:pPr marL="0" indent="0" algn="l">
              <a:buNone/>
            </a:pPr>
            <a:endParaRPr lang="ru-RU" dirty="0" smtClean="0">
              <a:latin typeface="Times New Roman" charset="0"/>
              <a:ea typeface="Times New Roman" charset="0"/>
              <a:cs typeface="Times New Roman" charset="0"/>
            </a:endParaRPr>
          </a:p>
          <a:p>
            <a:pPr marL="0" indent="0" algn="l">
              <a:buNone/>
            </a:pPr>
            <a:r>
              <a:rPr lang="ru-RU" dirty="0" smtClean="0">
                <a:latin typeface="Times New Roman" charset="0"/>
                <a:ea typeface="Times New Roman" charset="0"/>
                <a:cs typeface="Times New Roman" charset="0"/>
              </a:rPr>
              <a:t>5. Углы наклона грузоподъемника</a:t>
            </a:r>
          </a:p>
          <a:p>
            <a:pPr marL="0" indent="0" algn="l">
              <a:buNone/>
            </a:pPr>
            <a:r>
              <a:rPr lang="ru-RU" dirty="0" smtClean="0">
                <a:latin typeface="Times New Roman" charset="0"/>
                <a:ea typeface="Times New Roman" charset="0"/>
                <a:cs typeface="Times New Roman" charset="0"/>
              </a:rPr>
              <a:t>О – это угол наклона вперед</a:t>
            </a:r>
            <a:r>
              <a:rPr lang="en-US" dirty="0" smtClean="0">
                <a:latin typeface="Times New Roman" charset="0"/>
                <a:ea typeface="Times New Roman" charset="0"/>
                <a:cs typeface="Times New Roman" charset="0"/>
              </a:rPr>
              <a:t> </a:t>
            </a:r>
            <a:r>
              <a:rPr lang="ru-RU" dirty="0" smtClean="0">
                <a:latin typeface="Times New Roman" charset="0"/>
                <a:ea typeface="Times New Roman" charset="0"/>
                <a:cs typeface="Times New Roman" charset="0"/>
              </a:rPr>
              <a:t>для облегчения захвата груза на вилы, обычно 3-5 </a:t>
            </a:r>
            <a:r>
              <a:rPr lang="ru-RU" dirty="0" err="1" smtClean="0">
                <a:latin typeface="Times New Roman" charset="0"/>
                <a:ea typeface="Times New Roman" charset="0"/>
                <a:cs typeface="Times New Roman" charset="0"/>
              </a:rPr>
              <a:t>гр</a:t>
            </a:r>
            <a:r>
              <a:rPr lang="en-US" dirty="0" smtClean="0">
                <a:latin typeface="Times New Roman" charset="0"/>
                <a:ea typeface="Times New Roman" charset="0"/>
                <a:cs typeface="Times New Roman" charset="0"/>
              </a:rPr>
              <a:t> </a:t>
            </a:r>
            <a:endParaRPr lang="ru-RU" dirty="0" smtClean="0">
              <a:latin typeface="Times New Roman" charset="0"/>
              <a:ea typeface="Times New Roman" charset="0"/>
              <a:cs typeface="Times New Roman" charset="0"/>
            </a:endParaRPr>
          </a:p>
          <a:p>
            <a:pPr marL="0" indent="0" algn="l">
              <a:buNone/>
            </a:pPr>
            <a:r>
              <a:rPr lang="en-US" dirty="0" smtClean="0">
                <a:latin typeface="Times New Roman" charset="0"/>
                <a:ea typeface="Times New Roman" charset="0"/>
                <a:cs typeface="Times New Roman" charset="0"/>
              </a:rPr>
              <a:t>P – </a:t>
            </a:r>
            <a:r>
              <a:rPr lang="ru-RU" dirty="0" smtClean="0">
                <a:latin typeface="Times New Roman" charset="0"/>
                <a:ea typeface="Times New Roman" charset="0"/>
                <a:cs typeface="Times New Roman" charset="0"/>
              </a:rPr>
              <a:t>угол наклона назад для повышения устойчивости при транспортировке груза, обычно 8-12 гр.</a:t>
            </a:r>
          </a:p>
          <a:p>
            <a:pPr algn="l"/>
            <a:endParaRPr lang="ru-RU" dirty="0" smtClean="0">
              <a:latin typeface="Times New Roman" charset="0"/>
              <a:ea typeface="Times New Roman" charset="0"/>
              <a:cs typeface="Times New Roman" charset="0"/>
            </a:endParaRPr>
          </a:p>
          <a:p>
            <a:pPr marL="0" indent="0" algn="l">
              <a:buNone/>
            </a:pPr>
            <a:r>
              <a:rPr lang="ru-RU" dirty="0" smtClean="0">
                <a:latin typeface="Times New Roman" charset="0"/>
                <a:ea typeface="Times New Roman" charset="0"/>
                <a:cs typeface="Times New Roman" charset="0"/>
              </a:rPr>
              <a:t>6. Скорость подъема и опускания вил</a:t>
            </a:r>
          </a:p>
          <a:p>
            <a:pPr marL="0" indent="0" algn="l">
              <a:buNone/>
            </a:pPr>
            <a:r>
              <a:rPr lang="ru-RU" dirty="0" smtClean="0">
                <a:latin typeface="Times New Roman" charset="0"/>
                <a:ea typeface="Times New Roman" charset="0"/>
                <a:cs typeface="Times New Roman" charset="0"/>
              </a:rPr>
              <a:t>Обычно скорость подъема 0,5- 0,55 м/с</a:t>
            </a:r>
          </a:p>
          <a:p>
            <a:pPr marL="0" indent="0" algn="l">
              <a:buNone/>
            </a:pPr>
            <a:r>
              <a:rPr lang="ru-RU" dirty="0" smtClean="0">
                <a:latin typeface="Times New Roman" charset="0"/>
                <a:ea typeface="Times New Roman" charset="0"/>
                <a:cs typeface="Times New Roman" charset="0"/>
              </a:rPr>
              <a:t>Скорость опускания 0,4-0,45 м/с</a:t>
            </a:r>
          </a:p>
          <a:p>
            <a:pPr marL="0" indent="0" algn="l">
              <a:buNone/>
            </a:pPr>
            <a:endParaRPr lang="ru-RU" dirty="0" smtClean="0">
              <a:latin typeface="Times New Roman" charset="0"/>
              <a:ea typeface="Times New Roman" charset="0"/>
              <a:cs typeface="Times New Roman" charset="0"/>
            </a:endParaRPr>
          </a:p>
          <a:p>
            <a:pPr marL="0" indent="0" algn="l">
              <a:buNone/>
            </a:pPr>
            <a:r>
              <a:rPr lang="ru-RU" dirty="0" smtClean="0">
                <a:latin typeface="Times New Roman" charset="0"/>
                <a:ea typeface="Times New Roman" charset="0"/>
                <a:cs typeface="Times New Roman" charset="0"/>
              </a:rPr>
              <a:t>7.</a:t>
            </a:r>
            <a:r>
              <a:rPr lang="ru-RU" baseline="0" dirty="0" smtClean="0">
                <a:latin typeface="Times New Roman" charset="0"/>
                <a:ea typeface="Times New Roman" charset="0"/>
                <a:cs typeface="Times New Roman" charset="0"/>
              </a:rPr>
              <a:t> </a:t>
            </a:r>
            <a:r>
              <a:rPr lang="ru-RU" dirty="0" smtClean="0">
                <a:latin typeface="Times New Roman" charset="0"/>
                <a:ea typeface="Times New Roman" charset="0"/>
                <a:cs typeface="Times New Roman" charset="0"/>
              </a:rPr>
              <a:t>Габаритные размеры и собственная масса погрузчика:</a:t>
            </a:r>
          </a:p>
          <a:p>
            <a:pPr marL="0" indent="0" algn="l">
              <a:buNone/>
            </a:pPr>
            <a:r>
              <a:rPr lang="en-US" dirty="0" smtClean="0">
                <a:latin typeface="Times New Roman" charset="0"/>
                <a:ea typeface="Times New Roman" charset="0"/>
                <a:cs typeface="Times New Roman" charset="0"/>
              </a:rPr>
              <a:t>Y- </a:t>
            </a:r>
            <a:r>
              <a:rPr lang="ru-RU" dirty="0" smtClean="0">
                <a:latin typeface="Times New Roman" charset="0"/>
                <a:ea typeface="Times New Roman" charset="0"/>
                <a:cs typeface="Times New Roman" charset="0"/>
              </a:rPr>
              <a:t>длина</a:t>
            </a:r>
          </a:p>
          <a:p>
            <a:pPr marL="0" indent="0" algn="l">
              <a:buNone/>
            </a:pPr>
            <a:r>
              <a:rPr lang="en-US" dirty="0" smtClean="0">
                <a:latin typeface="Times New Roman" charset="0"/>
                <a:ea typeface="Times New Roman" charset="0"/>
                <a:cs typeface="Times New Roman" charset="0"/>
              </a:rPr>
              <a:t>A – </a:t>
            </a:r>
            <a:r>
              <a:rPr lang="ru-RU" dirty="0" smtClean="0">
                <a:latin typeface="Times New Roman" charset="0"/>
                <a:ea typeface="Times New Roman" charset="0"/>
                <a:cs typeface="Times New Roman" charset="0"/>
              </a:rPr>
              <a:t>ширина</a:t>
            </a:r>
          </a:p>
          <a:p>
            <a:pPr marL="0" indent="0" algn="l">
              <a:buNone/>
            </a:pPr>
            <a:r>
              <a:rPr lang="en-US" dirty="0" smtClean="0">
                <a:latin typeface="Times New Roman" charset="0"/>
                <a:ea typeface="Times New Roman" charset="0"/>
                <a:cs typeface="Times New Roman" charset="0"/>
              </a:rPr>
              <a:t>K – </a:t>
            </a:r>
            <a:r>
              <a:rPr lang="ru-RU" dirty="0" smtClean="0">
                <a:latin typeface="Times New Roman" charset="0"/>
                <a:ea typeface="Times New Roman" charset="0"/>
                <a:cs typeface="Times New Roman" charset="0"/>
              </a:rPr>
              <a:t>высота</a:t>
            </a:r>
          </a:p>
          <a:p>
            <a:pPr marL="0" indent="0" algn="l">
              <a:buNone/>
            </a:pPr>
            <a:r>
              <a:rPr lang="ru-RU" dirty="0" smtClean="0">
                <a:latin typeface="Times New Roman" charset="0"/>
                <a:ea typeface="Times New Roman" charset="0"/>
                <a:cs typeface="Times New Roman" charset="0"/>
              </a:rPr>
              <a:t>Масса погрузчика обычно превышает его грузоподъемность в 1,5 раза и более.</a:t>
            </a:r>
          </a:p>
          <a:p>
            <a:pPr marL="0" indent="0" algn="l">
              <a:buNone/>
            </a:pPr>
            <a:endParaRPr lang="ru-RU" dirty="0" smtClean="0">
              <a:latin typeface="Times New Roman" charset="0"/>
              <a:ea typeface="Times New Roman" charset="0"/>
              <a:cs typeface="Times New Roman" charset="0"/>
            </a:endParaRPr>
          </a:p>
          <a:p>
            <a:pPr marL="0" indent="0" algn="l">
              <a:buNone/>
            </a:pPr>
            <a:r>
              <a:rPr lang="ru-RU" dirty="0" smtClean="0">
                <a:latin typeface="Times New Roman" charset="0"/>
                <a:ea typeface="Times New Roman" charset="0"/>
                <a:cs typeface="Times New Roman" charset="0"/>
              </a:rPr>
              <a:t>8. Дорожный просвет – это расстояние от наиболее низко расположенной точки погрузчика до уровня стоянки</a:t>
            </a:r>
          </a:p>
          <a:p>
            <a:pPr marL="0" indent="0" algn="l">
              <a:buNone/>
            </a:pPr>
            <a:r>
              <a:rPr lang="ru-RU" dirty="0" smtClean="0">
                <a:latin typeface="Times New Roman" charset="0"/>
                <a:ea typeface="Times New Roman" charset="0"/>
                <a:cs typeface="Times New Roman" charset="0"/>
              </a:rPr>
              <a:t>Погрузчики для повышения  устойчивости имеют низкую посадку и малый дорожный просвет (100-200 мм)</a:t>
            </a:r>
          </a:p>
          <a:p>
            <a:pPr algn="l"/>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12</a:t>
            </a:fld>
            <a:endParaRPr lang="ru-RU"/>
          </a:p>
        </p:txBody>
      </p:sp>
    </p:spTree>
    <p:extLst>
      <p:ext uri="{BB962C8B-B14F-4D97-AF65-F5344CB8AC3E}">
        <p14:creationId xmlns:p14="http://schemas.microsoft.com/office/powerpoint/2010/main" val="154011102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Times New Roman" charset="0"/>
                <a:ea typeface="Times New Roman" charset="0"/>
                <a:cs typeface="Times New Roman" charset="0"/>
              </a:rPr>
              <a:t>Каждый, кто имеет дело с какой-либо техникой, прекрасно знает, что любая машина нуждается в аккуратном обращении и бережном отношении. И каждый, кто имеет дело с техникой, знает, что эксплуатация машины в теплое время года отличается от зимней эксплуатации. Погрузчики – вилочные, ковшовые и прочие – не исключение. И от того, насколько правильна зимняя эксплуатация погрузчика, зависит его срок службы и производительность, а так же, сумма затрат на ремонт машины.</a:t>
            </a:r>
          </a:p>
          <a:p>
            <a:r>
              <a:rPr lang="ru-RU" sz="1200" b="0" i="0" kern="1200" dirty="0" smtClean="0">
                <a:solidFill>
                  <a:schemeClr val="tx1"/>
                </a:solidFill>
                <a:effectLst/>
                <a:latin typeface="Times New Roman" charset="0"/>
                <a:ea typeface="Times New Roman" charset="0"/>
                <a:cs typeface="Times New Roman" charset="0"/>
              </a:rPr>
              <a:t>Ни для кого не секрет, что на российских складах технику используют «по полной программе», и для того, чтобы в холодное время года погрузчик имел такую же производительность и работал без перебоев, стоит придерживаться определенных правил.</a:t>
            </a:r>
          </a:p>
        </p:txBody>
      </p:sp>
      <p:sp>
        <p:nvSpPr>
          <p:cNvPr id="4" name="Номер слайда 3"/>
          <p:cNvSpPr>
            <a:spLocks noGrp="1"/>
          </p:cNvSpPr>
          <p:nvPr>
            <p:ph type="sldNum" sz="quarter" idx="10"/>
          </p:nvPr>
        </p:nvSpPr>
        <p:spPr/>
        <p:txBody>
          <a:bodyPr/>
          <a:lstStyle/>
          <a:p>
            <a:fld id="{2CCFD354-064A-6F45-941C-678C728863E6}" type="slidenum">
              <a:rPr lang="ru-RU" smtClean="0"/>
              <a:t>175</a:t>
            </a:fld>
            <a:endParaRPr lang="ru-RU"/>
          </a:p>
        </p:txBody>
      </p:sp>
    </p:spTree>
    <p:extLst>
      <p:ext uri="{BB962C8B-B14F-4D97-AF65-F5344CB8AC3E}">
        <p14:creationId xmlns:p14="http://schemas.microsoft.com/office/powerpoint/2010/main" val="4447021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Times New Roman" charset="0"/>
                <a:ea typeface="Times New Roman" charset="0"/>
                <a:cs typeface="Times New Roman" charset="0"/>
              </a:rPr>
              <a:t>Соблюдая эти несложные рекомендации, вы сможете обеспечить бесперебойную работу погрузчика даже в самые суровые морозы. А это значит, что обычный график работы будет соблюдаться при любых условиях.</a:t>
            </a:r>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176</a:t>
            </a:fld>
            <a:endParaRPr lang="ru-RU"/>
          </a:p>
        </p:txBody>
      </p:sp>
    </p:spTree>
    <p:extLst>
      <p:ext uri="{BB962C8B-B14F-4D97-AF65-F5344CB8AC3E}">
        <p14:creationId xmlns:p14="http://schemas.microsoft.com/office/powerpoint/2010/main" val="106911783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indent="0">
              <a:buNone/>
            </a:pPr>
            <a:r>
              <a:rPr lang="ru-RU" dirty="0" smtClean="0">
                <a:latin typeface="Times New Roman" charset="0"/>
                <a:ea typeface="Times New Roman" charset="0"/>
                <a:cs typeface="Times New Roman" charset="0"/>
              </a:rPr>
              <a:t>Водитель должен производить погрузку в следующей последовательности. </a:t>
            </a:r>
          </a:p>
          <a:p>
            <a:pPr marL="514350" indent="-514350">
              <a:buAutoNum type="arabicPeriod"/>
            </a:pPr>
            <a:r>
              <a:rPr lang="ru-RU" dirty="0" smtClean="0">
                <a:latin typeface="Times New Roman" charset="0"/>
                <a:ea typeface="Times New Roman" charset="0"/>
                <a:cs typeface="Times New Roman" charset="0"/>
              </a:rPr>
              <a:t>Направить погрузчик точно напротив груза и остановить его в непосредственной близости перед ним. </a:t>
            </a:r>
          </a:p>
          <a:p>
            <a:pPr marL="514350" indent="-514350">
              <a:buAutoNum type="arabicPeriod"/>
            </a:pPr>
            <a:r>
              <a:rPr lang="ru-RU" dirty="0" smtClean="0">
                <a:latin typeface="Times New Roman" charset="0"/>
                <a:ea typeface="Times New Roman" charset="0"/>
                <a:cs typeface="Times New Roman" charset="0"/>
              </a:rPr>
              <a:t>Установить подъемное устройство в вертикальное положение. </a:t>
            </a:r>
          </a:p>
          <a:p>
            <a:pPr marL="514350" indent="-514350">
              <a:buAutoNum type="arabicPeriod"/>
            </a:pPr>
            <a:r>
              <a:rPr lang="ru-RU" dirty="0" smtClean="0">
                <a:latin typeface="Times New Roman" charset="0"/>
                <a:ea typeface="Times New Roman" charset="0"/>
                <a:cs typeface="Times New Roman" charset="0"/>
              </a:rPr>
              <a:t>Поднять вилы на необходимую для принятия груза высоту. </a:t>
            </a:r>
          </a:p>
          <a:p>
            <a:pPr marL="514350" indent="-514350">
              <a:buAutoNum type="arabicPeriod"/>
            </a:pPr>
            <a:r>
              <a:rPr lang="ru-RU" dirty="0" smtClean="0">
                <a:latin typeface="Times New Roman" charset="0"/>
                <a:ea typeface="Times New Roman" charset="0"/>
                <a:cs typeface="Times New Roman" charset="0"/>
              </a:rPr>
              <a:t>Двигать погрузчик медленно вперед до тех пор, пока вилы не войдут в просвет под грузом, и их торец не упрется в груз. </a:t>
            </a:r>
          </a:p>
        </p:txBody>
      </p:sp>
      <p:sp>
        <p:nvSpPr>
          <p:cNvPr id="4" name="Номер слайда 3"/>
          <p:cNvSpPr>
            <a:spLocks noGrp="1"/>
          </p:cNvSpPr>
          <p:nvPr>
            <p:ph type="sldNum" sz="quarter" idx="10"/>
          </p:nvPr>
        </p:nvSpPr>
        <p:spPr/>
        <p:txBody>
          <a:bodyPr/>
          <a:lstStyle/>
          <a:p>
            <a:fld id="{2CCFD354-064A-6F45-941C-678C728863E6}" type="slidenum">
              <a:rPr lang="ru-RU" smtClean="0"/>
              <a:t>180</a:t>
            </a:fld>
            <a:endParaRPr lang="ru-RU"/>
          </a:p>
        </p:txBody>
      </p:sp>
    </p:spTree>
    <p:extLst>
      <p:ext uri="{BB962C8B-B14F-4D97-AF65-F5344CB8AC3E}">
        <p14:creationId xmlns:p14="http://schemas.microsoft.com/office/powerpoint/2010/main" val="147059363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indent="0">
              <a:buNone/>
            </a:pPr>
            <a:r>
              <a:rPr lang="ru-RU" dirty="0" smtClean="0">
                <a:latin typeface="Times New Roman" charset="0"/>
                <a:ea typeface="Times New Roman" charset="0"/>
                <a:cs typeface="Times New Roman" charset="0"/>
              </a:rPr>
              <a:t>5.</a:t>
            </a:r>
            <a:r>
              <a:rPr lang="ru-RU" baseline="0" dirty="0" smtClean="0">
                <a:latin typeface="Times New Roman" charset="0"/>
                <a:ea typeface="Times New Roman" charset="0"/>
                <a:cs typeface="Times New Roman" charset="0"/>
              </a:rPr>
              <a:t>      </a:t>
            </a:r>
            <a:r>
              <a:rPr lang="ru-RU" dirty="0" smtClean="0">
                <a:latin typeface="Times New Roman" charset="0"/>
                <a:ea typeface="Times New Roman" charset="0"/>
                <a:cs typeface="Times New Roman" charset="0"/>
              </a:rPr>
              <a:t>Поднять груз на высоту, позволяющую его снятие со штабеля (100-150 мм). </a:t>
            </a:r>
          </a:p>
          <a:p>
            <a:pPr marL="0" indent="0">
              <a:buNone/>
            </a:pPr>
            <a:r>
              <a:rPr lang="ru-RU" dirty="0" smtClean="0">
                <a:latin typeface="Times New Roman" charset="0"/>
                <a:ea typeface="Times New Roman" charset="0"/>
                <a:cs typeface="Times New Roman" charset="0"/>
              </a:rPr>
              <a:t>6.      Медленно отвести погрузчик и остановить его на расстоянии, позволяющем опустить груз.</a:t>
            </a:r>
          </a:p>
          <a:p>
            <a:pPr marL="0" indent="0">
              <a:buNone/>
            </a:pPr>
            <a:r>
              <a:rPr lang="ru-RU" dirty="0" smtClean="0">
                <a:latin typeface="Times New Roman" charset="0"/>
                <a:ea typeface="Times New Roman" charset="0"/>
                <a:cs typeface="Times New Roman" charset="0"/>
              </a:rPr>
              <a:t>7.       Опустить груз в транспортное положение (300 мм над землей). </a:t>
            </a:r>
          </a:p>
          <a:p>
            <a:pPr marL="0" indent="0">
              <a:buNone/>
            </a:pPr>
            <a:r>
              <a:rPr lang="ru-RU" dirty="0" smtClean="0">
                <a:latin typeface="Times New Roman" charset="0"/>
                <a:ea typeface="Times New Roman" charset="0"/>
                <a:cs typeface="Times New Roman" charset="0"/>
              </a:rPr>
              <a:t>8.       Наклонить подъемное устройство в конечное заднее положение и транспортировать груз.</a:t>
            </a:r>
          </a:p>
          <a:p>
            <a:endParaRPr lang="ru-RU" dirty="0" smtClean="0">
              <a:latin typeface="Times New Roman" charset="0"/>
              <a:ea typeface="Times New Roman" charset="0"/>
              <a:cs typeface="Times New Roman" charset="0"/>
            </a:endParaRPr>
          </a:p>
          <a:p>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181</a:t>
            </a:fld>
            <a:endParaRPr lang="ru-RU"/>
          </a:p>
        </p:txBody>
      </p:sp>
    </p:spTree>
    <p:extLst>
      <p:ext uri="{BB962C8B-B14F-4D97-AF65-F5344CB8AC3E}">
        <p14:creationId xmlns:p14="http://schemas.microsoft.com/office/powerpoint/2010/main" val="143357299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CFD354-064A-6F45-941C-678C728863E6}" type="slidenum">
              <a:rPr lang="ru-RU" smtClean="0"/>
              <a:t>182</a:t>
            </a:fld>
            <a:endParaRPr lang="ru-RU"/>
          </a:p>
        </p:txBody>
      </p:sp>
    </p:spTree>
    <p:extLst>
      <p:ext uri="{BB962C8B-B14F-4D97-AF65-F5344CB8AC3E}">
        <p14:creationId xmlns:p14="http://schemas.microsoft.com/office/powerpoint/2010/main" val="85750459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Укладывать груз необходимо в следующей последовательности </a:t>
            </a:r>
          </a:p>
          <a:p>
            <a:endParaRPr lang="ru-RU" dirty="0" smtClean="0"/>
          </a:p>
          <a:p>
            <a:pPr marL="228600" indent="-228600">
              <a:buAutoNum type="arabicPeriod"/>
            </a:pPr>
            <a:r>
              <a:rPr lang="ru-RU" dirty="0" smtClean="0"/>
              <a:t>Направить и остановить погрузчик у места разгрузки. </a:t>
            </a:r>
          </a:p>
          <a:p>
            <a:pPr marL="228600" indent="-228600">
              <a:buAutoNum type="arabicPeriod"/>
            </a:pPr>
            <a:r>
              <a:rPr lang="ru-RU" dirty="0" smtClean="0"/>
              <a:t>Установить подъемное устройство в вертикальное положение. </a:t>
            </a:r>
          </a:p>
          <a:p>
            <a:pPr marL="0" indent="0">
              <a:buNone/>
            </a:pPr>
            <a:r>
              <a:rPr lang="ru-RU" dirty="0" smtClean="0"/>
              <a:t>3. Поднять груз на необходимую для его укладки высоту. </a:t>
            </a:r>
          </a:p>
          <a:p>
            <a:pPr marL="0" indent="0">
              <a:buNone/>
            </a:pPr>
            <a:r>
              <a:rPr lang="ru-RU" dirty="0" smtClean="0"/>
              <a:t>4. Медленно подвести погрузчик к месту разгрузки, после чего включить ручной тормоз.</a:t>
            </a:r>
            <a:endParaRPr lang="ru-RU" dirty="0"/>
          </a:p>
        </p:txBody>
      </p:sp>
      <p:sp>
        <p:nvSpPr>
          <p:cNvPr id="4" name="Номер слайда 3"/>
          <p:cNvSpPr>
            <a:spLocks noGrp="1"/>
          </p:cNvSpPr>
          <p:nvPr>
            <p:ph type="sldNum" sz="quarter" idx="10"/>
          </p:nvPr>
        </p:nvSpPr>
        <p:spPr/>
        <p:txBody>
          <a:bodyPr/>
          <a:lstStyle/>
          <a:p>
            <a:fld id="{2CCFD354-064A-6F45-941C-678C728863E6}" type="slidenum">
              <a:rPr lang="ru-RU" smtClean="0"/>
              <a:t>183</a:t>
            </a:fld>
            <a:endParaRPr lang="ru-RU"/>
          </a:p>
        </p:txBody>
      </p:sp>
    </p:spTree>
    <p:extLst>
      <p:ext uri="{BB962C8B-B14F-4D97-AF65-F5344CB8AC3E}">
        <p14:creationId xmlns:p14="http://schemas.microsoft.com/office/powerpoint/2010/main" val="95911271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5. Внимательно опустить груз. </a:t>
            </a:r>
          </a:p>
          <a:p>
            <a:r>
              <a:rPr lang="ru-RU" dirty="0" smtClean="0"/>
              <a:t>6. Освободить ручной тормоз. Медленно отвести погрузчик и остановить его в положении, позволяющем опустить вилы. </a:t>
            </a:r>
          </a:p>
          <a:p>
            <a:r>
              <a:rPr lang="ru-RU" dirty="0" smtClean="0"/>
              <a:t>7. Опустить клыки вил в транспортное положение. </a:t>
            </a:r>
          </a:p>
          <a:p>
            <a:r>
              <a:rPr lang="ru-RU" dirty="0" smtClean="0"/>
              <a:t>8.Наклонить подъемное устройство в конечное заднее положение и приступить к следующему рабочему циклу.</a:t>
            </a:r>
            <a:endParaRPr lang="ru-RU" dirty="0"/>
          </a:p>
        </p:txBody>
      </p:sp>
      <p:sp>
        <p:nvSpPr>
          <p:cNvPr id="4" name="Номер слайда 3"/>
          <p:cNvSpPr>
            <a:spLocks noGrp="1"/>
          </p:cNvSpPr>
          <p:nvPr>
            <p:ph type="sldNum" sz="quarter" idx="10"/>
          </p:nvPr>
        </p:nvSpPr>
        <p:spPr/>
        <p:txBody>
          <a:bodyPr/>
          <a:lstStyle/>
          <a:p>
            <a:fld id="{2CCFD354-064A-6F45-941C-678C728863E6}" type="slidenum">
              <a:rPr lang="ru-RU" smtClean="0"/>
              <a:t>184</a:t>
            </a:fld>
            <a:endParaRPr lang="ru-RU"/>
          </a:p>
        </p:txBody>
      </p:sp>
    </p:spTree>
    <p:extLst>
      <p:ext uri="{BB962C8B-B14F-4D97-AF65-F5344CB8AC3E}">
        <p14:creationId xmlns:p14="http://schemas.microsoft.com/office/powerpoint/2010/main" val="15020310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latin typeface="Times New Roman" charset="0"/>
                <a:ea typeface="Times New Roman" charset="0"/>
                <a:cs typeface="Times New Roman" charset="0"/>
              </a:rPr>
              <a:t>Складирование грузов осуществляется в закрытых складах и на открытых площадках. Площадки должны размещаться на специально отведенной территории с ровным и твердым</a:t>
            </a:r>
            <a:r>
              <a:rPr lang="ru-RU" baseline="0" dirty="0" smtClean="0">
                <a:latin typeface="Times New Roman" charset="0"/>
                <a:ea typeface="Times New Roman" charset="0"/>
                <a:cs typeface="Times New Roman" charset="0"/>
              </a:rPr>
              <a:t> покрытием и иметь уклон не более 3 градусов. Склады и площадки должны быть оборудованы искусственным освещением и иметь достаточную освещенность в светлое и темное время суток. Погрузо-разгрузочные площадки должны содержаться в исправленном и чистом состоянии, а в зимнее время очищаться от снега и льда и посыпаться песком, шлаком или другими противоскользящими материалами. </a:t>
            </a:r>
          </a:p>
          <a:p>
            <a:r>
              <a:rPr lang="ru-RU" baseline="0" dirty="0" smtClean="0">
                <a:latin typeface="Times New Roman" charset="0"/>
                <a:ea typeface="Times New Roman" charset="0"/>
                <a:cs typeface="Times New Roman" charset="0"/>
              </a:rPr>
              <a:t>Грузы устанавливаются в штабели.</a:t>
            </a:r>
          </a:p>
          <a:p>
            <a:r>
              <a:rPr lang="ru-RU" baseline="0" dirty="0" smtClean="0">
                <a:latin typeface="Times New Roman" charset="0"/>
                <a:ea typeface="Times New Roman" charset="0"/>
                <a:cs typeface="Times New Roman" charset="0"/>
              </a:rPr>
              <a:t>В закрытых складах грузы могут устанавливаться стеллажи. </a:t>
            </a:r>
          </a:p>
          <a:p>
            <a:endParaRPr lang="ru-RU" baseline="0" dirty="0" smtClean="0">
              <a:latin typeface="Times New Roman" charset="0"/>
              <a:ea typeface="Times New Roman" charset="0"/>
              <a:cs typeface="Times New Roman" charset="0"/>
            </a:endParaRPr>
          </a:p>
          <a:p>
            <a:endParaRPr lang="ru-RU" baseline="0" dirty="0" smtClean="0">
              <a:latin typeface="Times New Roman" charset="0"/>
              <a:ea typeface="Times New Roman" charset="0"/>
              <a:cs typeface="Times New Roman" charset="0"/>
            </a:endParaRPr>
          </a:p>
          <a:p>
            <a:endParaRPr lang="ru-RU" baseline="0" dirty="0" smtClean="0">
              <a:latin typeface="Times New Roman" charset="0"/>
              <a:ea typeface="Times New Roman" charset="0"/>
              <a:cs typeface="Times New Roman" charset="0"/>
            </a:endParaRPr>
          </a:p>
          <a:p>
            <a:endParaRPr lang="ru-RU" baseline="0" dirty="0" smtClean="0">
              <a:latin typeface="Times New Roman" charset="0"/>
              <a:ea typeface="Times New Roman" charset="0"/>
              <a:cs typeface="Times New Roman" charset="0"/>
            </a:endParaRPr>
          </a:p>
          <a:p>
            <a:endParaRPr lang="ru-RU" baseline="0" dirty="0" smtClean="0">
              <a:latin typeface="Times New Roman" charset="0"/>
              <a:ea typeface="Times New Roman" charset="0"/>
              <a:cs typeface="Times New Roman" charset="0"/>
            </a:endParaRPr>
          </a:p>
          <a:p>
            <a:endParaRPr lang="ru-RU" baseline="0" dirty="0" smtClean="0">
              <a:latin typeface="Times New Roman" charset="0"/>
              <a:ea typeface="Times New Roman" charset="0"/>
              <a:cs typeface="Times New Roman" charset="0"/>
            </a:endParaRPr>
          </a:p>
          <a:p>
            <a:endParaRPr lang="ru-RU" baseline="0" dirty="0" smtClean="0">
              <a:latin typeface="Times New Roman" charset="0"/>
              <a:ea typeface="Times New Roman" charset="0"/>
              <a:cs typeface="Times New Roman" charset="0"/>
            </a:endParaRPr>
          </a:p>
          <a:p>
            <a:endParaRPr lang="ru-RU" baseline="0" dirty="0" smtClean="0">
              <a:latin typeface="Times New Roman" charset="0"/>
              <a:ea typeface="Times New Roman" charset="0"/>
              <a:cs typeface="Times New Roman" charset="0"/>
            </a:endParaRPr>
          </a:p>
          <a:p>
            <a:endParaRPr lang="ru-RU" baseline="0" dirty="0" smtClean="0">
              <a:latin typeface="Times New Roman" charset="0"/>
              <a:ea typeface="Times New Roman" charset="0"/>
              <a:cs typeface="Times New Roman" charset="0"/>
            </a:endParaRPr>
          </a:p>
          <a:p>
            <a:endParaRPr lang="ru-RU" baseline="0" dirty="0" smtClean="0">
              <a:latin typeface="Times New Roman" charset="0"/>
              <a:ea typeface="Times New Roman" charset="0"/>
              <a:cs typeface="Times New Roman" charset="0"/>
            </a:endParaRPr>
          </a:p>
          <a:p>
            <a:endParaRPr lang="ru-RU" baseline="0" dirty="0" smtClean="0">
              <a:latin typeface="Times New Roman" charset="0"/>
              <a:ea typeface="Times New Roman" charset="0"/>
              <a:cs typeface="Times New Roman" charset="0"/>
            </a:endParaRPr>
          </a:p>
          <a:p>
            <a:endParaRPr lang="ru-RU" baseline="0" dirty="0" smtClean="0">
              <a:latin typeface="Times New Roman" charset="0"/>
              <a:ea typeface="Times New Roman" charset="0"/>
              <a:cs typeface="Times New Roman" charset="0"/>
            </a:endParaRPr>
          </a:p>
          <a:p>
            <a:endParaRPr lang="ru-RU" baseline="0" dirty="0" smtClean="0">
              <a:latin typeface="Times New Roman" charset="0"/>
              <a:ea typeface="Times New Roman" charset="0"/>
              <a:cs typeface="Times New Roman" charset="0"/>
            </a:endParaRPr>
          </a:p>
          <a:p>
            <a:endParaRPr lang="ru-RU" baseline="0" dirty="0" smtClean="0">
              <a:latin typeface="Times New Roman" charset="0"/>
              <a:ea typeface="Times New Roman" charset="0"/>
              <a:cs typeface="Times New Roman" charset="0"/>
            </a:endParaRPr>
          </a:p>
          <a:p>
            <a:endParaRPr lang="ru-RU" baseline="0" dirty="0" smtClean="0">
              <a:latin typeface="Times New Roman" charset="0"/>
              <a:ea typeface="Times New Roman" charset="0"/>
              <a:cs typeface="Times New Roman" charset="0"/>
            </a:endParaRPr>
          </a:p>
          <a:p>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185</a:t>
            </a:fld>
            <a:endParaRPr lang="ru-RU"/>
          </a:p>
        </p:txBody>
      </p:sp>
    </p:spTree>
    <p:extLst>
      <p:ext uri="{BB962C8B-B14F-4D97-AF65-F5344CB8AC3E}">
        <p14:creationId xmlns:p14="http://schemas.microsoft.com/office/powerpoint/2010/main" val="202636679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Times New Roman" charset="0"/>
                <a:ea typeface="Times New Roman" charset="0"/>
                <a:cs typeface="Times New Roman" charset="0"/>
              </a:rPr>
              <a:t>При нахождении на предприятии водитель </a:t>
            </a:r>
            <a:r>
              <a:rPr lang="ru-RU" sz="1200" b="0" i="0" kern="1200" dirty="0" smtClean="0">
                <a:solidFill>
                  <a:schemeClr val="tx1"/>
                </a:solidFill>
                <a:effectLst/>
                <a:latin typeface="Times New Roman" charset="0"/>
                <a:ea typeface="Times New Roman" charset="0"/>
                <a:cs typeface="Times New Roman" charset="0"/>
                <a:hlinkClick r:id="rId3"/>
              </a:rPr>
              <a:t>погрузчика</a:t>
            </a:r>
            <a:r>
              <a:rPr lang="ru-RU" sz="1200" b="0" i="0" kern="1200" dirty="0" smtClean="0">
                <a:solidFill>
                  <a:schemeClr val="tx1"/>
                </a:solidFill>
                <a:effectLst/>
                <a:latin typeface="Times New Roman" charset="0"/>
                <a:ea typeface="Times New Roman" charset="0"/>
                <a:cs typeface="Times New Roman" charset="0"/>
              </a:rPr>
              <a:t> обязан:</a:t>
            </a:r>
          </a:p>
          <a:p>
            <a:r>
              <a:rPr lang="ru-RU" sz="1200" b="0" i="0" kern="1200" dirty="0" smtClean="0">
                <a:solidFill>
                  <a:schemeClr val="tx1"/>
                </a:solidFill>
                <a:effectLst/>
                <a:latin typeface="Times New Roman" charset="0"/>
                <a:ea typeface="Times New Roman" charset="0"/>
                <a:cs typeface="Times New Roman" charset="0"/>
              </a:rPr>
              <a:t>1. соблюдать правила внутреннего трудового распорядка, не допускать нарушений трудовой и производственной дисциплины;</a:t>
            </a:r>
          </a:p>
          <a:p>
            <a:r>
              <a:rPr lang="ru-RU" sz="1200" b="0" i="0" kern="1200" dirty="0" smtClean="0">
                <a:solidFill>
                  <a:schemeClr val="tx1"/>
                </a:solidFill>
                <a:effectLst/>
                <a:latin typeface="Times New Roman" charset="0"/>
                <a:ea typeface="Times New Roman" charset="0"/>
                <a:cs typeface="Times New Roman" charset="0"/>
              </a:rPr>
              <a:t>2. соблюдать правила поведения на территории организации, в производственных, вспомогательных и бытовых помещениях;</a:t>
            </a:r>
          </a:p>
          <a:p>
            <a:r>
              <a:rPr lang="ru-RU" sz="1200" b="0" i="0" kern="1200" dirty="0" smtClean="0">
                <a:solidFill>
                  <a:schemeClr val="tx1"/>
                </a:solidFill>
                <a:effectLst/>
                <a:latin typeface="Times New Roman" charset="0"/>
                <a:ea typeface="Times New Roman" charset="0"/>
                <a:cs typeface="Times New Roman" charset="0"/>
              </a:rPr>
              <a:t> 3. соблюдать требования безопасности при передвижении по территории и производственным помещениям предприятия, быть внимательным к сигналам движущегося транспорта, соблюдать правила дорожного движения;</a:t>
            </a:r>
          </a:p>
          <a:p>
            <a:r>
              <a:rPr lang="ru-RU" sz="1200" b="0" i="0" kern="1200" dirty="0" smtClean="0">
                <a:solidFill>
                  <a:schemeClr val="tx1"/>
                </a:solidFill>
                <a:effectLst/>
                <a:latin typeface="Times New Roman" charset="0"/>
                <a:ea typeface="Times New Roman" charset="0"/>
                <a:cs typeface="Times New Roman" charset="0"/>
              </a:rPr>
              <a:t>4. выполнять только ту работу, которая поручена администрацией участка, отдела. При получении не знакомой работы следует обратиться к непосредственному руководителю и получить инструктаж по охране труда. Без его указания запрещается выполнять работу, не входящую в обязанности водитель погрузчика. Водитель погрузчика не должен приступать к выполнению разовых работ, не связанных с его прямыми обязанностями, без прохождения целевого инструктажа. Не выполнять распоряжений, если они противоречат правилам техники безопасности;</a:t>
            </a:r>
          </a:p>
          <a:p>
            <a:r>
              <a:rPr lang="ru-RU" sz="1200" b="0" i="0" kern="1200" dirty="0" smtClean="0">
                <a:solidFill>
                  <a:schemeClr val="tx1"/>
                </a:solidFill>
                <a:effectLst/>
                <a:latin typeface="Times New Roman" charset="0"/>
                <a:ea typeface="Times New Roman" charset="0"/>
                <a:cs typeface="Times New Roman" charset="0"/>
              </a:rPr>
              <a:t>5. содержать рабочее место в соответствии с требованиями охраны труда, не загромождать установленных проездов и проходов материалами и посторонними предметами;</a:t>
            </a:r>
          </a:p>
          <a:p>
            <a:r>
              <a:rPr lang="ru-RU" sz="1200" b="0" i="0" kern="1200" dirty="0" smtClean="0">
                <a:solidFill>
                  <a:schemeClr val="tx1"/>
                </a:solidFill>
                <a:effectLst/>
                <a:latin typeface="Times New Roman" charset="0"/>
                <a:ea typeface="Times New Roman" charset="0"/>
                <a:cs typeface="Times New Roman" charset="0"/>
              </a:rPr>
              <a:t>6. соблюдать технологию производства работ, применять способы, обеспечивающие безопасность труда, установленные в инструкциях по охране труда, технологических картах, инструкциях по эксплуатации, знать и совершенствовать методы безопасной работы. Не допускается применять способы, ускоряющие выполнение технологической операции и ведущие к нарушению требований безопасности;</a:t>
            </a:r>
          </a:p>
          <a:p>
            <a:r>
              <a:rPr lang="ru-RU" sz="1200" b="0" i="0" kern="1200" dirty="0" smtClean="0">
                <a:solidFill>
                  <a:schemeClr val="tx1"/>
                </a:solidFill>
                <a:effectLst/>
                <a:latin typeface="Times New Roman" charset="0"/>
                <a:ea typeface="Times New Roman" charset="0"/>
                <a:cs typeface="Times New Roman" charset="0"/>
              </a:rPr>
              <a:t>7.соблюдать настоящую инструкцию по охране труда, а также и другие инструкции по охране труда, действующие в организации (Инструкция по охране труда для работников, выполняющих погрузочно-разгрузочные и складские работы ИОТ 23–2009, Инструкция по охране труда при выполнении работ с ручным слесарно-монтажным инструментом ИОТ 15-2009 и др.) в соответствии с видами выполняемых работ и при использовании соответствующего оборудования, машин и механизмов;</a:t>
            </a:r>
          </a:p>
          <a:p>
            <a:r>
              <a:rPr lang="ru-RU" sz="1200" b="0" i="0" kern="1200" dirty="0" smtClean="0">
                <a:solidFill>
                  <a:schemeClr val="tx1"/>
                </a:solidFill>
                <a:effectLst/>
                <a:latin typeface="Times New Roman" charset="0"/>
                <a:ea typeface="Times New Roman" charset="0"/>
                <a:cs typeface="Times New Roman" charset="0"/>
              </a:rPr>
              <a:t>8. использовать в соответствии с характером и условиями выполняемой работы и правильно применять предоставленные ему средства индивидуальной защиты, а в случае их отсутствия или неисправности уведомить об этом непосредственного руководителя;</a:t>
            </a:r>
          </a:p>
          <a:p>
            <a:r>
              <a:rPr lang="ru-RU" sz="1200" b="0" i="0" kern="1200" dirty="0" smtClean="0">
                <a:solidFill>
                  <a:schemeClr val="tx1"/>
                </a:solidFill>
                <a:effectLst/>
                <a:latin typeface="Times New Roman" charset="0"/>
                <a:ea typeface="Times New Roman" charset="0"/>
                <a:cs typeface="Times New Roman" charset="0"/>
              </a:rPr>
              <a:t>9. не допускать присутствия в рабочей зоне посторонних лиц. Быть внимательным во время работы, не отвлекаться самому и не отвлекать других;</a:t>
            </a:r>
          </a:p>
          <a:p>
            <a:r>
              <a:rPr lang="ru-RU" sz="1200" b="0" i="0" kern="1200" dirty="0" smtClean="0">
                <a:solidFill>
                  <a:schemeClr val="tx1"/>
                </a:solidFill>
                <a:effectLst/>
                <a:latin typeface="Times New Roman" charset="0"/>
                <a:ea typeface="Times New Roman" charset="0"/>
                <a:cs typeface="Times New Roman" charset="0"/>
              </a:rPr>
              <a:t>10. пользоваться только тем инструментом, приспособлениями, при работе с которыми он обучен безопасным методам труда и проинструктирован.</a:t>
            </a:r>
          </a:p>
          <a:p>
            <a:r>
              <a:rPr lang="ru-RU" sz="1200" b="0" i="0" kern="1200" dirty="0" smtClean="0">
                <a:solidFill>
                  <a:schemeClr val="tx1"/>
                </a:solidFill>
                <a:effectLst/>
                <a:latin typeface="Times New Roman" charset="0"/>
                <a:ea typeface="Times New Roman" charset="0"/>
                <a:cs typeface="Times New Roman" charset="0"/>
              </a:rPr>
              <a:t>11. не находиться под поднятым или перемещаемым грузом и вблизи вращающихся частей машин, не касаться находящихся в движении механизмов и </a:t>
            </a:r>
            <a:r>
              <a:rPr lang="ru-RU" sz="1200" b="0" i="0" kern="1200" dirty="0" err="1" smtClean="0">
                <a:solidFill>
                  <a:schemeClr val="tx1"/>
                </a:solidFill>
                <a:effectLst/>
                <a:latin typeface="Times New Roman" charset="0"/>
                <a:ea typeface="Times New Roman" charset="0"/>
                <a:cs typeface="Times New Roman" charset="0"/>
              </a:rPr>
              <a:t>неограждённых</a:t>
            </a:r>
            <a:r>
              <a:rPr lang="ru-RU" sz="1200" b="0" i="0" kern="1200" dirty="0" smtClean="0">
                <a:solidFill>
                  <a:schemeClr val="tx1"/>
                </a:solidFill>
                <a:effectLst/>
                <a:latin typeface="Times New Roman" charset="0"/>
                <a:ea typeface="Times New Roman" charset="0"/>
                <a:cs typeface="Times New Roman" charset="0"/>
              </a:rPr>
              <a:t> частей машин. Не проходить в местах, не предназначенных для прохода, не перебегать пути перед движущимся транспортом;</a:t>
            </a:r>
          </a:p>
          <a:p>
            <a:r>
              <a:rPr lang="ru-RU" sz="1200" b="0" i="0" kern="1200" dirty="0" smtClean="0">
                <a:solidFill>
                  <a:schemeClr val="tx1"/>
                </a:solidFill>
                <a:effectLst/>
                <a:latin typeface="Times New Roman" charset="0"/>
                <a:ea typeface="Times New Roman" charset="0"/>
                <a:cs typeface="Times New Roman" charset="0"/>
              </a:rPr>
              <a:t>12. не устранять самостоятельно неисправности электропроводки и электрооборудования. Техническое обслуживание и ремонт электрооборудования разрешается выполнять электротехническому персоналу, имеющему соответствующую группу по электробезопасности, но не ниже третьей;</a:t>
            </a:r>
          </a:p>
          <a:p>
            <a:r>
              <a:rPr lang="ru-RU" sz="1200" b="0" i="0" kern="1200" dirty="0" smtClean="0">
                <a:solidFill>
                  <a:schemeClr val="tx1"/>
                </a:solidFill>
                <a:effectLst/>
                <a:latin typeface="Times New Roman" charset="0"/>
                <a:ea typeface="Times New Roman" charset="0"/>
                <a:cs typeface="Times New Roman" charset="0"/>
              </a:rPr>
              <a:t>13. следить за исправным состоянием используемого погрузчика, инструмента и приспособлений, а также за наличием и исправностью всех предусмотренных предохранительных устройств и средств индивидуальной защиты, обеспечивающих безопасные условия труда на соответствующем участке работы;</a:t>
            </a:r>
          </a:p>
          <a:p>
            <a:r>
              <a:rPr lang="ru-RU" sz="1200" b="0" i="0" kern="1200" dirty="0" smtClean="0">
                <a:solidFill>
                  <a:schemeClr val="tx1"/>
                </a:solidFill>
                <a:effectLst/>
                <a:latin typeface="Times New Roman" charset="0"/>
                <a:ea typeface="Times New Roman" charset="0"/>
                <a:cs typeface="Times New Roman" charset="0"/>
              </a:rPr>
              <a:t>14. не принимать пищу на рабочем месте, принимать только в специально отведённых местах. </a:t>
            </a:r>
          </a:p>
          <a:p>
            <a:r>
              <a:rPr lang="ru-RU" sz="1200" b="0" i="0" kern="1200" dirty="0" smtClean="0">
                <a:solidFill>
                  <a:schemeClr val="tx1"/>
                </a:solidFill>
                <a:effectLst/>
                <a:latin typeface="Times New Roman" charset="0"/>
                <a:ea typeface="Times New Roman" charset="0"/>
                <a:cs typeface="Times New Roman" charset="0"/>
              </a:rPr>
              <a:t>15. при очистке погрузчика, узлов и агрегатов сжатым воздухом следует пользоваться защитными очками и респиратором, а струю воздуха направлять от себя;</a:t>
            </a:r>
          </a:p>
          <a:p>
            <a:r>
              <a:rPr lang="ru-RU" sz="1200" b="0" i="0" kern="1200" dirty="0" smtClean="0">
                <a:solidFill>
                  <a:schemeClr val="tx1"/>
                </a:solidFill>
                <a:effectLst/>
                <a:latin typeface="Times New Roman" charset="0"/>
                <a:ea typeface="Times New Roman" charset="0"/>
                <a:cs typeface="Times New Roman" charset="0"/>
              </a:rPr>
              <a:t>16. выполнять требования охраны труда и пожарной безопасности, знать сигналы оповещения о пожаре, порядок действий при пожаре;</a:t>
            </a:r>
          </a:p>
          <a:p>
            <a:r>
              <a:rPr lang="ru-RU" sz="1200" b="0" i="0" kern="1200" dirty="0" smtClean="0">
                <a:solidFill>
                  <a:schemeClr val="tx1"/>
                </a:solidFill>
                <a:effectLst/>
                <a:latin typeface="Times New Roman" charset="0"/>
                <a:ea typeface="Times New Roman" charset="0"/>
                <a:cs typeface="Times New Roman" charset="0"/>
              </a:rPr>
              <a:t>17. принимать все меры по обеспечению </a:t>
            </a:r>
            <a:r>
              <a:rPr lang="ru-RU" sz="1200" b="0" i="0" kern="1200" dirty="0" err="1" smtClean="0">
                <a:solidFill>
                  <a:schemeClr val="tx1"/>
                </a:solidFill>
                <a:effectLst/>
                <a:latin typeface="Times New Roman" charset="0"/>
                <a:ea typeface="Times New Roman" charset="0"/>
                <a:cs typeface="Times New Roman" charset="0"/>
              </a:rPr>
              <a:t>пожаро</a:t>
            </a:r>
            <a:r>
              <a:rPr lang="ru-RU" sz="1200" b="0" i="0" kern="1200" dirty="0" smtClean="0">
                <a:solidFill>
                  <a:schemeClr val="tx1"/>
                </a:solidFill>
                <a:effectLst/>
                <a:latin typeface="Times New Roman" charset="0"/>
                <a:ea typeface="Times New Roman" charset="0"/>
                <a:cs typeface="Times New Roman" charset="0"/>
              </a:rPr>
              <a:t>- и взрывобезопасности при выполнении работ, знать местонахождение и уметь пользоваться первичными средствами пожаротушения. Не загромождать доступы и проходы к противопожарному инвентарю, электрическим шкафам.</a:t>
            </a:r>
          </a:p>
          <a:p>
            <a:endParaRPr lang="ru-RU" dirty="0" smtClean="0">
              <a:latin typeface="Times New Roman" charset="0"/>
              <a:ea typeface="Times New Roman" charset="0"/>
              <a:cs typeface="Times New Roman" charset="0"/>
            </a:endParaRPr>
          </a:p>
          <a:p>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187</a:t>
            </a:fld>
            <a:endParaRPr lang="ru-RU"/>
          </a:p>
        </p:txBody>
      </p:sp>
    </p:spTree>
    <p:extLst>
      <p:ext uri="{BB962C8B-B14F-4D97-AF65-F5344CB8AC3E}">
        <p14:creationId xmlns:p14="http://schemas.microsoft.com/office/powerpoint/2010/main" val="183828923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CFD354-064A-6F45-941C-678C728863E6}" type="slidenum">
              <a:rPr lang="ru-RU" smtClean="0"/>
              <a:t>188</a:t>
            </a:fld>
            <a:endParaRPr lang="ru-RU"/>
          </a:p>
        </p:txBody>
      </p:sp>
    </p:spTree>
    <p:extLst>
      <p:ext uri="{BB962C8B-B14F-4D97-AF65-F5344CB8AC3E}">
        <p14:creationId xmlns:p14="http://schemas.microsoft.com/office/powerpoint/2010/main" val="796348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indent="0">
              <a:buNone/>
            </a:pPr>
            <a:r>
              <a:rPr lang="ru-RU" dirty="0" smtClean="0">
                <a:latin typeface="Times New Roman" charset="0"/>
                <a:ea typeface="Times New Roman" charset="0"/>
                <a:cs typeface="Times New Roman" charset="0"/>
              </a:rPr>
              <a:t>9. Радиус поворота </a:t>
            </a:r>
            <a:r>
              <a:rPr lang="en-US" dirty="0" smtClean="0">
                <a:latin typeface="Times New Roman" charset="0"/>
                <a:ea typeface="Times New Roman" charset="0"/>
                <a:cs typeface="Times New Roman" charset="0"/>
              </a:rPr>
              <a:t>G </a:t>
            </a:r>
            <a:r>
              <a:rPr lang="ru-RU" dirty="0" smtClean="0">
                <a:latin typeface="Times New Roman" charset="0"/>
                <a:ea typeface="Times New Roman" charset="0"/>
                <a:cs typeface="Times New Roman" charset="0"/>
              </a:rPr>
              <a:t>погрузчика – это наименьший радиус площадки необходимой для разворота</a:t>
            </a:r>
          </a:p>
          <a:p>
            <a:pPr marL="0" indent="0">
              <a:buNone/>
            </a:pPr>
            <a:endParaRPr lang="ru-RU" dirty="0" smtClean="0">
              <a:latin typeface="Times New Roman" charset="0"/>
              <a:ea typeface="Times New Roman" charset="0"/>
              <a:cs typeface="Times New Roman" charset="0"/>
            </a:endParaRPr>
          </a:p>
          <a:p>
            <a:pPr marL="0" indent="0">
              <a:buNone/>
            </a:pPr>
            <a:r>
              <a:rPr lang="ru-RU" dirty="0" smtClean="0">
                <a:latin typeface="Times New Roman" charset="0"/>
                <a:ea typeface="Times New Roman" charset="0"/>
                <a:cs typeface="Times New Roman" charset="0"/>
              </a:rPr>
              <a:t>10. Максимальная скорость передвижения с грузом/без груза</a:t>
            </a:r>
          </a:p>
          <a:p>
            <a:pPr marL="0" indent="0">
              <a:buNone/>
            </a:pPr>
            <a:r>
              <a:rPr lang="ru-RU" dirty="0" smtClean="0">
                <a:latin typeface="Times New Roman" charset="0"/>
                <a:ea typeface="Times New Roman" charset="0"/>
                <a:cs typeface="Times New Roman" charset="0"/>
              </a:rPr>
              <a:t>В среднем для погрузчиков составляет20 км/час</a:t>
            </a:r>
          </a:p>
          <a:p>
            <a:pPr marL="0" indent="0">
              <a:buNone/>
            </a:pPr>
            <a:endParaRPr lang="ru-RU" dirty="0" smtClean="0">
              <a:latin typeface="Times New Roman" charset="0"/>
              <a:ea typeface="Times New Roman" charset="0"/>
              <a:cs typeface="Times New Roman" charset="0"/>
            </a:endParaRPr>
          </a:p>
          <a:p>
            <a:pPr marL="0" indent="0">
              <a:buNone/>
            </a:pPr>
            <a:r>
              <a:rPr lang="ru-RU" dirty="0" smtClean="0">
                <a:latin typeface="Times New Roman" charset="0"/>
                <a:ea typeface="Times New Roman" charset="0"/>
                <a:cs typeface="Times New Roman" charset="0"/>
              </a:rPr>
              <a:t>11. Наибольший угол преодолеваемого подъема</a:t>
            </a:r>
          </a:p>
          <a:p>
            <a:pPr marL="0" indent="0">
              <a:buNone/>
            </a:pPr>
            <a:r>
              <a:rPr lang="ru-RU" dirty="0" smtClean="0">
                <a:latin typeface="Times New Roman" charset="0"/>
                <a:ea typeface="Times New Roman" charset="0"/>
                <a:cs typeface="Times New Roman" charset="0"/>
              </a:rPr>
              <a:t>С грузом обычно не более 30%</a:t>
            </a:r>
          </a:p>
          <a:p>
            <a:pPr marL="0" indent="0">
              <a:buNone/>
            </a:pPr>
            <a:r>
              <a:rPr lang="ru-RU" dirty="0" smtClean="0">
                <a:latin typeface="Times New Roman" charset="0"/>
                <a:ea typeface="Times New Roman" charset="0"/>
                <a:cs typeface="Times New Roman" charset="0"/>
              </a:rPr>
              <a:t>Без груза не более 25</a:t>
            </a:r>
            <a:r>
              <a:rPr lang="en-US" dirty="0" smtClean="0">
                <a:latin typeface="Times New Roman" charset="0"/>
                <a:ea typeface="Times New Roman" charset="0"/>
                <a:cs typeface="Times New Roman" charset="0"/>
              </a:rPr>
              <a:t>%</a:t>
            </a:r>
          </a:p>
          <a:p>
            <a:endParaRPr lang="ru-RU" dirty="0" smtClean="0">
              <a:latin typeface="Times New Roman" charset="0"/>
              <a:ea typeface="Times New Roman" charset="0"/>
              <a:cs typeface="Times New Roman" charset="0"/>
            </a:endParaRPr>
          </a:p>
          <a:p>
            <a:pPr marL="0" indent="0">
              <a:buNone/>
            </a:pPr>
            <a:r>
              <a:rPr lang="ru-RU" dirty="0" smtClean="0">
                <a:latin typeface="Times New Roman" charset="0"/>
                <a:ea typeface="Times New Roman" charset="0"/>
                <a:cs typeface="Times New Roman" charset="0"/>
              </a:rPr>
              <a:t>12. Эксплуатационные параметры механизмов и систем погрузчика: </a:t>
            </a:r>
          </a:p>
          <a:p>
            <a:pPr>
              <a:buFontTx/>
              <a:buChar char="-"/>
            </a:pPr>
            <a:r>
              <a:rPr lang="ru-RU" dirty="0" smtClean="0">
                <a:latin typeface="Times New Roman" charset="0"/>
                <a:ea typeface="Times New Roman" charset="0"/>
                <a:cs typeface="Times New Roman" charset="0"/>
              </a:rPr>
              <a:t>Давление в пневматических шинах</a:t>
            </a:r>
          </a:p>
          <a:p>
            <a:pPr>
              <a:buFontTx/>
              <a:buChar char="-"/>
            </a:pPr>
            <a:r>
              <a:rPr lang="ru-RU" dirty="0" smtClean="0">
                <a:latin typeface="Times New Roman" charset="0"/>
                <a:ea typeface="Times New Roman" charset="0"/>
                <a:cs typeface="Times New Roman" charset="0"/>
              </a:rPr>
              <a:t>Емкость топливного бака и марка топлива</a:t>
            </a:r>
          </a:p>
          <a:p>
            <a:pPr>
              <a:buFontTx/>
              <a:buChar char="-"/>
            </a:pPr>
            <a:r>
              <a:rPr lang="ru-RU" dirty="0" smtClean="0">
                <a:latin typeface="Times New Roman" charset="0"/>
                <a:ea typeface="Times New Roman" charset="0"/>
                <a:cs typeface="Times New Roman" charset="0"/>
              </a:rPr>
              <a:t>Количество и марка масла заправляемого в двигатель, трансмиссию, гидравлическую систему, редуктор ведущего моста</a:t>
            </a:r>
          </a:p>
          <a:p>
            <a:pPr>
              <a:buFontTx/>
              <a:buChar char="-"/>
            </a:pPr>
            <a:r>
              <a:rPr lang="ru-RU" dirty="0" smtClean="0">
                <a:latin typeface="Times New Roman" charset="0"/>
                <a:ea typeface="Times New Roman" charset="0"/>
                <a:cs typeface="Times New Roman" charset="0"/>
              </a:rPr>
              <a:t>Количество тормозной жидкости в гидравлической тормозной системе</a:t>
            </a:r>
          </a:p>
          <a:p>
            <a:pPr>
              <a:buFontTx/>
              <a:buChar char="-"/>
            </a:pPr>
            <a:r>
              <a:rPr lang="ru-RU" dirty="0" smtClean="0">
                <a:latin typeface="Times New Roman" charset="0"/>
                <a:ea typeface="Times New Roman" charset="0"/>
                <a:cs typeface="Times New Roman" charset="0"/>
              </a:rPr>
              <a:t>Количество охлаждающей жидкости в системе охлаждения двигателя</a:t>
            </a:r>
          </a:p>
          <a:p>
            <a:endParaRPr lang="ru-RU" dirty="0" smtClean="0">
              <a:latin typeface="Times New Roman" charset="0"/>
              <a:ea typeface="Times New Roman" charset="0"/>
              <a:cs typeface="Times New Roman" charset="0"/>
            </a:endParaRPr>
          </a:p>
          <a:p>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13</a:t>
            </a:fld>
            <a:endParaRPr lang="ru-RU"/>
          </a:p>
        </p:txBody>
      </p:sp>
    </p:spTree>
    <p:extLst>
      <p:ext uri="{BB962C8B-B14F-4D97-AF65-F5344CB8AC3E}">
        <p14:creationId xmlns:p14="http://schemas.microsoft.com/office/powerpoint/2010/main" val="37834219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i="0" kern="1200" dirty="0" smtClean="0">
                <a:solidFill>
                  <a:schemeClr val="tx1"/>
                </a:solidFill>
                <a:effectLst/>
                <a:latin typeface="Times New Roman" charset="0"/>
                <a:ea typeface="Times New Roman" charset="0"/>
                <a:cs typeface="Times New Roman" charset="0"/>
              </a:rPr>
              <a:t>1.1</a:t>
            </a:r>
            <a:r>
              <a:rPr lang="ru-RU" sz="1200" b="0" i="0" kern="1200" dirty="0" smtClean="0">
                <a:solidFill>
                  <a:schemeClr val="tx1"/>
                </a:solidFill>
                <a:effectLst/>
                <a:latin typeface="Times New Roman" charset="0"/>
                <a:ea typeface="Times New Roman" charset="0"/>
                <a:cs typeface="Times New Roman" charset="0"/>
              </a:rPr>
              <a:t> К работе в качестве водителя автопогрузчика допускаются мужчины и женщины, достигшие возраста 18 лет, обученные и имеющие соответствующие удостоверение и допущенные по состоянию здоровья.</a:t>
            </a:r>
          </a:p>
          <a:p>
            <a:r>
              <a:rPr lang="ru-RU" sz="1200" b="1" i="0" kern="1200" dirty="0" smtClean="0">
                <a:solidFill>
                  <a:schemeClr val="tx1"/>
                </a:solidFill>
                <a:effectLst/>
                <a:latin typeface="Times New Roman" charset="0"/>
                <a:ea typeface="Times New Roman" charset="0"/>
                <a:cs typeface="Times New Roman" charset="0"/>
              </a:rPr>
              <a:t>1.2</a:t>
            </a:r>
            <a:r>
              <a:rPr lang="ru-RU" sz="1200" b="0" i="0" kern="1200" dirty="0" smtClean="0">
                <a:solidFill>
                  <a:schemeClr val="tx1"/>
                </a:solidFill>
                <a:effectLst/>
                <a:latin typeface="Times New Roman" charset="0"/>
                <a:ea typeface="Times New Roman" charset="0"/>
                <a:cs typeface="Times New Roman" charset="0"/>
              </a:rPr>
              <a:t> На рабочем месте работник получает первичный инструктаж по безопасности труда и проходит: стажировку; обучение устройству и правилам эксплуатации используемого оборудования; гигиеническую подготовку; проверку знаний по электробезопасности, теоретических знаний и приобретенных навыков безопасных способов работы.</a:t>
            </a:r>
          </a:p>
          <a:p>
            <a:r>
              <a:rPr lang="ru-RU" sz="1200" b="1" i="0" kern="1200" dirty="0" smtClean="0">
                <a:solidFill>
                  <a:schemeClr val="tx1"/>
                </a:solidFill>
                <a:effectLst/>
                <a:latin typeface="Times New Roman" charset="0"/>
                <a:ea typeface="Times New Roman" charset="0"/>
                <a:cs typeface="Times New Roman" charset="0"/>
              </a:rPr>
              <a:t>1.3</a:t>
            </a:r>
            <a:r>
              <a:rPr lang="ru-RU" sz="1200" b="0" i="0" kern="1200" dirty="0" smtClean="0">
                <a:solidFill>
                  <a:schemeClr val="tx1"/>
                </a:solidFill>
                <a:effectLst/>
                <a:latin typeface="Times New Roman" charset="0"/>
                <a:ea typeface="Times New Roman" charset="0"/>
                <a:cs typeface="Times New Roman" charset="0"/>
              </a:rPr>
              <a:t> Во время работы работник проходит:</a:t>
            </a:r>
          </a:p>
          <a:p>
            <a:r>
              <a:rPr lang="ru-RU" dirty="0" smtClean="0">
                <a:latin typeface="Times New Roman" charset="0"/>
                <a:ea typeface="Times New Roman" charset="0"/>
                <a:cs typeface="Times New Roman" charset="0"/>
              </a:rPr>
              <a:t>обучение и проверку знаний по безопасности труда ежегодно; проверку знаний по электробезопасности – ежегодно; периодический медицинский осмотр. </a:t>
            </a:r>
            <a:r>
              <a:rPr lang="ru-RU" sz="1200" b="0" i="0" kern="1200" dirty="0" smtClean="0">
                <a:solidFill>
                  <a:schemeClr val="tx1"/>
                </a:solidFill>
                <a:effectLst/>
                <a:latin typeface="Times New Roman" charset="0"/>
                <a:ea typeface="Times New Roman" charset="0"/>
                <a:cs typeface="Times New Roman" charset="0"/>
              </a:rPr>
              <a:t>Повторный инструктаж по безопасности труда на рабочем месте получает один раз в 6 месяцев.</a:t>
            </a:r>
          </a:p>
          <a:p>
            <a:r>
              <a:rPr lang="ru-RU" sz="1200" b="1" i="0" kern="1200" dirty="0" smtClean="0">
                <a:solidFill>
                  <a:schemeClr val="tx1"/>
                </a:solidFill>
                <a:effectLst/>
                <a:latin typeface="Times New Roman" charset="0"/>
                <a:ea typeface="Times New Roman" charset="0"/>
                <a:cs typeface="Times New Roman" charset="0"/>
              </a:rPr>
              <a:t>1.4</a:t>
            </a:r>
            <a:r>
              <a:rPr lang="ru-RU" sz="1200" b="0" i="0" kern="1200" dirty="0" smtClean="0">
                <a:solidFill>
                  <a:schemeClr val="tx1"/>
                </a:solidFill>
                <a:effectLst/>
                <a:latin typeface="Times New Roman" charset="0"/>
                <a:ea typeface="Times New Roman" charset="0"/>
                <a:cs typeface="Times New Roman" charset="0"/>
              </a:rPr>
              <a:t> На работника могут воздействовать опасные и вредные производственные факторы (подвижные части механического оборудования, перемещаемые товары и тара; повышенный уровень шума на рабочем месте; повышенный уровень электромагнитных излучений; повышенная подвижность воздуха; повышенное значение напряжения в электрической цепи; недостаточная освещенность рабочей зоны; пониженная контрастность; вредные вещества в воздухе рабочей зоны; запыленность; повышенная температура оборудования и воды; химические факторы; прямая и отраженная </a:t>
            </a:r>
            <a:r>
              <a:rPr lang="ru-RU" sz="1200" b="0" i="0" kern="1200" dirty="0" err="1" smtClean="0">
                <a:solidFill>
                  <a:schemeClr val="tx1"/>
                </a:solidFill>
                <a:effectLst/>
                <a:latin typeface="Times New Roman" charset="0"/>
                <a:ea typeface="Times New Roman" charset="0"/>
                <a:cs typeface="Times New Roman" charset="0"/>
              </a:rPr>
              <a:t>блесткость</a:t>
            </a:r>
            <a:r>
              <a:rPr lang="ru-RU" sz="1200" b="0" i="0" kern="1200" dirty="0" smtClean="0">
                <a:solidFill>
                  <a:schemeClr val="tx1"/>
                </a:solidFill>
                <a:effectLst/>
                <a:latin typeface="Times New Roman" charset="0"/>
                <a:ea typeface="Times New Roman" charset="0"/>
                <a:cs typeface="Times New Roman" charset="0"/>
              </a:rPr>
              <a:t>; острые кромки, заусенцы и шероховатость на поверхностях инструмента, оборудования, тары, товаров; физические перегрузки).</a:t>
            </a:r>
          </a:p>
          <a:p>
            <a:r>
              <a:rPr lang="ru-RU" sz="1200" b="1" i="0" kern="1200" dirty="0" smtClean="0">
                <a:solidFill>
                  <a:schemeClr val="tx1"/>
                </a:solidFill>
                <a:effectLst/>
                <a:latin typeface="Times New Roman" charset="0"/>
                <a:ea typeface="Times New Roman" charset="0"/>
                <a:cs typeface="Times New Roman" charset="0"/>
              </a:rPr>
              <a:t>1.5</a:t>
            </a:r>
            <a:r>
              <a:rPr lang="ru-RU" sz="1200" b="0" i="0" kern="1200" dirty="0" smtClean="0">
                <a:solidFill>
                  <a:schemeClr val="tx1"/>
                </a:solidFill>
                <a:effectLst/>
                <a:latin typeface="Times New Roman" charset="0"/>
                <a:ea typeface="Times New Roman" charset="0"/>
                <a:cs typeface="Times New Roman" charset="0"/>
              </a:rPr>
              <a:t> Для обеспечения </a:t>
            </a:r>
            <a:r>
              <a:rPr lang="ru-RU" sz="1200" b="0" i="0" kern="1200" dirty="0" err="1" smtClean="0">
                <a:solidFill>
                  <a:schemeClr val="tx1"/>
                </a:solidFill>
                <a:effectLst/>
                <a:latin typeface="Times New Roman" charset="0"/>
                <a:ea typeface="Times New Roman" charset="0"/>
                <a:cs typeface="Times New Roman" charset="0"/>
              </a:rPr>
              <a:t>пожаро</a:t>
            </a:r>
            <a:r>
              <a:rPr lang="ru-RU" sz="1200" b="0" i="0" kern="1200" dirty="0" smtClean="0">
                <a:solidFill>
                  <a:schemeClr val="tx1"/>
                </a:solidFill>
                <a:effectLst/>
                <a:latin typeface="Times New Roman" charset="0"/>
                <a:ea typeface="Times New Roman" charset="0"/>
                <a:cs typeface="Times New Roman" charset="0"/>
              </a:rPr>
              <a:t> – и взрывобезопасности необходимо:</a:t>
            </a:r>
          </a:p>
          <a:p>
            <a:r>
              <a:rPr lang="ru-RU" dirty="0" smtClean="0">
                <a:latin typeface="Times New Roman" charset="0"/>
                <a:ea typeface="Times New Roman" charset="0"/>
                <a:cs typeface="Times New Roman" charset="0"/>
              </a:rPr>
              <a:t>Соблюдать правила приемки и размещения товаров; Проверять целостность упаковки, Требовать своевременного удаления пролитых легковоспламеняющихся веществ; соблюдать правила пожарной безопасности</a:t>
            </a:r>
            <a:r>
              <a:rPr lang="en-US" dirty="0" smtClean="0">
                <a:latin typeface="Times New Roman" charset="0"/>
                <a:ea typeface="Times New Roman" charset="0"/>
                <a:cs typeface="Times New Roman" charset="0"/>
              </a:rPr>
              <a:t> </a:t>
            </a:r>
            <a:r>
              <a:rPr lang="ru-RU" dirty="0" smtClean="0">
                <a:latin typeface="Times New Roman" charset="0"/>
                <a:ea typeface="Times New Roman" charset="0"/>
                <a:cs typeface="Times New Roman" charset="0"/>
              </a:rPr>
              <a:t>не оставлять погрузчик с включенным двигателем; убирать использованные обтирочные материалы в металлические ящики с закрывающимися крышками.</a:t>
            </a:r>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189</a:t>
            </a:fld>
            <a:endParaRPr lang="ru-RU"/>
          </a:p>
        </p:txBody>
      </p:sp>
    </p:spTree>
    <p:extLst>
      <p:ext uri="{BB962C8B-B14F-4D97-AF65-F5344CB8AC3E}">
        <p14:creationId xmlns:p14="http://schemas.microsoft.com/office/powerpoint/2010/main" val="96164766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i="0" kern="1200" dirty="0" smtClean="0">
                <a:solidFill>
                  <a:schemeClr val="tx1"/>
                </a:solidFill>
                <a:effectLst/>
                <a:latin typeface="Times New Roman" charset="0"/>
                <a:ea typeface="Times New Roman" charset="0"/>
                <a:cs typeface="Times New Roman" charset="0"/>
              </a:rPr>
              <a:t>2.1</a:t>
            </a:r>
            <a:r>
              <a:rPr lang="ru-RU" sz="1200" b="0" i="0" kern="1200" dirty="0" smtClean="0">
                <a:solidFill>
                  <a:schemeClr val="tx1"/>
                </a:solidFill>
                <a:effectLst/>
                <a:latin typeface="Times New Roman" charset="0"/>
                <a:ea typeface="Times New Roman" charset="0"/>
                <a:cs typeface="Times New Roman" charset="0"/>
              </a:rPr>
              <a:t> Проверить внешним осмотром соответствие рабочей зоны требованиям безопасной работы:</a:t>
            </a:r>
          </a:p>
          <a:p>
            <a:r>
              <a:rPr lang="ru-RU" dirty="0" smtClean="0">
                <a:latin typeface="Times New Roman" charset="0"/>
                <a:ea typeface="Times New Roman" charset="0"/>
                <a:cs typeface="Times New Roman" charset="0"/>
              </a:rPr>
              <a:t>достаточность освещения мест погрузки, разгрузки; состояние полов и других поверхностей, отсутствие на них не огражденных проемов, открытых люков, трапов и т.п., отсутствие щелей, выбоин, набитых планок и т.д. устойчивость штабелей товаров и тары; наличие ограждений движущихся (вращающихся) частей и нагретых поверхностей оборудования; обеспечить наличие свободных проходов и проездов к местам складирования товаров и тары; проверить наличие и исправность применяемого оборудования.</a:t>
            </a:r>
          </a:p>
          <a:p>
            <a:endParaRPr lang="ru-RU" sz="1200" b="1" i="0" kern="1200" dirty="0" smtClean="0">
              <a:solidFill>
                <a:schemeClr val="tx1"/>
              </a:solidFill>
              <a:effectLst/>
              <a:latin typeface="Times New Roman" charset="0"/>
              <a:ea typeface="Times New Roman" charset="0"/>
              <a:cs typeface="Times New Roman" charset="0"/>
            </a:endParaRPr>
          </a:p>
          <a:p>
            <a:r>
              <a:rPr lang="ru-RU" sz="1200" b="1" i="0" kern="1200" dirty="0" smtClean="0">
                <a:solidFill>
                  <a:schemeClr val="tx1"/>
                </a:solidFill>
                <a:effectLst/>
                <a:latin typeface="Times New Roman" charset="0"/>
                <a:ea typeface="Times New Roman" charset="0"/>
                <a:cs typeface="Times New Roman" charset="0"/>
              </a:rPr>
              <a:t>2.2</a:t>
            </a:r>
            <a:r>
              <a:rPr lang="ru-RU" sz="1200" b="0" i="0" kern="1200" dirty="0" smtClean="0">
                <a:solidFill>
                  <a:schemeClr val="tx1"/>
                </a:solidFill>
                <a:effectLst/>
                <a:latin typeface="Times New Roman" charset="0"/>
                <a:ea typeface="Times New Roman" charset="0"/>
                <a:cs typeface="Times New Roman" charset="0"/>
              </a:rPr>
              <a:t> Кабина должна удовлетворять следующим требованиям:</a:t>
            </a:r>
          </a:p>
          <a:p>
            <a:r>
              <a:rPr lang="ru-RU" dirty="0" smtClean="0">
                <a:latin typeface="Times New Roman" charset="0"/>
                <a:ea typeface="Times New Roman" charset="0"/>
                <a:cs typeface="Times New Roman" charset="0"/>
              </a:rPr>
              <a:t>ветровые и боковые стекла должны быть без трещин и затемнений, затрудняющих видимость; щетки стеклоочистителя (при его работе) должны свободно перемещаться и обеспечивать нормальную очистку ветрового стекла; замки дверей должны быть исправными и не допускать самопроизвольного их открывания; сиденье и спинка сиденья должны быть регулируемыми для обеспечения удобной посадки водителя, не иметь рваных мест, выступающих пружин, провалов и острых углов; пол кабины должен быть в исправном состоянии и застелен резиновым ковриком.</a:t>
            </a:r>
          </a:p>
          <a:p>
            <a:endParaRPr lang="ru-RU" sz="1200" b="1" i="0" kern="1200" dirty="0" smtClean="0">
              <a:solidFill>
                <a:schemeClr val="tx1"/>
              </a:solidFill>
              <a:effectLst/>
              <a:latin typeface="Times New Roman" charset="0"/>
              <a:ea typeface="Times New Roman" charset="0"/>
              <a:cs typeface="Times New Roman" charset="0"/>
            </a:endParaRPr>
          </a:p>
          <a:p>
            <a:r>
              <a:rPr lang="ru-RU" sz="1200" b="1" i="0" kern="1200" dirty="0" smtClean="0">
                <a:solidFill>
                  <a:schemeClr val="tx1"/>
                </a:solidFill>
                <a:effectLst/>
                <a:latin typeface="Times New Roman" charset="0"/>
                <a:ea typeface="Times New Roman" charset="0"/>
                <a:cs typeface="Times New Roman" charset="0"/>
              </a:rPr>
              <a:t>2.3</a:t>
            </a:r>
            <a:r>
              <a:rPr lang="ru-RU" sz="1200" b="0" i="0" kern="1200" dirty="0" smtClean="0">
                <a:solidFill>
                  <a:schemeClr val="tx1"/>
                </a:solidFill>
                <a:effectLst/>
                <a:latin typeface="Times New Roman" charset="0"/>
                <a:ea typeface="Times New Roman" charset="0"/>
                <a:cs typeface="Times New Roman" charset="0"/>
              </a:rPr>
              <a:t> Проверить внешним осмотром:</a:t>
            </a:r>
          </a:p>
          <a:p>
            <a:r>
              <a:rPr lang="ru-RU" dirty="0" smtClean="0">
                <a:latin typeface="Times New Roman" charset="0"/>
                <a:ea typeface="Times New Roman" charset="0"/>
                <a:cs typeface="Times New Roman" charset="0"/>
              </a:rPr>
              <a:t>состояния сварных швов верхних контейнеров; надежность крепления деталей и механизмов; отсутствие течи во всех системах; наличие тормозной жидкости в главном цилиндре; отсутствие повреждений в гибких шлангах; состояние электрооборудования; уровень электролита в аккумуляторной батарее; уровень масла; состояние шин и крепление колес;</a:t>
            </a:r>
            <a:endParaRPr lang="en-US" dirty="0" smtClean="0">
              <a:latin typeface="Times New Roman" charset="0"/>
              <a:ea typeface="Times New Roman" charset="0"/>
              <a:cs typeface="Times New Roman" charset="0"/>
            </a:endParaRPr>
          </a:p>
          <a:p>
            <a:endParaRPr lang="en-US" sz="1200" b="1" i="0" kern="1200" dirty="0" smtClean="0">
              <a:solidFill>
                <a:schemeClr val="tx1"/>
              </a:solidFill>
              <a:effectLst/>
              <a:latin typeface="Times New Roman" charset="0"/>
              <a:ea typeface="Times New Roman" charset="0"/>
              <a:cs typeface="Times New Roman" charset="0"/>
            </a:endParaRPr>
          </a:p>
          <a:p>
            <a:r>
              <a:rPr lang="ru-RU" sz="1200" b="1" i="0" kern="1200" dirty="0" smtClean="0">
                <a:solidFill>
                  <a:schemeClr val="tx1"/>
                </a:solidFill>
                <a:effectLst/>
                <a:latin typeface="Times New Roman" charset="0"/>
                <a:ea typeface="Times New Roman" charset="0"/>
                <a:cs typeface="Times New Roman" charset="0"/>
              </a:rPr>
              <a:t>2.4</a:t>
            </a:r>
            <a:r>
              <a:rPr lang="ru-RU" sz="1200" b="0" i="0" kern="1200" dirty="0" smtClean="0">
                <a:solidFill>
                  <a:schemeClr val="tx1"/>
                </a:solidFill>
                <a:effectLst/>
                <a:latin typeface="Times New Roman" charset="0"/>
                <a:ea typeface="Times New Roman" charset="0"/>
                <a:cs typeface="Times New Roman" charset="0"/>
              </a:rPr>
              <a:t> Проверить работу:</a:t>
            </a:r>
          </a:p>
          <a:p>
            <a:r>
              <a:rPr lang="ru-RU" dirty="0" smtClean="0">
                <a:latin typeface="Times New Roman" charset="0"/>
                <a:ea typeface="Times New Roman" charset="0"/>
                <a:cs typeface="Times New Roman" charset="0"/>
              </a:rPr>
              <a:t>ножного и стояночного тормозов; рулевое управление, звуковой сигнал; переключателя света; механизмов подъема и наклона на холостом ходу.</a:t>
            </a:r>
            <a:endParaRPr lang="en-US" dirty="0" smtClean="0">
              <a:latin typeface="Times New Roman" charset="0"/>
              <a:ea typeface="Times New Roman" charset="0"/>
              <a:cs typeface="Times New Roman" charset="0"/>
            </a:endParaRPr>
          </a:p>
          <a:p>
            <a:endParaRPr lang="en-US" sz="1200" b="1" i="0" kern="1200" dirty="0" smtClean="0">
              <a:solidFill>
                <a:schemeClr val="tx1"/>
              </a:solidFill>
              <a:effectLst/>
              <a:latin typeface="Times New Roman" charset="0"/>
              <a:ea typeface="Times New Roman" charset="0"/>
              <a:cs typeface="Times New Roman" charset="0"/>
            </a:endParaRPr>
          </a:p>
          <a:p>
            <a:r>
              <a:rPr lang="ru-RU" sz="1200" b="1" i="0" kern="1200" dirty="0" smtClean="0">
                <a:solidFill>
                  <a:schemeClr val="tx1"/>
                </a:solidFill>
                <a:effectLst/>
                <a:latin typeface="Times New Roman" charset="0"/>
                <a:ea typeface="Times New Roman" charset="0"/>
                <a:cs typeface="Times New Roman" charset="0"/>
              </a:rPr>
              <a:t>2.5</a:t>
            </a:r>
            <a:r>
              <a:rPr lang="ru-RU" sz="1200" b="0" i="0" kern="1200" dirty="0" smtClean="0">
                <a:solidFill>
                  <a:schemeClr val="tx1"/>
                </a:solidFill>
                <a:effectLst/>
                <a:latin typeface="Times New Roman" charset="0"/>
                <a:ea typeface="Times New Roman" charset="0"/>
                <a:cs typeface="Times New Roman" charset="0"/>
              </a:rPr>
              <a:t> Проверить давление в шинах.</a:t>
            </a:r>
          </a:p>
          <a:p>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190</a:t>
            </a:fld>
            <a:endParaRPr lang="ru-RU"/>
          </a:p>
        </p:txBody>
      </p:sp>
    </p:spTree>
    <p:extLst>
      <p:ext uri="{BB962C8B-B14F-4D97-AF65-F5344CB8AC3E}">
        <p14:creationId xmlns:p14="http://schemas.microsoft.com/office/powerpoint/2010/main" val="53239085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i="0" kern="1200" dirty="0" smtClean="0">
                <a:solidFill>
                  <a:schemeClr val="tx1"/>
                </a:solidFill>
                <a:effectLst/>
                <a:latin typeface="Times New Roman" charset="0"/>
                <a:ea typeface="Times New Roman" charset="0"/>
                <a:cs typeface="Times New Roman" charset="0"/>
              </a:rPr>
              <a:t>3.</a:t>
            </a:r>
            <a:r>
              <a:rPr lang="ru-RU" sz="1200" b="0" i="0" kern="1200" dirty="0" smtClean="0">
                <a:solidFill>
                  <a:schemeClr val="tx1"/>
                </a:solidFill>
                <a:effectLst/>
                <a:latin typeface="Times New Roman" charset="0"/>
                <a:ea typeface="Times New Roman" charset="0"/>
                <a:cs typeface="Times New Roman" charset="0"/>
              </a:rPr>
              <a:t> Требования безопасности во время работы.</a:t>
            </a:r>
          </a:p>
          <a:p>
            <a:r>
              <a:rPr lang="ru-RU" sz="1200" b="1" i="0" kern="1200" dirty="0" smtClean="0">
                <a:solidFill>
                  <a:schemeClr val="tx1"/>
                </a:solidFill>
                <a:effectLst/>
                <a:latin typeface="Times New Roman" charset="0"/>
                <a:ea typeface="Times New Roman" charset="0"/>
                <a:cs typeface="Times New Roman" charset="0"/>
              </a:rPr>
              <a:t>3.1</a:t>
            </a:r>
            <a:r>
              <a:rPr lang="ru-RU" sz="1200" b="0" i="0" kern="1200" dirty="0" smtClean="0">
                <a:solidFill>
                  <a:schemeClr val="tx1"/>
                </a:solidFill>
                <a:effectLst/>
                <a:latin typeface="Times New Roman" charset="0"/>
                <a:ea typeface="Times New Roman" charset="0"/>
                <a:cs typeface="Times New Roman" charset="0"/>
              </a:rPr>
              <a:t> Поднимать грузы только с разрешаемым весом.</a:t>
            </a:r>
          </a:p>
          <a:p>
            <a:r>
              <a:rPr lang="ru-RU" sz="1200" b="1" i="0" kern="1200" dirty="0" smtClean="0">
                <a:solidFill>
                  <a:schemeClr val="tx1"/>
                </a:solidFill>
                <a:effectLst/>
                <a:latin typeface="Times New Roman" charset="0"/>
                <a:ea typeface="Times New Roman" charset="0"/>
                <a:cs typeface="Times New Roman" charset="0"/>
              </a:rPr>
              <a:t>3.2</a:t>
            </a:r>
            <a:r>
              <a:rPr lang="ru-RU" sz="1200" b="0" i="0" kern="1200" dirty="0" smtClean="0">
                <a:solidFill>
                  <a:schemeClr val="tx1"/>
                </a:solidFill>
                <a:effectLst/>
                <a:latin typeface="Times New Roman" charset="0"/>
                <a:ea typeface="Times New Roman" charset="0"/>
                <a:cs typeface="Times New Roman" charset="0"/>
              </a:rPr>
              <a:t> Соблюдать правила дорожного движения, не передавать управление погрузчиком посторонним лицам.</a:t>
            </a:r>
          </a:p>
          <a:p>
            <a:r>
              <a:rPr lang="ru-RU" sz="1200" b="1" i="0" kern="1200" dirty="0" smtClean="0">
                <a:solidFill>
                  <a:schemeClr val="tx1"/>
                </a:solidFill>
                <a:effectLst/>
                <a:latin typeface="Times New Roman" charset="0"/>
                <a:ea typeface="Times New Roman" charset="0"/>
                <a:cs typeface="Times New Roman" charset="0"/>
              </a:rPr>
              <a:t>3.3</a:t>
            </a:r>
            <a:r>
              <a:rPr lang="ru-RU" sz="1200" b="0" i="0" kern="1200" dirty="0" smtClean="0">
                <a:solidFill>
                  <a:schemeClr val="tx1"/>
                </a:solidFill>
                <a:effectLst/>
                <a:latin typeface="Times New Roman" charset="0"/>
                <a:ea typeface="Times New Roman" charset="0"/>
                <a:cs typeface="Times New Roman" charset="0"/>
              </a:rPr>
              <a:t> Предупреждать находящихся рядом людей о предстоящем пуске оборудования.</a:t>
            </a:r>
          </a:p>
          <a:p>
            <a:r>
              <a:rPr lang="ru-RU" sz="1200" b="1" i="0" kern="1200" dirty="0" smtClean="0">
                <a:solidFill>
                  <a:schemeClr val="tx1"/>
                </a:solidFill>
                <a:effectLst/>
                <a:latin typeface="Times New Roman" charset="0"/>
                <a:ea typeface="Times New Roman" charset="0"/>
                <a:cs typeface="Times New Roman" charset="0"/>
              </a:rPr>
              <a:t>3.4</a:t>
            </a:r>
            <a:r>
              <a:rPr lang="ru-RU" sz="1200" b="0" i="0" kern="1200" dirty="0" smtClean="0">
                <a:solidFill>
                  <a:schemeClr val="tx1"/>
                </a:solidFill>
                <a:effectLst/>
                <a:latin typeface="Times New Roman" charset="0"/>
                <a:ea typeface="Times New Roman" charset="0"/>
                <a:cs typeface="Times New Roman" charset="0"/>
              </a:rPr>
              <a:t> Работы по перемещению грузов производить только по указанию лица, в распоряжение которого выделен погрузчик.</a:t>
            </a:r>
          </a:p>
          <a:p>
            <a:r>
              <a:rPr lang="ru-RU" sz="1200" b="1" i="0" kern="1200" dirty="0" smtClean="0">
                <a:solidFill>
                  <a:schemeClr val="tx1"/>
                </a:solidFill>
                <a:effectLst/>
                <a:latin typeface="Times New Roman" charset="0"/>
                <a:ea typeface="Times New Roman" charset="0"/>
                <a:cs typeface="Times New Roman" charset="0"/>
              </a:rPr>
              <a:t>3.5</a:t>
            </a:r>
            <a:r>
              <a:rPr lang="ru-RU" sz="1200" b="0" i="0" kern="1200" dirty="0" smtClean="0">
                <a:solidFill>
                  <a:schemeClr val="tx1"/>
                </a:solidFill>
                <a:effectLst/>
                <a:latin typeface="Times New Roman" charset="0"/>
                <a:ea typeface="Times New Roman" charset="0"/>
                <a:cs typeface="Times New Roman" charset="0"/>
              </a:rPr>
              <a:t> Соблюдать правила укладки товаров в штабели для хранения и транспортировки.</a:t>
            </a:r>
          </a:p>
          <a:p>
            <a:r>
              <a:rPr lang="ru-RU" sz="1200" b="1" i="0" kern="1200" dirty="0" smtClean="0">
                <a:solidFill>
                  <a:schemeClr val="tx1"/>
                </a:solidFill>
                <a:effectLst/>
                <a:latin typeface="Times New Roman" charset="0"/>
                <a:ea typeface="Times New Roman" charset="0"/>
                <a:cs typeface="Times New Roman" charset="0"/>
              </a:rPr>
              <a:t>3.6</a:t>
            </a:r>
            <a:r>
              <a:rPr lang="ru-RU" sz="1200" b="0" i="0" kern="1200" dirty="0" smtClean="0">
                <a:solidFill>
                  <a:schemeClr val="tx1"/>
                </a:solidFill>
                <a:effectLst/>
                <a:latin typeface="Times New Roman" charset="0"/>
                <a:ea typeface="Times New Roman" charset="0"/>
                <a:cs typeface="Times New Roman" charset="0"/>
              </a:rPr>
              <a:t> Следить за исправностью стеллажей, не допускать их перегрузки.</a:t>
            </a:r>
          </a:p>
          <a:p>
            <a:r>
              <a:rPr lang="ru-RU" sz="1200" b="1" i="0" kern="1200" dirty="0" smtClean="0">
                <a:solidFill>
                  <a:schemeClr val="tx1"/>
                </a:solidFill>
                <a:effectLst/>
                <a:latin typeface="Times New Roman" charset="0"/>
                <a:ea typeface="Times New Roman" charset="0"/>
                <a:cs typeface="Times New Roman" charset="0"/>
              </a:rPr>
              <a:t>3.7</a:t>
            </a:r>
            <a:r>
              <a:rPr lang="ru-RU" sz="1200" b="0" i="0" kern="1200" dirty="0" smtClean="0">
                <a:solidFill>
                  <a:schemeClr val="tx1"/>
                </a:solidFill>
                <a:effectLst/>
                <a:latin typeface="Times New Roman" charset="0"/>
                <a:ea typeface="Times New Roman" charset="0"/>
                <a:cs typeface="Times New Roman" charset="0"/>
              </a:rPr>
              <a:t> При любой остановке ставить погрузчик на ручной тормоз.</a:t>
            </a:r>
          </a:p>
          <a:p>
            <a:r>
              <a:rPr lang="ru-RU" sz="1200" b="1" i="0" kern="1200" dirty="0" smtClean="0">
                <a:solidFill>
                  <a:schemeClr val="tx1"/>
                </a:solidFill>
                <a:effectLst/>
                <a:latin typeface="Times New Roman" charset="0"/>
                <a:ea typeface="Times New Roman" charset="0"/>
                <a:cs typeface="Times New Roman" charset="0"/>
              </a:rPr>
              <a:t>3.8</a:t>
            </a:r>
            <a:r>
              <a:rPr lang="ru-RU" sz="1200" b="0" i="0" kern="1200" dirty="0" smtClean="0">
                <a:solidFill>
                  <a:schemeClr val="tx1"/>
                </a:solidFill>
                <a:effectLst/>
                <a:latin typeface="Times New Roman" charset="0"/>
                <a:ea typeface="Times New Roman" charset="0"/>
                <a:cs typeface="Times New Roman" charset="0"/>
              </a:rPr>
              <a:t> Подъем и опускание груза производить на рабочих горизонтальных площадках с твердым и ровным покрытием, очищенном в зимнее время от льда и снега, а при гололеде – посыпанном песком.</a:t>
            </a:r>
          </a:p>
          <a:p>
            <a:r>
              <a:rPr lang="ru-RU" sz="1200" b="1" i="0" kern="1200" dirty="0" smtClean="0">
                <a:solidFill>
                  <a:schemeClr val="tx1"/>
                </a:solidFill>
                <a:effectLst/>
                <a:latin typeface="Times New Roman" charset="0"/>
                <a:ea typeface="Times New Roman" charset="0"/>
                <a:cs typeface="Times New Roman" charset="0"/>
              </a:rPr>
              <a:t>3.9</a:t>
            </a:r>
            <a:r>
              <a:rPr lang="ru-RU" sz="1200" b="0" i="0" kern="1200" dirty="0" smtClean="0">
                <a:solidFill>
                  <a:schemeClr val="tx1"/>
                </a:solidFill>
                <a:effectLst/>
                <a:latin typeface="Times New Roman" charset="0"/>
                <a:ea typeface="Times New Roman" charset="0"/>
                <a:cs typeface="Times New Roman" charset="0"/>
              </a:rPr>
              <a:t> Поднимать и опускать груз только при наличии просвета под грузом, обеспечивающего свободный ход и выход вилочного захвата.</a:t>
            </a:r>
          </a:p>
          <a:p>
            <a:r>
              <a:rPr lang="ru-RU" sz="1200" b="1" i="0" kern="1200" dirty="0" smtClean="0">
                <a:solidFill>
                  <a:schemeClr val="tx1"/>
                </a:solidFill>
                <a:effectLst/>
                <a:latin typeface="Times New Roman" charset="0"/>
                <a:ea typeface="Times New Roman" charset="0"/>
                <a:cs typeface="Times New Roman" charset="0"/>
              </a:rPr>
              <a:t>3.10</a:t>
            </a:r>
            <a:r>
              <a:rPr lang="ru-RU" sz="1200" b="0" i="0" kern="1200" dirty="0" smtClean="0">
                <a:solidFill>
                  <a:schemeClr val="tx1"/>
                </a:solidFill>
                <a:effectLst/>
                <a:latin typeface="Times New Roman" charset="0"/>
                <a:ea typeface="Times New Roman" charset="0"/>
                <a:cs typeface="Times New Roman" charset="0"/>
              </a:rPr>
              <a:t> Подъем груза производить осторожно без рывков.</a:t>
            </a:r>
          </a:p>
          <a:p>
            <a:r>
              <a:rPr lang="ru-RU" sz="1200" b="1" i="0" kern="1200" dirty="0" smtClean="0">
                <a:solidFill>
                  <a:schemeClr val="tx1"/>
                </a:solidFill>
                <a:effectLst/>
                <a:latin typeface="Times New Roman" charset="0"/>
                <a:ea typeface="Times New Roman" charset="0"/>
                <a:cs typeface="Times New Roman" charset="0"/>
              </a:rPr>
              <a:t>3.11</a:t>
            </a:r>
            <a:r>
              <a:rPr lang="ru-RU" sz="1200" b="0" i="0" kern="1200" dirty="0" smtClean="0">
                <a:solidFill>
                  <a:schemeClr val="tx1"/>
                </a:solidFill>
                <a:effectLst/>
                <a:latin typeface="Times New Roman" charset="0"/>
                <a:ea typeface="Times New Roman" charset="0"/>
                <a:cs typeface="Times New Roman" charset="0"/>
              </a:rPr>
              <a:t> Наклон рамы грузоподъемника с поднятым грузом производить плавно.</a:t>
            </a:r>
          </a:p>
          <a:p>
            <a:r>
              <a:rPr lang="ru-RU" sz="1200" b="1" i="0" kern="1200" dirty="0" smtClean="0">
                <a:solidFill>
                  <a:schemeClr val="tx1"/>
                </a:solidFill>
                <a:effectLst/>
                <a:latin typeface="Times New Roman" charset="0"/>
                <a:ea typeface="Times New Roman" charset="0"/>
                <a:cs typeface="Times New Roman" charset="0"/>
              </a:rPr>
              <a:t>3.12</a:t>
            </a:r>
            <a:r>
              <a:rPr lang="ru-RU" sz="1200" b="0" i="0" kern="1200" dirty="0" smtClean="0">
                <a:solidFill>
                  <a:schemeClr val="tx1"/>
                </a:solidFill>
                <a:effectLst/>
                <a:latin typeface="Times New Roman" charset="0"/>
                <a:ea typeface="Times New Roman" charset="0"/>
                <a:cs typeface="Times New Roman" charset="0"/>
              </a:rPr>
              <a:t> Груз не должен свешиваться с концов вилочного захвата.</a:t>
            </a:r>
          </a:p>
          <a:p>
            <a:r>
              <a:rPr lang="ru-RU" sz="1200" b="1" i="0" kern="1200" dirty="0" smtClean="0">
                <a:solidFill>
                  <a:schemeClr val="tx1"/>
                </a:solidFill>
                <a:effectLst/>
                <a:latin typeface="Times New Roman" charset="0"/>
                <a:ea typeface="Times New Roman" charset="0"/>
                <a:cs typeface="Times New Roman" charset="0"/>
              </a:rPr>
              <a:t>3.13</a:t>
            </a:r>
            <a:r>
              <a:rPr lang="ru-RU" sz="1200" b="0" i="0" kern="1200" dirty="0" smtClean="0">
                <a:solidFill>
                  <a:schemeClr val="tx1"/>
                </a:solidFill>
                <a:effectLst/>
                <a:latin typeface="Times New Roman" charset="0"/>
                <a:ea typeface="Times New Roman" charset="0"/>
                <a:cs typeface="Times New Roman" charset="0"/>
              </a:rPr>
              <a:t> Транспортирование тары и установку ее в штабель производить поштучно или готовыми пакетами.</a:t>
            </a:r>
          </a:p>
          <a:p>
            <a:r>
              <a:rPr lang="ru-RU" sz="1200" b="1" i="0" kern="1200" dirty="0" smtClean="0">
                <a:solidFill>
                  <a:schemeClr val="tx1"/>
                </a:solidFill>
                <a:effectLst/>
                <a:latin typeface="Times New Roman" charset="0"/>
                <a:ea typeface="Times New Roman" charset="0"/>
                <a:cs typeface="Times New Roman" charset="0"/>
              </a:rPr>
              <a:t>3.14</a:t>
            </a:r>
            <a:r>
              <a:rPr lang="ru-RU" sz="1200" b="0" i="0" kern="1200" dirty="0" smtClean="0">
                <a:solidFill>
                  <a:schemeClr val="tx1"/>
                </a:solidFill>
                <a:effectLst/>
                <a:latin typeface="Times New Roman" charset="0"/>
                <a:ea typeface="Times New Roman" charset="0"/>
                <a:cs typeface="Times New Roman" charset="0"/>
              </a:rPr>
              <a:t> К месту погрузки (выгрузки) подъезжать только на первой передаче; замедлять скорость движения при наличии даже небольших неровностей дорожного покрытия.</a:t>
            </a:r>
          </a:p>
          <a:p>
            <a:r>
              <a:rPr lang="ru-RU" sz="1200" b="1" i="0" kern="1200" dirty="0" smtClean="0">
                <a:solidFill>
                  <a:schemeClr val="tx1"/>
                </a:solidFill>
                <a:effectLst/>
                <a:latin typeface="Times New Roman" charset="0"/>
                <a:ea typeface="Times New Roman" charset="0"/>
                <a:cs typeface="Times New Roman" charset="0"/>
              </a:rPr>
              <a:t>3.15</a:t>
            </a:r>
            <a:r>
              <a:rPr lang="ru-RU" sz="1200" b="0" i="0" kern="1200" dirty="0" smtClean="0">
                <a:solidFill>
                  <a:schemeClr val="tx1"/>
                </a:solidFill>
                <a:effectLst/>
                <a:latin typeface="Times New Roman" charset="0"/>
                <a:ea typeface="Times New Roman" charset="0"/>
                <a:cs typeface="Times New Roman" charset="0"/>
              </a:rPr>
              <a:t> Перед подъемом и опускание груза затормозить и осмотреть место, откуда поднимать или куда опускать груз.</a:t>
            </a:r>
          </a:p>
          <a:p>
            <a:r>
              <a:rPr lang="ru-RU" sz="1200" b="1" i="0" kern="1200" dirty="0" smtClean="0">
                <a:solidFill>
                  <a:schemeClr val="tx1"/>
                </a:solidFill>
                <a:effectLst/>
                <a:latin typeface="Times New Roman" charset="0"/>
                <a:ea typeface="Times New Roman" charset="0"/>
                <a:cs typeface="Times New Roman" charset="0"/>
              </a:rPr>
              <a:t>3.16</a:t>
            </a:r>
            <a:r>
              <a:rPr lang="ru-RU" sz="1200" b="0" i="0" kern="1200" dirty="0" smtClean="0">
                <a:solidFill>
                  <a:schemeClr val="tx1"/>
                </a:solidFill>
                <a:effectLst/>
                <a:latin typeface="Times New Roman" charset="0"/>
                <a:ea typeface="Times New Roman" charset="0"/>
                <a:cs typeface="Times New Roman" charset="0"/>
              </a:rPr>
              <a:t> Подъем груза, масса которого близка к предельной грузоподъемности, производить постепенно: сначала поднять на 0,2- 0,25 м, затем остановить его и проверить правильность действия механизмов и тормозов. При обнаружении неполадок груз немедленно опустить.</a:t>
            </a:r>
          </a:p>
          <a:p>
            <a:r>
              <a:rPr lang="ru-RU" sz="1200" b="1" i="0" kern="1200" dirty="0" smtClean="0">
                <a:solidFill>
                  <a:schemeClr val="tx1"/>
                </a:solidFill>
                <a:effectLst/>
                <a:latin typeface="Times New Roman" charset="0"/>
                <a:ea typeface="Times New Roman" charset="0"/>
                <a:cs typeface="Times New Roman" charset="0"/>
              </a:rPr>
              <a:t>3.17</a:t>
            </a:r>
            <a:r>
              <a:rPr lang="ru-RU" sz="1200" b="0" i="0" kern="1200" dirty="0" smtClean="0">
                <a:solidFill>
                  <a:schemeClr val="tx1"/>
                </a:solidFill>
                <a:effectLst/>
                <a:latin typeface="Times New Roman" charset="0"/>
                <a:ea typeface="Times New Roman" charset="0"/>
                <a:cs typeface="Times New Roman" charset="0"/>
              </a:rPr>
              <a:t> Перемещение грузов больших размеров, затрудняющих обзор пути, производить задним ходом только при сопровождении погрузчика лицом, ответственным за погрузку, который обязан указывать дорогу и подавать сигналы.</a:t>
            </a:r>
          </a:p>
          <a:p>
            <a:r>
              <a:rPr lang="ru-RU" sz="1200" b="1" i="0" kern="1200" dirty="0" smtClean="0">
                <a:solidFill>
                  <a:schemeClr val="tx1"/>
                </a:solidFill>
                <a:effectLst/>
                <a:latin typeface="Times New Roman" charset="0"/>
                <a:ea typeface="Times New Roman" charset="0"/>
                <a:cs typeface="Times New Roman" charset="0"/>
              </a:rPr>
              <a:t>3.18</a:t>
            </a:r>
            <a:r>
              <a:rPr lang="ru-RU" sz="1200" b="0" i="0" kern="1200" dirty="0" smtClean="0">
                <a:solidFill>
                  <a:schemeClr val="tx1"/>
                </a:solidFill>
                <a:effectLst/>
                <a:latin typeface="Times New Roman" charset="0"/>
                <a:ea typeface="Times New Roman" charset="0"/>
                <a:cs typeface="Times New Roman" charset="0"/>
              </a:rPr>
              <a:t> Замедлить движение и подать звуковой сигнал: в местах скопления людей; в проходах; при проезде мимо дверей и через ворота; при поворотах; </a:t>
            </a:r>
            <a:r>
              <a:rPr lang="ru-RU" sz="1200" b="0" i="0" kern="1200" dirty="0" err="1" smtClean="0">
                <a:solidFill>
                  <a:schemeClr val="tx1"/>
                </a:solidFill>
                <a:effectLst/>
                <a:latin typeface="Times New Roman" charset="0"/>
                <a:ea typeface="Times New Roman" charset="0"/>
                <a:cs typeface="Times New Roman" charset="0"/>
              </a:rPr>
              <a:t>трогании</a:t>
            </a:r>
            <a:r>
              <a:rPr lang="ru-RU" sz="1200" b="0" i="0" kern="1200" dirty="0" smtClean="0">
                <a:solidFill>
                  <a:schemeClr val="tx1"/>
                </a:solidFill>
                <a:effectLst/>
                <a:latin typeface="Times New Roman" charset="0"/>
                <a:ea typeface="Times New Roman" charset="0"/>
                <a:cs typeface="Times New Roman" charset="0"/>
              </a:rPr>
              <a:t> с мест задним ходом.</a:t>
            </a:r>
          </a:p>
          <a:p>
            <a:r>
              <a:rPr lang="ru-RU" sz="1200" b="1" i="0" kern="1200" dirty="0" smtClean="0">
                <a:solidFill>
                  <a:schemeClr val="tx1"/>
                </a:solidFill>
                <a:effectLst/>
                <a:latin typeface="Times New Roman" charset="0"/>
                <a:ea typeface="Times New Roman" charset="0"/>
                <a:cs typeface="Times New Roman" charset="0"/>
              </a:rPr>
              <a:t>3.19</a:t>
            </a:r>
            <a:r>
              <a:rPr lang="ru-RU" sz="1200" b="0" i="0" kern="1200" dirty="0" smtClean="0">
                <a:solidFill>
                  <a:schemeClr val="tx1"/>
                </a:solidFill>
                <a:effectLst/>
                <a:latin typeface="Times New Roman" charset="0"/>
                <a:ea typeface="Times New Roman" charset="0"/>
                <a:cs typeface="Times New Roman" charset="0"/>
              </a:rPr>
              <a:t> Проявлять особую осторожность при транспортировании грузов в узких проездах. Не задевать штабели грузов.</a:t>
            </a:r>
          </a:p>
          <a:p>
            <a:r>
              <a:rPr lang="ru-RU" sz="1200" b="1" i="0" kern="1200" dirty="0" smtClean="0">
                <a:solidFill>
                  <a:schemeClr val="tx1"/>
                </a:solidFill>
                <a:effectLst/>
                <a:latin typeface="Times New Roman" charset="0"/>
                <a:ea typeface="Times New Roman" charset="0"/>
                <a:cs typeface="Times New Roman" charset="0"/>
              </a:rPr>
              <a:t>3.20</a:t>
            </a:r>
            <a:r>
              <a:rPr lang="ru-RU" sz="1200" b="0" i="0" kern="1200" dirty="0" smtClean="0">
                <a:solidFill>
                  <a:schemeClr val="tx1"/>
                </a:solidFill>
                <a:effectLst/>
                <a:latin typeface="Times New Roman" charset="0"/>
                <a:ea typeface="Times New Roman" charset="0"/>
                <a:cs typeface="Times New Roman" charset="0"/>
              </a:rPr>
              <a:t> Транспортировать мелкие штучные грузы только в специальной таре.</a:t>
            </a:r>
          </a:p>
          <a:p>
            <a:r>
              <a:rPr lang="ru-RU" sz="1200" b="1" i="0" kern="1200" dirty="0" smtClean="0">
                <a:solidFill>
                  <a:schemeClr val="tx1"/>
                </a:solidFill>
                <a:effectLst/>
                <a:latin typeface="Times New Roman" charset="0"/>
                <a:ea typeface="Times New Roman" charset="0"/>
                <a:cs typeface="Times New Roman" charset="0"/>
              </a:rPr>
              <a:t>3.21</a:t>
            </a:r>
            <a:r>
              <a:rPr lang="ru-RU" sz="1200" b="0" i="0" kern="1200" dirty="0" smtClean="0">
                <a:solidFill>
                  <a:schemeClr val="tx1"/>
                </a:solidFill>
                <a:effectLst/>
                <a:latin typeface="Times New Roman" charset="0"/>
                <a:ea typeface="Times New Roman" charset="0"/>
                <a:cs typeface="Times New Roman" charset="0"/>
              </a:rPr>
              <a:t> Следить, чтобы перемещаемый груз на всем протяжении пути не цеплялся за препятствия и не находился над людьми.</a:t>
            </a:r>
          </a:p>
          <a:p>
            <a:r>
              <a:rPr lang="ru-RU" sz="1200" b="1" i="0" kern="1200" dirty="0" smtClean="0">
                <a:solidFill>
                  <a:schemeClr val="tx1"/>
                </a:solidFill>
                <a:effectLst/>
                <a:latin typeface="Times New Roman" charset="0"/>
                <a:ea typeface="Times New Roman" charset="0"/>
                <a:cs typeface="Times New Roman" charset="0"/>
              </a:rPr>
              <a:t>3.22</a:t>
            </a:r>
            <a:r>
              <a:rPr lang="ru-RU" sz="1200" b="0" i="0" kern="1200" dirty="0" smtClean="0">
                <a:solidFill>
                  <a:schemeClr val="tx1"/>
                </a:solidFill>
                <a:effectLst/>
                <a:latin typeface="Times New Roman" charset="0"/>
                <a:ea typeface="Times New Roman" charset="0"/>
                <a:cs typeface="Times New Roman" charset="0"/>
              </a:rPr>
              <a:t> Производить погрузку (разгрузку) груза в кузов автомобиля только с боку или сзади, не переносить груз через кабину.</a:t>
            </a:r>
          </a:p>
          <a:p>
            <a:r>
              <a:rPr lang="ru-RU" sz="1200" b="1" i="0" kern="1200" dirty="0" smtClean="0">
                <a:solidFill>
                  <a:schemeClr val="tx1"/>
                </a:solidFill>
                <a:effectLst/>
                <a:latin typeface="Times New Roman" charset="0"/>
                <a:ea typeface="Times New Roman" charset="0"/>
                <a:cs typeface="Times New Roman" charset="0"/>
              </a:rPr>
              <a:t>3.23</a:t>
            </a:r>
            <a:r>
              <a:rPr lang="ru-RU" sz="1200" b="0" i="0" kern="1200" dirty="0" smtClean="0">
                <a:solidFill>
                  <a:schemeClr val="tx1"/>
                </a:solidFill>
                <a:effectLst/>
                <a:latin typeface="Times New Roman" charset="0"/>
                <a:ea typeface="Times New Roman" charset="0"/>
                <a:cs typeface="Times New Roman" charset="0"/>
              </a:rPr>
              <a:t> В момент опускания груза в кузов автомобиля следить, чтобы в нем не находились люди.</a:t>
            </a:r>
          </a:p>
          <a:p>
            <a:r>
              <a:rPr lang="ru-RU" sz="1200" b="1" i="0" kern="1200" dirty="0" smtClean="0">
                <a:solidFill>
                  <a:schemeClr val="tx1"/>
                </a:solidFill>
                <a:effectLst/>
                <a:latin typeface="Times New Roman" charset="0"/>
                <a:ea typeface="Times New Roman" charset="0"/>
                <a:cs typeface="Times New Roman" charset="0"/>
              </a:rPr>
              <a:t>3.24</a:t>
            </a:r>
            <a:r>
              <a:rPr lang="ru-RU" sz="1200" b="0" i="0" kern="1200" dirty="0" smtClean="0">
                <a:solidFill>
                  <a:schemeClr val="tx1"/>
                </a:solidFill>
                <a:effectLst/>
                <a:latin typeface="Times New Roman" charset="0"/>
                <a:ea typeface="Times New Roman" charset="0"/>
                <a:cs typeface="Times New Roman" charset="0"/>
              </a:rPr>
              <a:t> Соблюдать норму </a:t>
            </a:r>
            <a:r>
              <a:rPr lang="ru-RU" sz="1200" b="0" i="0" kern="1200" dirty="0" err="1" smtClean="0">
                <a:solidFill>
                  <a:schemeClr val="tx1"/>
                </a:solidFill>
                <a:effectLst/>
                <a:latin typeface="Times New Roman" charset="0"/>
                <a:ea typeface="Times New Roman" charset="0"/>
                <a:cs typeface="Times New Roman" charset="0"/>
              </a:rPr>
              <a:t>ярусности</a:t>
            </a:r>
            <a:r>
              <a:rPr lang="ru-RU" sz="1200" b="0" i="0" kern="1200" dirty="0" smtClean="0">
                <a:solidFill>
                  <a:schemeClr val="tx1"/>
                </a:solidFill>
                <a:effectLst/>
                <a:latin typeface="Times New Roman" charset="0"/>
                <a:ea typeface="Times New Roman" charset="0"/>
                <a:cs typeface="Times New Roman" charset="0"/>
              </a:rPr>
              <a:t> для тары, не устанавливать в штабель неисправную тару.</a:t>
            </a:r>
          </a:p>
          <a:p>
            <a:r>
              <a:rPr lang="ru-RU" sz="1200" b="1" i="0" kern="1200" dirty="0" smtClean="0">
                <a:solidFill>
                  <a:schemeClr val="tx1"/>
                </a:solidFill>
                <a:effectLst/>
                <a:latin typeface="Times New Roman" charset="0"/>
                <a:ea typeface="Times New Roman" charset="0"/>
                <a:cs typeface="Times New Roman" charset="0"/>
              </a:rPr>
              <a:t>3.25</a:t>
            </a:r>
            <a:r>
              <a:rPr lang="ru-RU" sz="1200" b="0" i="0" kern="1200" dirty="0" smtClean="0">
                <a:solidFill>
                  <a:schemeClr val="tx1"/>
                </a:solidFill>
                <a:effectLst/>
                <a:latin typeface="Times New Roman" charset="0"/>
                <a:ea typeface="Times New Roman" charset="0"/>
                <a:cs typeface="Times New Roman" charset="0"/>
              </a:rPr>
              <a:t> Во время эксплуатации погрузчика не допускается:</a:t>
            </a:r>
          </a:p>
          <a:p>
            <a:r>
              <a:rPr lang="ru-RU" dirty="0" smtClean="0">
                <a:latin typeface="Times New Roman" charset="0"/>
                <a:ea typeface="Times New Roman" charset="0"/>
                <a:cs typeface="Times New Roman" charset="0"/>
              </a:rPr>
              <a:t>выезжать на линию без разрешения администрации, прав на управление погрузчиком; открывать ворота при помощи зажима на них вилочным захватом погрузчика, а также перевозимым грузом; перевозить груз, превышающий грузоподъемность погрузчика; при движении с грузом допускать крутые повороты, поднимать и опускать груз; транспортировать грузы, цент тяжести которых расположен на большом расстоянии от передней стенки вилочного захвата; опускать груз на трубопроводы, кабели, временные перекрытия; поднимать груз засыпанный землей, строительным мусором, снегом, примерший к земле или залитый бетоном; покидать кабину при поднятом грузе; оставлять погрузчик в проездах или на путях движения транспорта; работать вблизи или под линией электропередачи; перевозить людей на погрузчике, оставлять его на наклонной плоскости; ремонтировать загруженный погрузчик.</a:t>
            </a:r>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191</a:t>
            </a:fld>
            <a:endParaRPr lang="ru-RU"/>
          </a:p>
        </p:txBody>
      </p:sp>
    </p:spTree>
    <p:extLst>
      <p:ext uri="{BB962C8B-B14F-4D97-AF65-F5344CB8AC3E}">
        <p14:creationId xmlns:p14="http://schemas.microsoft.com/office/powerpoint/2010/main" val="72173368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CFD354-064A-6F45-941C-678C728863E6}" type="slidenum">
              <a:rPr lang="ru-RU" smtClean="0"/>
              <a:t>192</a:t>
            </a:fld>
            <a:endParaRPr lang="ru-RU"/>
          </a:p>
        </p:txBody>
      </p:sp>
    </p:spTree>
    <p:extLst>
      <p:ext uri="{BB962C8B-B14F-4D97-AF65-F5344CB8AC3E}">
        <p14:creationId xmlns:p14="http://schemas.microsoft.com/office/powerpoint/2010/main" val="9716376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CFD354-064A-6F45-941C-678C728863E6}" type="slidenum">
              <a:rPr lang="ru-RU" smtClean="0"/>
              <a:t>193</a:t>
            </a:fld>
            <a:endParaRPr lang="ru-RU"/>
          </a:p>
        </p:txBody>
      </p:sp>
    </p:spTree>
    <p:extLst>
      <p:ext uri="{BB962C8B-B14F-4D97-AF65-F5344CB8AC3E}">
        <p14:creationId xmlns:p14="http://schemas.microsoft.com/office/powerpoint/2010/main" val="20740961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i="0" kern="1200" dirty="0" smtClean="0">
                <a:solidFill>
                  <a:schemeClr val="tx1"/>
                </a:solidFill>
                <a:effectLst/>
                <a:latin typeface="Times New Roman" charset="0"/>
                <a:ea typeface="Times New Roman" charset="0"/>
                <a:cs typeface="Times New Roman" charset="0"/>
              </a:rPr>
              <a:t>ПОЖАРНАЯ БЕЗОПАСНОСТЬ - необходимые меры предосторожности</a:t>
            </a:r>
            <a:endParaRPr lang="ru-RU" sz="1200" b="0" i="0" kern="1200" dirty="0" smtClean="0">
              <a:solidFill>
                <a:schemeClr val="tx1"/>
              </a:solidFill>
              <a:effectLst/>
              <a:latin typeface="Times New Roman" charset="0"/>
              <a:ea typeface="Times New Roman" charset="0"/>
              <a:cs typeface="Times New Roman" charset="0"/>
            </a:endParaRPr>
          </a:p>
          <a:p>
            <a:r>
              <a:rPr lang="ru-RU" sz="1200" b="0" i="0" kern="1200" dirty="0" smtClean="0">
                <a:solidFill>
                  <a:schemeClr val="tx1"/>
                </a:solidFill>
                <a:effectLst/>
                <a:latin typeface="Times New Roman" charset="0"/>
                <a:ea typeface="Times New Roman" charset="0"/>
                <a:cs typeface="Times New Roman" charset="0"/>
              </a:rPr>
              <a:t>• Помимо ознакомления с системой пожарной сигнализации все сотрудники должны быть готовы к совместным действиям по тушению пожара, для чего должны знать места нахождения огнетушителей и уметь ими пользоваться.</a:t>
            </a:r>
          </a:p>
          <a:p>
            <a:r>
              <a:rPr lang="ru-RU" sz="1200" b="0" i="0" kern="1200" dirty="0" smtClean="0">
                <a:solidFill>
                  <a:schemeClr val="tx1"/>
                </a:solidFill>
                <a:effectLst/>
                <a:latin typeface="Times New Roman" charset="0"/>
                <a:ea typeface="Times New Roman" charset="0"/>
                <a:cs typeface="Times New Roman" charset="0"/>
              </a:rPr>
              <a:t> • Ветошь, пропитанная бензином и маслами имеет способность самовоспламенения, поэтому ее следует хранить в металлическом контейнере под крышкой.</a:t>
            </a:r>
          </a:p>
          <a:p>
            <a:r>
              <a:rPr lang="ru-RU" sz="1200" b="0" i="0" kern="1200" dirty="0" smtClean="0">
                <a:solidFill>
                  <a:schemeClr val="tx1"/>
                </a:solidFill>
                <a:effectLst/>
                <a:latin typeface="Times New Roman" charset="0"/>
                <a:ea typeface="Times New Roman" charset="0"/>
                <a:cs typeface="Times New Roman" charset="0"/>
              </a:rPr>
              <a:t>• Не допускается применение открытого пламени в непосредственной близости от хранящегося масла или емкостей с воспламеняющимися жидкостями, применяемыми для промывки деталей.</a:t>
            </a:r>
          </a:p>
          <a:p>
            <a:r>
              <a:rPr lang="ru-RU" sz="1200" b="0" i="0" kern="1200" dirty="0" smtClean="0">
                <a:solidFill>
                  <a:schemeClr val="tx1"/>
                </a:solidFill>
                <a:effectLst/>
                <a:latin typeface="Times New Roman" charset="0"/>
                <a:ea typeface="Times New Roman" charset="0"/>
                <a:cs typeface="Times New Roman" charset="0"/>
              </a:rPr>
              <a:t> •Не допускается применение открытого пламени и искрообразование вблизи заменяемых аккумуляторных батарей, так как они выделяют взрывоопасный газ, который может воспламениться.</a:t>
            </a:r>
          </a:p>
          <a:p>
            <a:r>
              <a:rPr lang="ru-RU" sz="1200" b="0" i="0" kern="1200" dirty="0" smtClean="0">
                <a:solidFill>
                  <a:schemeClr val="tx1"/>
                </a:solidFill>
                <a:effectLst/>
                <a:latin typeface="Times New Roman" charset="0"/>
                <a:ea typeface="Times New Roman" charset="0"/>
                <a:cs typeface="Times New Roman" charset="0"/>
              </a:rPr>
              <a:t>• Без крайней необходимости не приносите в цех горючее или растворители, но если необходимо, используйте при этом специальную герметичную тару.</a:t>
            </a:r>
          </a:p>
          <a:p>
            <a:r>
              <a:rPr lang="ru-RU" sz="1200" b="0" i="0" kern="1200" dirty="0" smtClean="0">
                <a:solidFill>
                  <a:schemeClr val="tx1"/>
                </a:solidFill>
                <a:effectLst/>
                <a:latin typeface="Times New Roman" charset="0"/>
                <a:ea typeface="Times New Roman" charset="0"/>
                <a:cs typeface="Times New Roman" charset="0"/>
              </a:rPr>
              <a:t>• Не допускается слив отработанного масла, горючего и т.п. в канализацию во избежание возникновения пожара. Огнеопасные отходы должны сливаться в сливную емкость либо специально предназначенный для этого контейнер.</a:t>
            </a:r>
          </a:p>
          <a:p>
            <a:r>
              <a:rPr lang="ru-RU" sz="1200" b="0" i="0" kern="1200" dirty="0" smtClean="0">
                <a:solidFill>
                  <a:schemeClr val="tx1"/>
                </a:solidFill>
                <a:effectLst/>
                <a:latin typeface="Times New Roman" charset="0"/>
                <a:ea typeface="Times New Roman" charset="0"/>
                <a:cs typeface="Times New Roman" charset="0"/>
              </a:rPr>
              <a:t> • Не допускается пуск двигателя, имеющего утечки горючего из системы питания до устранения этой неисправности.</a:t>
            </a:r>
          </a:p>
          <a:p>
            <a:r>
              <a:rPr lang="ru-RU" sz="1200" b="0" i="0" kern="1200" dirty="0" smtClean="0">
                <a:solidFill>
                  <a:schemeClr val="tx1"/>
                </a:solidFill>
                <a:effectLst/>
                <a:latin typeface="Times New Roman" charset="0"/>
                <a:ea typeface="Times New Roman" charset="0"/>
                <a:cs typeface="Times New Roman" charset="0"/>
              </a:rPr>
              <a:t>• При проведении работ на топливной системе (например, снятие карбюратора), следует отключать минусовой провод от аккумуляторной батареи во избежание непроизвольного пуска двигателя.</a:t>
            </a:r>
          </a:p>
          <a:p>
            <a:r>
              <a:rPr lang="ru-RU" sz="1200" b="0" i="0" kern="1200" dirty="0" smtClean="0">
                <a:solidFill>
                  <a:schemeClr val="tx1"/>
                </a:solidFill>
                <a:effectLst/>
                <a:latin typeface="Times New Roman" charset="0"/>
                <a:ea typeface="Times New Roman" charset="0"/>
                <a:cs typeface="Times New Roman" charset="0"/>
              </a:rPr>
              <a:t> • Курение разрешается только в специально отведенных местах. Не забывайте затушить сигарету в пепельнице.</a:t>
            </a:r>
          </a:p>
          <a:p>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194</a:t>
            </a:fld>
            <a:endParaRPr lang="ru-RU"/>
          </a:p>
        </p:txBody>
      </p:sp>
    </p:spTree>
    <p:extLst>
      <p:ext uri="{BB962C8B-B14F-4D97-AF65-F5344CB8AC3E}">
        <p14:creationId xmlns:p14="http://schemas.microsoft.com/office/powerpoint/2010/main" val="118465560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indent="0">
              <a:buNone/>
            </a:pPr>
            <a:r>
              <a:rPr lang="ru-RU" dirty="0" smtClean="0">
                <a:latin typeface="Times New Roman" charset="0"/>
                <a:ea typeface="Times New Roman" charset="0"/>
                <a:cs typeface="Times New Roman" charset="0"/>
              </a:rPr>
              <a:t>Для начала </a:t>
            </a:r>
            <a:r>
              <a:rPr lang="ru-RU" b="1" dirty="0" smtClean="0">
                <a:latin typeface="Times New Roman" charset="0"/>
                <a:ea typeface="Times New Roman" charset="0"/>
                <a:cs typeface="Times New Roman" charset="0"/>
              </a:rPr>
              <a:t>подготовьте устройство к работе</a:t>
            </a:r>
            <a:r>
              <a:rPr lang="ru-RU" dirty="0" smtClean="0">
                <a:latin typeface="Times New Roman" charset="0"/>
                <a:ea typeface="Times New Roman" charset="0"/>
                <a:cs typeface="Times New Roman" charset="0"/>
              </a:rPr>
              <a:t> – сорвите пломбу и выдерните чеку. </a:t>
            </a:r>
          </a:p>
          <a:p>
            <a:pPr marL="0" indent="0">
              <a:buNone/>
            </a:pPr>
            <a:r>
              <a:rPr lang="ru-RU" dirty="0" smtClean="0">
                <a:latin typeface="Times New Roman" charset="0"/>
                <a:ea typeface="Times New Roman" charset="0"/>
                <a:cs typeface="Times New Roman" charset="0"/>
              </a:rPr>
              <a:t>Огнетушитель срабатывает, когда вы нажимаете на рычаг. </a:t>
            </a:r>
          </a:p>
          <a:p>
            <a:pPr marL="0" indent="0">
              <a:buNone/>
            </a:pPr>
            <a:r>
              <a:rPr lang="ru-RU" dirty="0" smtClean="0">
                <a:latin typeface="Times New Roman" charset="0"/>
                <a:ea typeface="Times New Roman" charset="0"/>
                <a:cs typeface="Times New Roman" charset="0"/>
              </a:rPr>
              <a:t>Чтобы огонь не попал на вас, стойте с той стороны, </a:t>
            </a:r>
            <a:r>
              <a:rPr lang="ru-RU" b="1" dirty="0" smtClean="0">
                <a:latin typeface="Times New Roman" charset="0"/>
                <a:ea typeface="Times New Roman" charset="0"/>
                <a:cs typeface="Times New Roman" charset="0"/>
              </a:rPr>
              <a:t>откуда дует ветер</a:t>
            </a:r>
            <a:r>
              <a:rPr lang="ru-RU" dirty="0" smtClean="0">
                <a:latin typeface="Times New Roman" charset="0"/>
                <a:ea typeface="Times New Roman" charset="0"/>
                <a:cs typeface="Times New Roman" charset="0"/>
              </a:rPr>
              <a:t>. Также это поможет не вдыхать вредные вещества, которые присутствуют в содержимом огнетушителя. </a:t>
            </a:r>
          </a:p>
          <a:p>
            <a:pPr marL="0" indent="0">
              <a:buNone/>
            </a:pPr>
            <a:r>
              <a:rPr lang="ru-RU" dirty="0" smtClean="0">
                <a:latin typeface="Times New Roman" charset="0"/>
                <a:ea typeface="Times New Roman" charset="0"/>
                <a:cs typeface="Times New Roman" charset="0"/>
              </a:rPr>
              <a:t>Струю нужно направлять </a:t>
            </a:r>
            <a:r>
              <a:rPr lang="ru-RU" b="1" dirty="0" smtClean="0">
                <a:latin typeface="Times New Roman" charset="0"/>
                <a:ea typeface="Times New Roman" charset="0"/>
                <a:cs typeface="Times New Roman" charset="0"/>
              </a:rPr>
              <a:t>на основание горящей поверхности</a:t>
            </a:r>
            <a:r>
              <a:rPr lang="ru-RU" dirty="0" smtClean="0">
                <a:latin typeface="Times New Roman" charset="0"/>
                <a:ea typeface="Times New Roman" charset="0"/>
                <a:cs typeface="Times New Roman" charset="0"/>
              </a:rPr>
              <a:t>, а не на само пламя. Это правило не включает в себя случаи, когда возгорание возникло в нише – струю стоит направить сверху вниз. </a:t>
            </a:r>
          </a:p>
          <a:p>
            <a:pPr marL="0" indent="0">
              <a:buNone/>
            </a:pPr>
            <a:r>
              <a:rPr lang="ru-RU" dirty="0" smtClean="0">
                <a:latin typeface="Times New Roman" charset="0"/>
                <a:ea typeface="Times New Roman" charset="0"/>
                <a:cs typeface="Times New Roman" charset="0"/>
              </a:rPr>
              <a:t>Что касается горящей вертикальной поверхности, то ее следует тушить снизу вверх. Если есть несколько огнетушителей, лучше использовать </a:t>
            </a:r>
            <a:r>
              <a:rPr lang="ru-RU" b="1" dirty="0" smtClean="0">
                <a:latin typeface="Times New Roman" charset="0"/>
                <a:ea typeface="Times New Roman" charset="0"/>
                <a:cs typeface="Times New Roman" charset="0"/>
              </a:rPr>
              <a:t>сразу все</a:t>
            </a:r>
            <a:r>
              <a:rPr lang="ru-RU" dirty="0" smtClean="0">
                <a:latin typeface="Times New Roman" charset="0"/>
                <a:ea typeface="Times New Roman" charset="0"/>
                <a:cs typeface="Times New Roman" charset="0"/>
              </a:rPr>
              <a:t>. Для этого нужно привлечь людей, находящихся поблизости. </a:t>
            </a:r>
          </a:p>
          <a:p>
            <a:pPr marL="0" indent="0">
              <a:buNone/>
            </a:pPr>
            <a:r>
              <a:rPr lang="ru-RU" dirty="0" smtClean="0">
                <a:latin typeface="Times New Roman" charset="0"/>
                <a:ea typeface="Times New Roman" charset="0"/>
                <a:cs typeface="Times New Roman" charset="0"/>
              </a:rPr>
              <a:t>Закончив, убедитесь, что пламя погасло полностью и </a:t>
            </a:r>
            <a:r>
              <a:rPr lang="ru-RU" b="1" dirty="0" smtClean="0">
                <a:latin typeface="Times New Roman" charset="0"/>
                <a:ea typeface="Times New Roman" charset="0"/>
                <a:cs typeface="Times New Roman" charset="0"/>
              </a:rPr>
              <a:t>очагов возгорания больше нет</a:t>
            </a:r>
            <a:r>
              <a:rPr lang="ru-RU" dirty="0" smtClean="0">
                <a:latin typeface="Times New Roman" charset="0"/>
                <a:ea typeface="Times New Roman" charset="0"/>
                <a:cs typeface="Times New Roman" charset="0"/>
              </a:rPr>
              <a:t>. Огнетушители после использования нужно сразу же отправить </a:t>
            </a:r>
            <a:r>
              <a:rPr lang="ru-RU" b="1" dirty="0" smtClean="0">
                <a:latin typeface="Times New Roman" charset="0"/>
                <a:ea typeface="Times New Roman" charset="0"/>
                <a:cs typeface="Times New Roman" charset="0"/>
              </a:rPr>
              <a:t>на перезарядку</a:t>
            </a:r>
            <a:r>
              <a:rPr lang="ru-RU" dirty="0" smtClean="0">
                <a:latin typeface="Times New Roman" charset="0"/>
                <a:ea typeface="Times New Roman" charset="0"/>
                <a:cs typeface="Times New Roman" charset="0"/>
              </a:rPr>
              <a:t>.</a:t>
            </a:r>
          </a:p>
          <a:p>
            <a:endParaRPr lang="ru-RU" dirty="0"/>
          </a:p>
        </p:txBody>
      </p:sp>
      <p:sp>
        <p:nvSpPr>
          <p:cNvPr id="4" name="Номер слайда 3"/>
          <p:cNvSpPr>
            <a:spLocks noGrp="1"/>
          </p:cNvSpPr>
          <p:nvPr>
            <p:ph type="sldNum" sz="quarter" idx="10"/>
          </p:nvPr>
        </p:nvSpPr>
        <p:spPr/>
        <p:txBody>
          <a:bodyPr/>
          <a:lstStyle/>
          <a:p>
            <a:fld id="{2CCFD354-064A-6F45-941C-678C728863E6}" type="slidenum">
              <a:rPr lang="ru-RU" smtClean="0"/>
              <a:t>195</a:t>
            </a:fld>
            <a:endParaRPr lang="ru-RU"/>
          </a:p>
        </p:txBody>
      </p:sp>
    </p:spTree>
    <p:extLst>
      <p:ext uri="{BB962C8B-B14F-4D97-AF65-F5344CB8AC3E}">
        <p14:creationId xmlns:p14="http://schemas.microsoft.com/office/powerpoint/2010/main" val="167716092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i="0" kern="1200" dirty="0" smtClean="0">
                <a:solidFill>
                  <a:schemeClr val="tx1"/>
                </a:solidFill>
                <a:effectLst/>
                <a:latin typeface="Times New Roman" charset="0"/>
                <a:ea typeface="Times New Roman" charset="0"/>
                <a:cs typeface="Times New Roman" charset="0"/>
              </a:rPr>
              <a:t>Электробезопасность </a:t>
            </a:r>
            <a:r>
              <a:rPr lang="ru-RU" sz="1200" b="0" i="0" kern="1200" dirty="0" smtClean="0">
                <a:solidFill>
                  <a:schemeClr val="tx1"/>
                </a:solidFill>
                <a:effectLst/>
                <a:latin typeface="Times New Roman" charset="0"/>
                <a:ea typeface="Times New Roman" charset="0"/>
                <a:cs typeface="Times New Roman" charset="0"/>
              </a:rPr>
              <a:t>– система организационных мероприятий и технических средств, предотвращающих вредное и опасное воздействие на работающих электрического тока и электрической дуги.</a:t>
            </a:r>
          </a:p>
          <a:p>
            <a:r>
              <a:rPr lang="ru-RU" sz="1200" b="0" i="0" kern="1200" dirty="0" smtClean="0">
                <a:solidFill>
                  <a:schemeClr val="tx1"/>
                </a:solidFill>
                <a:effectLst/>
                <a:latin typeface="Times New Roman" charset="0"/>
                <a:ea typeface="Times New Roman" charset="0"/>
                <a:cs typeface="Times New Roman" charset="0"/>
              </a:rPr>
              <a:t>Электробезопасность должна обеспечиваться конструкцией электроустановок, техническими способами и средствами защиты, организационными и техническими мероприятиями при производстве работ в электроустановках или при обслуживании потребителей электрической энергии.</a:t>
            </a:r>
          </a:p>
          <a:p>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196</a:t>
            </a:fld>
            <a:endParaRPr lang="ru-RU"/>
          </a:p>
        </p:txBody>
      </p:sp>
    </p:spTree>
    <p:extLst>
      <p:ext uri="{BB962C8B-B14F-4D97-AF65-F5344CB8AC3E}">
        <p14:creationId xmlns:p14="http://schemas.microsoft.com/office/powerpoint/2010/main" val="89877406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CFD354-064A-6F45-941C-678C728863E6}" type="slidenum">
              <a:rPr lang="ru-RU" smtClean="0"/>
              <a:t>197</a:t>
            </a:fld>
            <a:endParaRPr lang="ru-RU"/>
          </a:p>
        </p:txBody>
      </p:sp>
    </p:spTree>
    <p:extLst>
      <p:ext uri="{BB962C8B-B14F-4D97-AF65-F5344CB8AC3E}">
        <p14:creationId xmlns:p14="http://schemas.microsoft.com/office/powerpoint/2010/main" val="179987820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i="0" kern="1200" dirty="0" smtClean="0">
                <a:solidFill>
                  <a:schemeClr val="tx1"/>
                </a:solidFill>
                <a:effectLst/>
                <a:latin typeface="Times New Roman" charset="0"/>
                <a:ea typeface="Times New Roman" charset="0"/>
                <a:cs typeface="Times New Roman" charset="0"/>
              </a:rPr>
              <a:t>Освобождение пострадавшего от действия тока</a:t>
            </a:r>
            <a:r>
              <a:rPr lang="ru-RU" sz="1200" b="0" i="0" kern="1200" dirty="0" smtClean="0">
                <a:solidFill>
                  <a:schemeClr val="tx1"/>
                </a:solidFill>
                <a:effectLst/>
                <a:latin typeface="Times New Roman" charset="0"/>
                <a:ea typeface="Times New Roman" charset="0"/>
                <a:cs typeface="Times New Roman" charset="0"/>
              </a:rPr>
              <a:t>. Если человек, пораженный током, соприкасается с токоведущими частями, необходимо быстро освободить его от действия тока, принимая одновременно меры предосторожности, чтобы самому не оказаться в контакте с токоведущими частями или с телом пострадавшего, а также под напряжением шага.</a:t>
            </a:r>
          </a:p>
          <a:p>
            <a:r>
              <a:rPr lang="ru-RU" sz="1200" b="0" i="0" kern="1200" dirty="0" smtClean="0">
                <a:solidFill>
                  <a:schemeClr val="tx1"/>
                </a:solidFill>
                <a:effectLst/>
                <a:latin typeface="Times New Roman" charset="0"/>
                <a:ea typeface="Times New Roman" charset="0"/>
                <a:cs typeface="Times New Roman" charset="0"/>
              </a:rPr>
              <a:t>Лучше всего отключить установку, а если это невозможно, надо (в установках до1000 В) перерубить провода топором с деревянной рукояткой либо перекусить их инструментом с изолированными рукоятками. Для отключения линии можно вызвать ее короткое замыкание, набросив голый провод.</a:t>
            </a:r>
          </a:p>
          <a:p>
            <a:r>
              <a:rPr lang="ru-RU" sz="1200" b="0" i="0" kern="1200" dirty="0" smtClean="0">
                <a:solidFill>
                  <a:schemeClr val="tx1"/>
                </a:solidFill>
                <a:effectLst/>
                <a:latin typeface="Times New Roman" charset="0"/>
                <a:ea typeface="Times New Roman" charset="0"/>
                <a:cs typeface="Times New Roman" charset="0"/>
              </a:rPr>
              <a:t>Пострадавшего можно оттянуть от токоведущей части, взявшись за его одежду, если она сухая и отстает от тела. При этом нельзя касаться тела пострадавшего, его обуви, сырой одежды и т.п.</a:t>
            </a:r>
          </a:p>
          <a:p>
            <a:r>
              <a:rPr lang="ru-RU" sz="1200" b="0" i="0" kern="1200" dirty="0" smtClean="0">
                <a:solidFill>
                  <a:schemeClr val="tx1"/>
                </a:solidFill>
                <a:effectLst/>
                <a:latin typeface="Times New Roman" charset="0"/>
                <a:ea typeface="Times New Roman" charset="0"/>
                <a:cs typeface="Times New Roman" charset="0"/>
              </a:rPr>
              <a:t>При необходимости прикоснуться к телу пострадавшего оказывающий помощь должен изолировать свои руки, надев диэлектрические перчатки. При отсутствии диэлектрических перчаток надо обмотать руки шарфом, надеть на руки шапку и т.п.</a:t>
            </a:r>
          </a:p>
          <a:p>
            <a:r>
              <a:rPr lang="ru-RU" sz="1200" b="0" i="0" kern="1200" dirty="0" smtClean="0">
                <a:solidFill>
                  <a:schemeClr val="tx1"/>
                </a:solidFill>
                <a:effectLst/>
                <a:latin typeface="Times New Roman" charset="0"/>
                <a:ea typeface="Times New Roman" charset="0"/>
                <a:cs typeface="Times New Roman" charset="0"/>
              </a:rPr>
              <a:t>Вместо изоляции рук можно изолировать себя от земли, надев на ноги резиновые галоши, либо встав на резиновый коврик, доску и т.п.</a:t>
            </a:r>
          </a:p>
          <a:p>
            <a:r>
              <a:rPr lang="ru-RU" sz="1200" b="0" i="0" kern="1200" dirty="0" smtClean="0">
                <a:solidFill>
                  <a:schemeClr val="tx1"/>
                </a:solidFill>
                <a:effectLst/>
                <a:latin typeface="Times New Roman" charset="0"/>
                <a:ea typeface="Times New Roman" charset="0"/>
                <a:cs typeface="Times New Roman" charset="0"/>
              </a:rPr>
              <a:t>Если пострадавший очень сильно сжимает руками провода, надо надеть диэлектрические перчатки и разжать его руки, отгибая каждый палец в отдельности.</a:t>
            </a:r>
          </a:p>
          <a:p>
            <a:r>
              <a:rPr lang="ru-RU" sz="1200" b="0" i="0" kern="1200" dirty="0" smtClean="0">
                <a:solidFill>
                  <a:schemeClr val="tx1"/>
                </a:solidFill>
                <a:effectLst/>
                <a:latin typeface="Times New Roman" charset="0"/>
                <a:ea typeface="Times New Roman" charset="0"/>
                <a:cs typeface="Times New Roman" charset="0"/>
              </a:rPr>
              <a:t>Если пострадавший находится на высоте, отключение установки может вызвать его падение. В этом случае необходимо принять меры, обеспечивающие безопасность при возможном падения пострадавшего.</a:t>
            </a:r>
          </a:p>
          <a:p>
            <a:endParaRPr lang="ru-RU" sz="1200" b="1" i="0" kern="1200" dirty="0" smtClean="0">
              <a:solidFill>
                <a:schemeClr val="tx1"/>
              </a:solidFill>
              <a:effectLst/>
              <a:latin typeface="Times New Roman" charset="0"/>
              <a:ea typeface="Times New Roman" charset="0"/>
              <a:cs typeface="Times New Roman" charset="0"/>
            </a:endParaRPr>
          </a:p>
          <a:p>
            <a:r>
              <a:rPr lang="ru-RU" sz="1200" b="1" i="0" kern="1200" dirty="0" smtClean="0">
                <a:solidFill>
                  <a:schemeClr val="tx1"/>
                </a:solidFill>
                <a:effectLst/>
                <a:latin typeface="Times New Roman" charset="0"/>
                <a:ea typeface="Times New Roman" charset="0"/>
                <a:cs typeface="Times New Roman" charset="0"/>
              </a:rPr>
              <a:t>Определение состояния пострадавшего</a:t>
            </a:r>
            <a:r>
              <a:rPr lang="ru-RU" sz="1200" b="0" i="0" kern="1200" dirty="0" smtClean="0">
                <a:solidFill>
                  <a:schemeClr val="tx1"/>
                </a:solidFill>
                <a:effectLst/>
                <a:latin typeface="Times New Roman" charset="0"/>
                <a:ea typeface="Times New Roman" charset="0"/>
                <a:cs typeface="Times New Roman" charset="0"/>
              </a:rPr>
              <a:t>. Для определения состояния пострадавшего необходимо уложить его на спину и проверить наличие сознания; при отсутствии сознания проверить наличие дыхания и пульса. Наличие дыхания у пострадавшего определяется на глаз по подъему и опусканию грудной клетки. Проверка пульса осуществляется на лучевой артерии примерно у основания большого пальца руки. Если на лучевой артерии пульс не обнаруживается, следует проверить его на сонной артерии на шее с правой и левой сторон выступа щитовидного хряща- адамова яблока. Об отсутствии кровообращения в организме можно судить так же и по состоянию глазного зрачка, который расширяется через минуту после остановки сердца. Проверка состояния пострадавшего должна производиться быстро в течение не более 15-20 секунд.</a:t>
            </a:r>
          </a:p>
          <a:p>
            <a:endParaRPr lang="ru-RU" sz="1200" b="1" i="0" kern="1200" dirty="0" smtClean="0">
              <a:solidFill>
                <a:schemeClr val="tx1"/>
              </a:solidFill>
              <a:effectLst/>
              <a:latin typeface="Times New Roman" charset="0"/>
              <a:ea typeface="Times New Roman" charset="0"/>
              <a:cs typeface="Times New Roman" charset="0"/>
            </a:endParaRPr>
          </a:p>
          <a:p>
            <a:r>
              <a:rPr lang="ru-RU" sz="1200" b="1" i="0" kern="1200" dirty="0" smtClean="0">
                <a:solidFill>
                  <a:schemeClr val="tx1"/>
                </a:solidFill>
                <a:effectLst/>
                <a:latin typeface="Times New Roman" charset="0"/>
                <a:ea typeface="Times New Roman" charset="0"/>
                <a:cs typeface="Times New Roman" charset="0"/>
              </a:rPr>
              <a:t>Оказание первой доврачебной медицинской помощи</a:t>
            </a:r>
            <a:r>
              <a:rPr lang="ru-RU" sz="1200" b="0" i="0" kern="1200" dirty="0" smtClean="0">
                <a:solidFill>
                  <a:schemeClr val="tx1"/>
                </a:solidFill>
                <a:effectLst/>
                <a:latin typeface="Times New Roman" charset="0"/>
                <a:ea typeface="Times New Roman" charset="0"/>
                <a:cs typeface="Times New Roman" charset="0"/>
              </a:rPr>
              <a:t>. Первая доврачебная медицинская помощь пострадавшему оказывается немедленно, после освобождения его от действия тока, здесь же, на месте происшествия.</a:t>
            </a:r>
          </a:p>
          <a:p>
            <a:endParaRPr lang="ru-RU" sz="1200" b="1" i="1" kern="1200" dirty="0" smtClean="0">
              <a:solidFill>
                <a:schemeClr val="tx1"/>
              </a:solidFill>
              <a:effectLst/>
              <a:latin typeface="Times New Roman" charset="0"/>
              <a:ea typeface="Times New Roman" charset="0"/>
              <a:cs typeface="Times New Roman" charset="0"/>
            </a:endParaRPr>
          </a:p>
          <a:p>
            <a:r>
              <a:rPr lang="ru-RU" sz="1200" b="1" i="1" kern="1200" dirty="0" smtClean="0">
                <a:solidFill>
                  <a:schemeClr val="tx1"/>
                </a:solidFill>
                <a:effectLst/>
                <a:latin typeface="Times New Roman" charset="0"/>
                <a:ea typeface="Times New Roman" charset="0"/>
                <a:cs typeface="Times New Roman" charset="0"/>
              </a:rPr>
              <a:t>Если пострадавший в сознании</a:t>
            </a:r>
            <a:r>
              <a:rPr lang="ru-RU" sz="1200" b="0" i="0" kern="1200" dirty="0" smtClean="0">
                <a:solidFill>
                  <a:schemeClr val="tx1"/>
                </a:solidFill>
                <a:effectLst/>
                <a:latin typeface="Times New Roman" charset="0"/>
                <a:ea typeface="Times New Roman" charset="0"/>
                <a:cs typeface="Times New Roman" charset="0"/>
              </a:rPr>
              <a:t>, но до этого продолжительное время находился под током(</a:t>
            </a:r>
            <a:r>
              <a:rPr lang="ru-RU" sz="1200" b="0" i="0" kern="1200" dirty="0" err="1" smtClean="0">
                <a:solidFill>
                  <a:schemeClr val="tx1"/>
                </a:solidFill>
                <a:effectLst/>
                <a:latin typeface="Times New Roman" charset="0"/>
                <a:ea typeface="Times New Roman" charset="0"/>
                <a:cs typeface="Times New Roman" charset="0"/>
              </a:rPr>
              <a:t>I</a:t>
            </a:r>
            <a:r>
              <a:rPr lang="ru-RU" sz="1200" b="0" i="0" kern="1200" dirty="0" smtClean="0">
                <a:solidFill>
                  <a:schemeClr val="tx1"/>
                </a:solidFill>
                <a:effectLst/>
                <a:latin typeface="Times New Roman" charset="0"/>
                <a:ea typeface="Times New Roman" charset="0"/>
                <a:cs typeface="Times New Roman" charset="0"/>
              </a:rPr>
              <a:t> степень электрического удара), то необходимо уложить его на подстилку, немедленно вызвать врача, а до его прибытия обеспечить полный покой, ведя непрерывный контроль дыхания и пульса. Если вызвать врача быстро невозможно, надо срочно доставить его в лечебное учреждение, так как отрицательное воздействие электрического тока может проявиться не сразу, а спустя минуты, часы и даже дни.</a:t>
            </a:r>
          </a:p>
          <a:p>
            <a:endParaRPr lang="ru-RU" sz="1200" b="1" i="1" kern="1200" dirty="0" smtClean="0">
              <a:solidFill>
                <a:schemeClr val="tx1"/>
              </a:solidFill>
              <a:effectLst/>
              <a:latin typeface="Times New Roman" charset="0"/>
              <a:ea typeface="Times New Roman" charset="0"/>
              <a:cs typeface="Times New Roman" charset="0"/>
            </a:endParaRPr>
          </a:p>
          <a:p>
            <a:r>
              <a:rPr lang="ru-RU" sz="1200" b="1" i="1" kern="1200" dirty="0" smtClean="0">
                <a:solidFill>
                  <a:schemeClr val="tx1"/>
                </a:solidFill>
                <a:effectLst/>
                <a:latin typeface="Times New Roman" charset="0"/>
                <a:ea typeface="Times New Roman" charset="0"/>
                <a:cs typeface="Times New Roman" charset="0"/>
              </a:rPr>
              <a:t>Если пострадавший в бессознательном состоянии</a:t>
            </a:r>
            <a:r>
              <a:rPr lang="ru-RU" sz="1200" b="0" i="0" kern="1200" dirty="0" smtClean="0">
                <a:solidFill>
                  <a:schemeClr val="tx1"/>
                </a:solidFill>
                <a:effectLst/>
                <a:latin typeface="Times New Roman" charset="0"/>
                <a:ea typeface="Times New Roman" charset="0"/>
                <a:cs typeface="Times New Roman" charset="0"/>
              </a:rPr>
              <a:t>, но с сохранившимся устойчивым дыханием и пульсом (II степень электрического удара), надо его уложить на подстилку, расстегнуть одежду, обеспечить приток свежего воздуха, поднести к носу смоченную в нашатырном спирте вату, обрызгать лицо холодной водой, растереть и согреть тело. Немедленно вызвать врача.</a:t>
            </a:r>
          </a:p>
          <a:p>
            <a:endParaRPr lang="ru-RU" sz="1200" b="1" i="1" kern="1200" dirty="0" smtClean="0">
              <a:solidFill>
                <a:schemeClr val="tx1"/>
              </a:solidFill>
              <a:effectLst/>
              <a:latin typeface="Times New Roman" charset="0"/>
              <a:ea typeface="Times New Roman" charset="0"/>
              <a:cs typeface="Times New Roman" charset="0"/>
            </a:endParaRPr>
          </a:p>
          <a:p>
            <a:r>
              <a:rPr lang="ru-RU" sz="1200" b="1" i="1" kern="1200" dirty="0" smtClean="0">
                <a:solidFill>
                  <a:schemeClr val="tx1"/>
                </a:solidFill>
                <a:effectLst/>
                <a:latin typeface="Times New Roman" charset="0"/>
                <a:ea typeface="Times New Roman" charset="0"/>
                <a:cs typeface="Times New Roman" charset="0"/>
              </a:rPr>
              <a:t>Если пострадавший без сознания, плохо дышит</a:t>
            </a:r>
            <a:r>
              <a:rPr lang="ru-RU" sz="1200" b="0" i="0" kern="1200" dirty="0" smtClean="0">
                <a:solidFill>
                  <a:schemeClr val="tx1"/>
                </a:solidFill>
                <a:effectLst/>
                <a:latin typeface="Times New Roman" charset="0"/>
                <a:ea typeface="Times New Roman" charset="0"/>
                <a:cs typeface="Times New Roman" charset="0"/>
              </a:rPr>
              <a:t>- редко, судорожно, с всхлипыванием, неритмично, а сердце нормально работает (III степень электрического удара), необходимо делать искусственное дыхание.</a:t>
            </a:r>
          </a:p>
          <a:p>
            <a:endParaRPr lang="ru-RU" sz="1200" b="1" i="1" kern="1200" dirty="0" smtClean="0">
              <a:solidFill>
                <a:schemeClr val="tx1"/>
              </a:solidFill>
              <a:effectLst/>
              <a:latin typeface="Times New Roman" charset="0"/>
              <a:ea typeface="Times New Roman" charset="0"/>
              <a:cs typeface="Times New Roman" charset="0"/>
            </a:endParaRPr>
          </a:p>
          <a:p>
            <a:r>
              <a:rPr lang="ru-RU" sz="1200" b="1" i="1" kern="1200" dirty="0" smtClean="0">
                <a:solidFill>
                  <a:schemeClr val="tx1"/>
                </a:solidFill>
                <a:effectLst/>
                <a:latin typeface="Times New Roman" charset="0"/>
                <a:ea typeface="Times New Roman" charset="0"/>
                <a:cs typeface="Times New Roman" charset="0"/>
              </a:rPr>
              <a:t>При отсутствии признаков жизни </a:t>
            </a:r>
            <a:r>
              <a:rPr lang="ru-RU" sz="1200" b="1" i="0" kern="1200" dirty="0" smtClean="0">
                <a:solidFill>
                  <a:schemeClr val="tx1"/>
                </a:solidFill>
                <a:effectLst/>
                <a:latin typeface="Times New Roman" charset="0"/>
                <a:ea typeface="Times New Roman" charset="0"/>
                <a:cs typeface="Times New Roman" charset="0"/>
              </a:rPr>
              <a:t>-</a:t>
            </a:r>
            <a:r>
              <a:rPr lang="ru-RU" sz="1200" b="0" i="1" kern="1200" dirty="0" smtClean="0">
                <a:solidFill>
                  <a:schemeClr val="tx1"/>
                </a:solidFill>
                <a:effectLst/>
                <a:latin typeface="Times New Roman" charset="0"/>
                <a:ea typeface="Times New Roman" charset="0"/>
                <a:cs typeface="Times New Roman" charset="0"/>
              </a:rPr>
              <a:t> </a:t>
            </a:r>
            <a:r>
              <a:rPr lang="ru-RU" sz="1200" b="0" i="0" kern="1200" dirty="0" smtClean="0">
                <a:solidFill>
                  <a:schemeClr val="tx1"/>
                </a:solidFill>
                <a:effectLst/>
                <a:latin typeface="Times New Roman" charset="0"/>
                <a:ea typeface="Times New Roman" charset="0"/>
                <a:cs typeface="Times New Roman" charset="0"/>
              </a:rPr>
              <a:t>дыхания и пульса (болевые раздражения не вызывают никакой реакции), когда наступило состояние клинической смерти (IV степень электрического удара), надо немедленно приступить к оживлению, т.е. к искусственному дыханию и закрытому массажу сердца. СЛЕДУЕТ ПОМНИТЬ! Никогда не отказывать в помощи пострадавшему, у которого остановилось дыхание и сердцебиение. Констатировать смерть имеет право только врач.</a:t>
            </a:r>
          </a:p>
          <a:p>
            <a:endParaRPr lang="ru-RU" sz="1200" b="1" i="0" kern="1200" dirty="0" smtClean="0">
              <a:solidFill>
                <a:schemeClr val="tx1"/>
              </a:solidFill>
              <a:effectLst/>
              <a:latin typeface="Times New Roman" charset="0"/>
              <a:ea typeface="Times New Roman" charset="0"/>
              <a:cs typeface="Times New Roman" charset="0"/>
            </a:endParaRPr>
          </a:p>
          <a:p>
            <a:r>
              <a:rPr lang="ru-RU" sz="1200" b="1" i="0" kern="1200" dirty="0" smtClean="0">
                <a:solidFill>
                  <a:schemeClr val="tx1"/>
                </a:solidFill>
                <a:effectLst/>
                <a:latin typeface="Times New Roman" charset="0"/>
                <a:ea typeface="Times New Roman" charset="0"/>
                <a:cs typeface="Times New Roman" charset="0"/>
              </a:rPr>
              <a:t>Искусственное дыхание.</a:t>
            </a:r>
            <a:r>
              <a:rPr lang="ru-RU" sz="1200" b="0" i="0" kern="1200" dirty="0" smtClean="0">
                <a:solidFill>
                  <a:schemeClr val="tx1"/>
                </a:solidFill>
                <a:effectLst/>
                <a:latin typeface="Times New Roman" charset="0"/>
                <a:ea typeface="Times New Roman" charset="0"/>
                <a:cs typeface="Times New Roman" charset="0"/>
              </a:rPr>
              <a:t> Назначение- обеспечить насыщение крови пострадавшего кислородом, удаление из нее углекислого газа, восстановление самостоятельного дыхания за счет механического раздражения нервных окончаний легких поступавшим воздухом.</a:t>
            </a:r>
          </a:p>
          <a:p>
            <a:endParaRPr lang="ru-RU" sz="1200" b="1" i="1" kern="1200" dirty="0" smtClean="0">
              <a:solidFill>
                <a:schemeClr val="tx1"/>
              </a:solidFill>
              <a:effectLst/>
              <a:latin typeface="Times New Roman" charset="0"/>
              <a:ea typeface="Times New Roman" charset="0"/>
              <a:cs typeface="Times New Roman" charset="0"/>
            </a:endParaRPr>
          </a:p>
          <a:p>
            <a:r>
              <a:rPr lang="ru-RU" sz="1200" b="1" i="1" kern="1200" dirty="0" smtClean="0">
                <a:solidFill>
                  <a:schemeClr val="tx1"/>
                </a:solidFill>
                <a:effectLst/>
                <a:latin typeface="Times New Roman" charset="0"/>
                <a:ea typeface="Times New Roman" charset="0"/>
                <a:cs typeface="Times New Roman" charset="0"/>
              </a:rPr>
              <a:t>Способы искусственного дыхания</a:t>
            </a:r>
            <a:r>
              <a:rPr lang="ru-RU" sz="1200" b="0" i="1" kern="1200" dirty="0" smtClean="0">
                <a:solidFill>
                  <a:schemeClr val="tx1"/>
                </a:solidFill>
                <a:effectLst/>
                <a:latin typeface="Times New Roman" charset="0"/>
                <a:ea typeface="Times New Roman" charset="0"/>
                <a:cs typeface="Times New Roman" charset="0"/>
              </a:rPr>
              <a:t>-</a:t>
            </a:r>
            <a:r>
              <a:rPr lang="ru-RU" sz="1200" b="0" i="0" kern="1200" dirty="0" smtClean="0">
                <a:solidFill>
                  <a:schemeClr val="tx1"/>
                </a:solidFill>
                <a:effectLst/>
                <a:latin typeface="Times New Roman" charset="0"/>
                <a:ea typeface="Times New Roman" charset="0"/>
                <a:cs typeface="Times New Roman" charset="0"/>
              </a:rPr>
              <a:t> аппаратные и ручные. Ручные способы можно применять немедленно по возникновении нарушений дыхания, </a:t>
            </a:r>
            <a:r>
              <a:rPr lang="ru-RU" sz="1200" b="0" i="0" kern="1200" dirty="0" err="1" smtClean="0">
                <a:solidFill>
                  <a:schemeClr val="tx1"/>
                </a:solidFill>
                <a:effectLst/>
                <a:latin typeface="Times New Roman" charset="0"/>
                <a:ea typeface="Times New Roman" charset="0"/>
                <a:cs typeface="Times New Roman" charset="0"/>
              </a:rPr>
              <a:t>втожe</a:t>
            </a:r>
            <a:r>
              <a:rPr lang="ru-RU" sz="1200" b="0" i="0" kern="1200" dirty="0" smtClean="0">
                <a:solidFill>
                  <a:schemeClr val="tx1"/>
                </a:solidFill>
                <a:effectLst/>
                <a:latin typeface="Times New Roman" charset="0"/>
                <a:ea typeface="Times New Roman" charset="0"/>
                <a:cs typeface="Times New Roman" charset="0"/>
              </a:rPr>
              <a:t> время они значительно менее эффективны и более трудоемки, чем аппаратные.</a:t>
            </a:r>
          </a:p>
          <a:p>
            <a:r>
              <a:rPr lang="ru-RU" sz="1200" b="0" i="0" kern="1200" dirty="0" smtClean="0">
                <a:solidFill>
                  <a:schemeClr val="tx1"/>
                </a:solidFill>
                <a:effectLst/>
                <a:latin typeface="Times New Roman" charset="0"/>
                <a:ea typeface="Times New Roman" charset="0"/>
                <a:cs typeface="Times New Roman" charset="0"/>
              </a:rPr>
              <a:t>Можно делать искусственное дыхание способами "изо рта в рот" или "изо рта в нос", при этом оказывающий помощь вдувает воздух из своих легких в легкие пострадавшего через его рот или нос. Способ "изо рта в рот" может быть применен при многих несчастных случаях- при удушении, отравлении, принятии слишком больших доз лекарств, травмах головы, при несчастном случае </a:t>
            </a:r>
            <a:r>
              <a:rPr lang="ru-RU" sz="1200" b="0" i="0" kern="1200" dirty="0" err="1" smtClean="0">
                <a:solidFill>
                  <a:schemeClr val="tx1"/>
                </a:solidFill>
                <a:effectLst/>
                <a:latin typeface="Times New Roman" charset="0"/>
                <a:ea typeface="Times New Roman" charset="0"/>
                <a:cs typeface="Times New Roman" charset="0"/>
              </a:rPr>
              <a:t>нa</a:t>
            </a:r>
            <a:r>
              <a:rPr lang="ru-RU" sz="1200" b="0" i="0" kern="1200" dirty="0" smtClean="0">
                <a:solidFill>
                  <a:schemeClr val="tx1"/>
                </a:solidFill>
                <a:effectLst/>
                <a:latin typeface="Times New Roman" charset="0"/>
                <a:ea typeface="Times New Roman" charset="0"/>
                <a:cs typeface="Times New Roman" charset="0"/>
              </a:rPr>
              <a:t> воде. Способ "изо рта в рот" эффективнее других ручных способов:</a:t>
            </a:r>
          </a:p>
          <a:p>
            <a:r>
              <a:rPr lang="ru-RU" sz="1200" b="0" i="0" kern="1200" dirty="0" smtClean="0">
                <a:solidFill>
                  <a:schemeClr val="tx1"/>
                </a:solidFill>
                <a:effectLst/>
                <a:latin typeface="Times New Roman" charset="0"/>
                <a:ea typeface="Times New Roman" charset="0"/>
                <a:cs typeface="Times New Roman" charset="0"/>
              </a:rPr>
              <a:t>а) достаточно большой объем вдуваемого в легкие воздуха (1000 - 1500 мл);</a:t>
            </a:r>
          </a:p>
          <a:p>
            <a:r>
              <a:rPr lang="ru-RU" sz="1200" b="0" i="0" kern="1200" dirty="0" smtClean="0">
                <a:solidFill>
                  <a:schemeClr val="tx1"/>
                </a:solidFill>
                <a:effectLst/>
                <a:latin typeface="Times New Roman" charset="0"/>
                <a:ea typeface="Times New Roman" charset="0"/>
                <a:cs typeface="Times New Roman" charset="0"/>
              </a:rPr>
              <a:t>б) простой контроль за поступлением воздуха в легкие пострадавшего (по расширению грудной клетки и ее опусканию).</a:t>
            </a:r>
          </a:p>
          <a:p>
            <a:r>
              <a:rPr lang="ru-RU" sz="1200" b="0" i="0" kern="1200" dirty="0" smtClean="0">
                <a:solidFill>
                  <a:schemeClr val="tx1"/>
                </a:solidFill>
                <a:effectLst/>
                <a:latin typeface="Times New Roman" charset="0"/>
                <a:ea typeface="Times New Roman" charset="0"/>
                <a:cs typeface="Times New Roman" charset="0"/>
              </a:rPr>
              <a:t>Недостаток этого способа- в возможности взаимного заражения и чувства брезгливости у оказывающих помощь, поэтому вдувание осуществляется через носовой платок, марлю или через специальную трубку.</a:t>
            </a:r>
          </a:p>
          <a:p>
            <a:endParaRPr lang="ru-RU" sz="1200" b="1" i="1" kern="1200" dirty="0" smtClean="0">
              <a:solidFill>
                <a:schemeClr val="tx1"/>
              </a:solidFill>
              <a:effectLst/>
              <a:latin typeface="Times New Roman" charset="0"/>
              <a:ea typeface="Times New Roman" charset="0"/>
              <a:cs typeface="Times New Roman" charset="0"/>
            </a:endParaRPr>
          </a:p>
          <a:p>
            <a:r>
              <a:rPr lang="ru-RU" sz="1200" b="1" i="1" kern="1200" dirty="0" err="1" smtClean="0">
                <a:solidFill>
                  <a:schemeClr val="tx1"/>
                </a:solidFill>
                <a:effectLst/>
                <a:latin typeface="Times New Roman" charset="0"/>
                <a:ea typeface="Times New Roman" charset="0"/>
                <a:cs typeface="Times New Roman" charset="0"/>
              </a:rPr>
              <a:t>Пoдготовкa</a:t>
            </a:r>
            <a:r>
              <a:rPr lang="ru-RU" sz="1200" b="1" i="1" kern="1200" dirty="0" smtClean="0">
                <a:solidFill>
                  <a:schemeClr val="tx1"/>
                </a:solidFill>
                <a:effectLst/>
                <a:latin typeface="Times New Roman" charset="0"/>
                <a:ea typeface="Times New Roman" charset="0"/>
                <a:cs typeface="Times New Roman" charset="0"/>
              </a:rPr>
              <a:t> пострадавшего к искусственному дыханию</a:t>
            </a:r>
            <a:endParaRPr lang="ru-RU" sz="1200" b="0" i="0" kern="1200" dirty="0" smtClean="0">
              <a:solidFill>
                <a:schemeClr val="tx1"/>
              </a:solidFill>
              <a:effectLst/>
              <a:latin typeface="Times New Roman" charset="0"/>
              <a:ea typeface="Times New Roman" charset="0"/>
              <a:cs typeface="Times New Roman" charset="0"/>
            </a:endParaRPr>
          </a:p>
          <a:p>
            <a:r>
              <a:rPr lang="ru-RU" sz="1200" b="0" i="0" kern="1200" dirty="0" smtClean="0">
                <a:solidFill>
                  <a:schemeClr val="tx1"/>
                </a:solidFill>
                <a:effectLst/>
                <a:latin typeface="Times New Roman" charset="0"/>
                <a:ea typeface="Times New Roman" charset="0"/>
                <a:cs typeface="Times New Roman" charset="0"/>
              </a:rPr>
              <a:t>Уложить на спину, на ровную горизонтальную поверхность.</a:t>
            </a:r>
          </a:p>
          <a:p>
            <a:r>
              <a:rPr lang="ru-RU" sz="1200" b="0" i="0" kern="1200" dirty="0" smtClean="0">
                <a:solidFill>
                  <a:schemeClr val="tx1"/>
                </a:solidFill>
                <a:effectLst/>
                <a:latin typeface="Times New Roman" charset="0"/>
                <a:ea typeface="Times New Roman" charset="0"/>
                <a:cs typeface="Times New Roman" charset="0"/>
              </a:rPr>
              <a:t>Освободить от стесняющей дыхание одежды- расстегнуть ворот, ремень, развязать галстук и т.п.</a:t>
            </a:r>
          </a:p>
          <a:p>
            <a:r>
              <a:rPr lang="ru-RU" sz="1200" b="0" i="0" kern="1200" dirty="0" smtClean="0">
                <a:solidFill>
                  <a:schemeClr val="tx1"/>
                </a:solidFill>
                <a:effectLst/>
                <a:latin typeface="Times New Roman" charset="0"/>
                <a:ea typeface="Times New Roman" charset="0"/>
                <a:cs typeface="Times New Roman" charset="0"/>
              </a:rPr>
              <a:t>Максимально запрокинуть голову пострадавшего, для чего положить одну свою руку ему под шею, а другую- на лоб, нажать на лоб, придерживая шею, при этом откроется рот и язык освободит гортань.</a:t>
            </a:r>
          </a:p>
          <a:p>
            <a:r>
              <a:rPr lang="ru-RU" sz="1200" b="0" i="0" kern="1200" dirty="0" smtClean="0">
                <a:solidFill>
                  <a:schemeClr val="tx1"/>
                </a:solidFill>
                <a:effectLst/>
                <a:latin typeface="Times New Roman" charset="0"/>
                <a:ea typeface="Times New Roman" charset="0"/>
                <a:cs typeface="Times New Roman" charset="0"/>
              </a:rPr>
              <a:t>Быстро очистить рот от слизи, крови, инородных тел, удалить их пальцем, обернутым носовым платком или марлей, вынуть съемные зубные протезы.</a:t>
            </a:r>
          </a:p>
          <a:p>
            <a:endParaRPr lang="ru-RU" sz="1200" b="1" i="1" kern="1200" dirty="0" smtClean="0">
              <a:solidFill>
                <a:schemeClr val="tx1"/>
              </a:solidFill>
              <a:effectLst/>
              <a:latin typeface="Times New Roman" charset="0"/>
              <a:ea typeface="Times New Roman" charset="0"/>
              <a:cs typeface="Times New Roman" charset="0"/>
            </a:endParaRPr>
          </a:p>
          <a:p>
            <a:r>
              <a:rPr lang="ru-RU" sz="1200" b="1" i="1" kern="1200" dirty="0" smtClean="0">
                <a:solidFill>
                  <a:schemeClr val="tx1"/>
                </a:solidFill>
                <a:effectLst/>
                <a:latin typeface="Times New Roman" charset="0"/>
                <a:ea typeface="Times New Roman" charset="0"/>
                <a:cs typeface="Times New Roman" charset="0"/>
              </a:rPr>
              <a:t>Выполнение искусственного дыхания</a:t>
            </a:r>
            <a:endParaRPr lang="ru-RU" sz="1200" b="0" i="0" kern="1200" dirty="0" smtClean="0">
              <a:solidFill>
                <a:schemeClr val="tx1"/>
              </a:solidFill>
              <a:effectLst/>
              <a:latin typeface="Times New Roman" charset="0"/>
              <a:ea typeface="Times New Roman" charset="0"/>
              <a:cs typeface="Times New Roman" charset="0"/>
            </a:endParaRPr>
          </a:p>
          <a:p>
            <a:r>
              <a:rPr lang="ru-RU" sz="1200" b="0" i="0" kern="1200" dirty="0" smtClean="0">
                <a:solidFill>
                  <a:schemeClr val="tx1"/>
                </a:solidFill>
                <a:effectLst/>
                <a:latin typeface="Times New Roman" charset="0"/>
                <a:ea typeface="Times New Roman" charset="0"/>
                <a:cs typeface="Times New Roman" charset="0"/>
              </a:rPr>
              <a:t>По окончании подготовительных операций зажмите ноздри пострадавшего щекой или пальцами, сделаете 2-3 глубоких вдоха. Глубоко вдохните и, охватив губами его рот, сделайте с силой вдувание. Если открыть рот пострадавшему не удалось, можно проводить дыхание "изо рта в нос", т.е. вдувать ему воздух через нос, закрывая рот пострадавшего.</a:t>
            </a:r>
          </a:p>
          <a:p>
            <a:endParaRPr lang="ru-RU" sz="1200" b="1" i="1" kern="1200" dirty="0" smtClean="0">
              <a:solidFill>
                <a:schemeClr val="tx1"/>
              </a:solidFill>
              <a:effectLst/>
              <a:latin typeface="Times New Roman" charset="0"/>
              <a:ea typeface="Times New Roman" charset="0"/>
              <a:cs typeface="Times New Roman" charset="0"/>
            </a:endParaRPr>
          </a:p>
          <a:p>
            <a:r>
              <a:rPr lang="ru-RU" sz="1200" b="1" i="1" kern="1200" dirty="0" smtClean="0">
                <a:solidFill>
                  <a:schemeClr val="tx1"/>
                </a:solidFill>
                <a:effectLst/>
                <a:latin typeface="Times New Roman" charset="0"/>
                <a:ea typeface="Times New Roman" charset="0"/>
                <a:cs typeface="Times New Roman" charset="0"/>
              </a:rPr>
              <a:t>Контроль</a:t>
            </a:r>
            <a:r>
              <a:rPr lang="ru-RU" sz="1200" b="1" i="0" kern="1200" dirty="0" smtClean="0">
                <a:solidFill>
                  <a:schemeClr val="tx1"/>
                </a:solidFill>
                <a:effectLst/>
                <a:latin typeface="Times New Roman" charset="0"/>
                <a:ea typeface="Times New Roman" charset="0"/>
                <a:cs typeface="Times New Roman" charset="0"/>
              </a:rPr>
              <a:t> </a:t>
            </a:r>
            <a:r>
              <a:rPr lang="ru-RU" sz="1200" b="0" i="0" kern="1200" dirty="0" smtClean="0">
                <a:solidFill>
                  <a:schemeClr val="tx1"/>
                </a:solidFill>
                <a:effectLst/>
                <a:latin typeface="Times New Roman" charset="0"/>
                <a:ea typeface="Times New Roman" charset="0"/>
                <a:cs typeface="Times New Roman" charset="0"/>
              </a:rPr>
              <a:t>за поступлением воздуха осуществляется на глаз по расширению грудной клетки при каждом вдувании, и ее опускании. При появлении у пострадавшего слабых вдохов следует искусственное дыхание по времени совместить с его дыханием.</a:t>
            </a:r>
          </a:p>
          <a:p>
            <a:r>
              <a:rPr lang="ru-RU" sz="1200" b="0" i="0" kern="1200" dirty="0" smtClean="0">
                <a:solidFill>
                  <a:schemeClr val="tx1"/>
                </a:solidFill>
                <a:effectLst/>
                <a:latin typeface="Times New Roman" charset="0"/>
                <a:ea typeface="Times New Roman" charset="0"/>
                <a:cs typeface="Times New Roman" charset="0"/>
              </a:rPr>
              <a:t>Искусственное дыхание необходимо проводить до начала оказания помощи врачом или до восстановления глубокого ритмичного дыхания.</a:t>
            </a:r>
          </a:p>
          <a:p>
            <a:endParaRPr lang="ru-RU" sz="1200" b="1" i="1" kern="1200" dirty="0" smtClean="0">
              <a:solidFill>
                <a:schemeClr val="tx1"/>
              </a:solidFill>
              <a:effectLst/>
              <a:latin typeface="Times New Roman" charset="0"/>
              <a:ea typeface="Times New Roman" charset="0"/>
              <a:cs typeface="Times New Roman" charset="0"/>
            </a:endParaRPr>
          </a:p>
          <a:p>
            <a:r>
              <a:rPr lang="ru-RU" sz="1200" b="1" i="1" kern="1200" dirty="0" smtClean="0">
                <a:solidFill>
                  <a:schemeClr val="tx1"/>
                </a:solidFill>
                <a:effectLst/>
                <a:latin typeface="Times New Roman" charset="0"/>
                <a:ea typeface="Times New Roman" charset="0"/>
                <a:cs typeface="Times New Roman" charset="0"/>
              </a:rPr>
              <a:t>Закрытый (непрямой) массаж сердца</a:t>
            </a:r>
            <a:r>
              <a:rPr lang="ru-RU" sz="1200" b="0" i="0" kern="1200" dirty="0" smtClean="0">
                <a:solidFill>
                  <a:schemeClr val="tx1"/>
                </a:solidFill>
                <a:effectLst/>
                <a:latin typeface="Times New Roman" charset="0"/>
                <a:ea typeface="Times New Roman" charset="0"/>
                <a:cs typeface="Times New Roman" charset="0"/>
              </a:rPr>
              <a:t>. Назначение- искусственное поддержание кровообращения в организме пострадавшего и восстановление нормальных естественных сокращений сердца. Кровообращение доставляет кислород по всем органам и тканям организма. Следовательно, одновременно с массажем сердца должно производиться искусственное дыхание.</a:t>
            </a:r>
          </a:p>
          <a:p>
            <a:endParaRPr lang="ru-RU" sz="1200" b="1" i="1" kern="1200" dirty="0" smtClean="0">
              <a:solidFill>
                <a:schemeClr val="tx1"/>
              </a:solidFill>
              <a:effectLst/>
              <a:latin typeface="Times New Roman" charset="0"/>
              <a:ea typeface="Times New Roman" charset="0"/>
              <a:cs typeface="Times New Roman" charset="0"/>
            </a:endParaRPr>
          </a:p>
          <a:p>
            <a:r>
              <a:rPr lang="ru-RU" sz="1200" b="1" i="1" kern="1200" dirty="0" smtClean="0">
                <a:solidFill>
                  <a:schemeClr val="tx1"/>
                </a:solidFill>
                <a:effectLst/>
                <a:latin typeface="Times New Roman" charset="0"/>
                <a:ea typeface="Times New Roman" charset="0"/>
                <a:cs typeface="Times New Roman" charset="0"/>
              </a:rPr>
              <a:t>Подготовка к массажу сердца</a:t>
            </a:r>
            <a:r>
              <a:rPr lang="ru-RU" sz="1200" b="0" i="0" kern="1200" dirty="0" smtClean="0">
                <a:solidFill>
                  <a:schemeClr val="tx1"/>
                </a:solidFill>
                <a:effectLst/>
                <a:latin typeface="Times New Roman" charset="0"/>
                <a:ea typeface="Times New Roman" charset="0"/>
                <a:cs typeface="Times New Roman" charset="0"/>
              </a:rPr>
              <a:t> является одновременно и подготовкой к искусственному дыханию, так как она производятся совместно. Ноги пострадавшего рекомендуется приподнять на0,5 м для эффективности массажа.</a:t>
            </a:r>
          </a:p>
          <a:p>
            <a:endParaRPr lang="ru-RU" sz="1200" b="1" i="1" kern="1200" dirty="0" smtClean="0">
              <a:solidFill>
                <a:schemeClr val="tx1"/>
              </a:solidFill>
              <a:effectLst/>
              <a:latin typeface="Times New Roman" charset="0"/>
              <a:ea typeface="Times New Roman" charset="0"/>
              <a:cs typeface="Times New Roman" charset="0"/>
            </a:endParaRPr>
          </a:p>
          <a:p>
            <a:r>
              <a:rPr lang="ru-RU" sz="1200" b="1" i="1" kern="1200" dirty="0" smtClean="0">
                <a:solidFill>
                  <a:schemeClr val="tx1"/>
                </a:solidFill>
                <a:effectLst/>
                <a:latin typeface="Times New Roman" charset="0"/>
                <a:ea typeface="Times New Roman" charset="0"/>
                <a:cs typeface="Times New Roman" charset="0"/>
              </a:rPr>
              <a:t>При выполнении массажа сердца</a:t>
            </a:r>
            <a:r>
              <a:rPr lang="ru-RU" sz="1200" b="0" i="0" kern="1200" dirty="0" smtClean="0">
                <a:solidFill>
                  <a:schemeClr val="tx1"/>
                </a:solidFill>
                <a:effectLst/>
                <a:latin typeface="Times New Roman" charset="0"/>
                <a:ea typeface="Times New Roman" charset="0"/>
                <a:cs typeface="Times New Roman" charset="0"/>
              </a:rPr>
              <a:t> встаньте сбоку, займите такое положение, при котором возможен более или менее значительный наклон над</a:t>
            </a:r>
            <a:r>
              <a:rPr lang="ru-RU" sz="1200" b="1" i="0" kern="1200" dirty="0" smtClean="0">
                <a:solidFill>
                  <a:schemeClr val="tx1"/>
                </a:solidFill>
                <a:effectLst/>
                <a:latin typeface="Times New Roman" charset="0"/>
                <a:ea typeface="Times New Roman" charset="0"/>
                <a:cs typeface="Times New Roman" charset="0"/>
              </a:rPr>
              <a:t> </a:t>
            </a:r>
            <a:r>
              <a:rPr lang="ru-RU" sz="1200" b="0" i="0" kern="1200" dirty="0" smtClean="0">
                <a:solidFill>
                  <a:schemeClr val="tx1"/>
                </a:solidFill>
                <a:effectLst/>
                <a:latin typeface="Times New Roman" charset="0"/>
                <a:ea typeface="Times New Roman" charset="0"/>
                <a:cs typeface="Times New Roman" charset="0"/>
              </a:rPr>
              <a:t>ним. Нажатие производится на нижнюю треть грудины. Грудина-это кость передней части скелета, соединяющая ребра. Наложите на нее ладонь одной руки, а ладонь другой- на тыльную поверхность первой. Надавливание на грудину следует проводить основанием ладони, а не всей ладонью, высоко приподняв пальцы рук, чтобы они</a:t>
            </a:r>
            <a:r>
              <a:rPr lang="ru-RU" sz="1200" b="1" i="0" kern="1200" dirty="0" smtClean="0">
                <a:solidFill>
                  <a:schemeClr val="tx1"/>
                </a:solidFill>
                <a:effectLst/>
                <a:latin typeface="Times New Roman" charset="0"/>
                <a:ea typeface="Times New Roman" charset="0"/>
                <a:cs typeface="Times New Roman" charset="0"/>
              </a:rPr>
              <a:t> </a:t>
            </a:r>
            <a:r>
              <a:rPr lang="ru-RU" sz="1200" b="0" i="0" kern="1200" dirty="0" smtClean="0">
                <a:solidFill>
                  <a:schemeClr val="tx1"/>
                </a:solidFill>
                <a:effectLst/>
                <a:latin typeface="Times New Roman" charset="0"/>
                <a:ea typeface="Times New Roman" charset="0"/>
                <a:cs typeface="Times New Roman" charset="0"/>
              </a:rPr>
              <a:t>не касались грудной клетки пострадавшего. Надавливать быстрым толчком изо</a:t>
            </a:r>
            <a:r>
              <a:rPr lang="ru-RU" sz="1200" b="1" i="0" kern="1200" dirty="0" smtClean="0">
                <a:solidFill>
                  <a:schemeClr val="tx1"/>
                </a:solidFill>
                <a:effectLst/>
                <a:latin typeface="Times New Roman" charset="0"/>
                <a:ea typeface="Times New Roman" charset="0"/>
                <a:cs typeface="Times New Roman" charset="0"/>
              </a:rPr>
              <a:t> </a:t>
            </a:r>
            <a:r>
              <a:rPr lang="ru-RU" sz="1200" b="0" i="0" kern="1200" dirty="0" smtClean="0">
                <a:solidFill>
                  <a:schemeClr val="tx1"/>
                </a:solidFill>
                <a:effectLst/>
                <a:latin typeface="Times New Roman" charset="0"/>
                <a:ea typeface="Times New Roman" charset="0"/>
                <a:cs typeface="Times New Roman" charset="0"/>
              </a:rPr>
              <a:t>всех сил, чтобы сместить нижнюю часть грудины вниз (рис.1.5, 1.6); надавливание на грудину производите с частотой один раз в секунду, чтобы создать достаточный кровоток.</a:t>
            </a:r>
          </a:p>
          <a:p>
            <a:r>
              <a:rPr lang="ru-RU" sz="1200" b="0" i="0" kern="1200" dirty="0" smtClean="0">
                <a:solidFill>
                  <a:schemeClr val="tx1"/>
                </a:solidFill>
                <a:effectLst/>
                <a:latin typeface="Times New Roman" charset="0"/>
                <a:ea typeface="Times New Roman" charset="0"/>
                <a:cs typeface="Times New Roman" charset="0"/>
              </a:rPr>
              <a:t>С большой осторожностью следует делать массаж людям пожилого возраста из-за опасности перелома </a:t>
            </a:r>
            <a:r>
              <a:rPr lang="ru-RU" sz="1200" b="0" i="0" kern="1200" dirty="0" err="1" smtClean="0">
                <a:solidFill>
                  <a:schemeClr val="tx1"/>
                </a:solidFill>
                <a:effectLst/>
                <a:latin typeface="Times New Roman" charset="0"/>
                <a:ea typeface="Times New Roman" charset="0"/>
                <a:cs typeface="Times New Roman" charset="0"/>
              </a:rPr>
              <a:t>ребери</a:t>
            </a:r>
            <a:r>
              <a:rPr lang="ru-RU" sz="1200" b="0" i="0" kern="1200" dirty="0" smtClean="0">
                <a:solidFill>
                  <a:schemeClr val="tx1"/>
                </a:solidFill>
                <a:effectLst/>
                <a:latin typeface="Times New Roman" charset="0"/>
                <a:ea typeface="Times New Roman" charset="0"/>
                <a:cs typeface="Times New Roman" charset="0"/>
              </a:rPr>
              <a:t> грудины. Помните, что массаж сердца и искусственное дыхание производятся попеременно.</a:t>
            </a:r>
          </a:p>
          <a:p>
            <a:endParaRPr lang="ru-RU" sz="1200" b="1" i="1" kern="1200" dirty="0" smtClean="0">
              <a:solidFill>
                <a:schemeClr val="tx1"/>
              </a:solidFill>
              <a:effectLst/>
              <a:latin typeface="Times New Roman" charset="0"/>
              <a:ea typeface="Times New Roman" charset="0"/>
              <a:cs typeface="Times New Roman" charset="0"/>
            </a:endParaRPr>
          </a:p>
          <a:p>
            <a:r>
              <a:rPr lang="ru-RU" sz="1200" b="1" i="1" kern="1200" dirty="0" smtClean="0">
                <a:solidFill>
                  <a:schemeClr val="tx1"/>
                </a:solidFill>
                <a:effectLst/>
                <a:latin typeface="Times New Roman" charset="0"/>
                <a:ea typeface="Times New Roman" charset="0"/>
                <a:cs typeface="Times New Roman" charset="0"/>
              </a:rPr>
              <a:t>Контроль за правильностью закрытого массажа </a:t>
            </a:r>
            <a:r>
              <a:rPr lang="ru-RU" sz="1200" b="1" i="1" kern="1200" dirty="0" err="1" smtClean="0">
                <a:solidFill>
                  <a:schemeClr val="tx1"/>
                </a:solidFill>
                <a:effectLst/>
                <a:latin typeface="Times New Roman" charset="0"/>
                <a:ea typeface="Times New Roman" charset="0"/>
                <a:cs typeface="Times New Roman" charset="0"/>
              </a:rPr>
              <a:t>сердца</a:t>
            </a:r>
            <a:r>
              <a:rPr lang="ru-RU" sz="1200" b="0" i="0" kern="1200" dirty="0" err="1" smtClean="0">
                <a:solidFill>
                  <a:schemeClr val="tx1"/>
                </a:solidFill>
                <a:effectLst/>
                <a:latin typeface="Times New Roman" charset="0"/>
                <a:ea typeface="Times New Roman" charset="0"/>
                <a:cs typeface="Times New Roman" charset="0"/>
              </a:rPr>
              <a:t>осуществляется</a:t>
            </a:r>
            <a:r>
              <a:rPr lang="ru-RU" sz="1200" b="0" i="0" kern="1200" dirty="0" smtClean="0">
                <a:solidFill>
                  <a:schemeClr val="tx1"/>
                </a:solidFill>
                <a:effectLst/>
                <a:latin typeface="Times New Roman" charset="0"/>
                <a:ea typeface="Times New Roman" charset="0"/>
                <a:cs typeface="Times New Roman" charset="0"/>
              </a:rPr>
              <a:t> по прощупыванию пульса на сонной артерии пострадавшего, а также по сужению зрачков, появлению у пострадавшего самостоятельного дыхания, уменьшению </a:t>
            </a:r>
            <a:r>
              <a:rPr lang="ru-RU" sz="1200" b="0" i="0" kern="1200" dirty="0" err="1" smtClean="0">
                <a:solidFill>
                  <a:schemeClr val="tx1"/>
                </a:solidFill>
                <a:effectLst/>
                <a:latin typeface="Times New Roman" charset="0"/>
                <a:ea typeface="Times New Roman" charset="0"/>
                <a:cs typeface="Times New Roman" charset="0"/>
              </a:rPr>
              <a:t>синюшности</a:t>
            </a:r>
            <a:r>
              <a:rPr lang="ru-RU" sz="1200" b="0" i="0" kern="1200" dirty="0" smtClean="0">
                <a:solidFill>
                  <a:schemeClr val="tx1"/>
                </a:solidFill>
                <a:effectLst/>
                <a:latin typeface="Times New Roman" charset="0"/>
                <a:ea typeface="Times New Roman" charset="0"/>
                <a:cs typeface="Times New Roman" charset="0"/>
              </a:rPr>
              <a:t> кожи и видимых слизистых оболочек.</a:t>
            </a:r>
          </a:p>
          <a:p>
            <a:r>
              <a:rPr lang="ru-RU" sz="1200" b="0" i="0" kern="1200" dirty="0" smtClean="0">
                <a:solidFill>
                  <a:schemeClr val="tx1"/>
                </a:solidFill>
                <a:effectLst/>
                <a:latin typeface="Times New Roman" charset="0"/>
                <a:ea typeface="Times New Roman" charset="0"/>
                <a:cs typeface="Times New Roman" charset="0"/>
              </a:rPr>
              <a:t>Длительное отсутствие пульса при появлении других признаков оживления служит признаком фибрилляции сердца. В этом случае необходимо продолжать оказание помощи до прибытия врача для доставки в лечебное учреждение. О восстановлении работы сердца судят по появлению у пострадавшего собственного регулярного пульса.</a:t>
            </a:r>
          </a:p>
          <a:p>
            <a:endParaRPr lang="ru-RU" sz="1200" b="0" i="0" kern="1200" dirty="0" smtClean="0">
              <a:solidFill>
                <a:schemeClr val="tx1"/>
              </a:solidFill>
              <a:effectLst/>
              <a:latin typeface="Times New Roman" charset="0"/>
              <a:ea typeface="Times New Roman" charset="0"/>
              <a:cs typeface="Times New Roman" charset="0"/>
            </a:endParaRPr>
          </a:p>
          <a:p>
            <a:r>
              <a:rPr lang="ru-RU" sz="1200" b="1" i="0" kern="1200" dirty="0" smtClean="0">
                <a:solidFill>
                  <a:schemeClr val="tx1"/>
                </a:solidFill>
                <a:effectLst/>
                <a:latin typeface="+mn-lt"/>
                <a:ea typeface="+mn-ea"/>
                <a:cs typeface="+mn-cs"/>
              </a:rPr>
              <a:t>Последовательность срочных мер по оказанию доврачебной помощи пострадавшему.</a:t>
            </a:r>
            <a:endParaRPr lang="ru-RU" sz="1200" b="0" i="0" kern="1200" dirty="0" smtClean="0">
              <a:solidFill>
                <a:schemeClr val="tx1"/>
              </a:solidFill>
              <a:effectLst/>
              <a:latin typeface="+mn-lt"/>
              <a:ea typeface="+mn-ea"/>
              <a:cs typeface="+mn-cs"/>
            </a:endParaRPr>
          </a:p>
          <a:p>
            <a:r>
              <a:rPr lang="ru-RU" sz="1200" b="0" i="0" kern="1200" dirty="0" smtClean="0">
                <a:solidFill>
                  <a:schemeClr val="tx1"/>
                </a:solidFill>
                <a:effectLst/>
                <a:latin typeface="+mn-lt"/>
                <a:ea typeface="+mn-ea"/>
                <a:cs typeface="+mn-cs"/>
              </a:rPr>
              <a:t>Подготовить пострадавшего к искусственному дыханию (см. выше).</a:t>
            </a:r>
          </a:p>
          <a:p>
            <a:r>
              <a:rPr lang="ru-RU" sz="1200" b="0" i="0" kern="1200" dirty="0" smtClean="0">
                <a:solidFill>
                  <a:schemeClr val="tx1"/>
                </a:solidFill>
                <a:effectLst/>
                <a:latin typeface="+mn-lt"/>
                <a:ea typeface="+mn-ea"/>
                <a:cs typeface="+mn-cs"/>
              </a:rPr>
              <a:t>Сделать первые12 вдуваний как можно быстрее, делая три глубоких вдоха перед каждым вдуванием(1 вдувание за5 секунд). Проверить наличие пульса.</a:t>
            </a:r>
          </a:p>
          <a:p>
            <a:r>
              <a:rPr lang="ru-RU" sz="1200" b="0" i="0" kern="1200" dirty="0" smtClean="0">
                <a:solidFill>
                  <a:schemeClr val="tx1"/>
                </a:solidFill>
                <a:effectLst/>
                <a:latin typeface="+mn-lt"/>
                <a:ea typeface="+mn-ea"/>
                <a:cs typeface="+mn-cs"/>
              </a:rPr>
              <a:t>Если появился пульс и слабые вдохи, продолжить вдувания в такт дыханию пострадавшего, осуществляя контроль за дыханием и пульсом.</a:t>
            </a:r>
          </a:p>
          <a:p>
            <a:r>
              <a:rPr lang="ru-RU" sz="1200" b="0" i="0" kern="1200" dirty="0" smtClean="0">
                <a:solidFill>
                  <a:schemeClr val="tx1"/>
                </a:solidFill>
                <a:effectLst/>
                <a:latin typeface="+mn-lt"/>
                <a:ea typeface="+mn-ea"/>
                <a:cs typeface="+mn-cs"/>
              </a:rPr>
              <a:t>Если пульс не появился, немедленно начать сердечно-легочную реанимацию. Если человек оказывает помощь один, то он должен делать на 2 быстрых вдувания 15 надавливаний на грудину. Если помощь оказывают двое - 1 вдувание и 5 надавливаний поочередно</a:t>
            </a:r>
            <a:r>
              <a:rPr lang="ru-RU" sz="1200" b="0" i="0" u="sng" kern="1200" dirty="0" smtClean="0">
                <a:solidFill>
                  <a:schemeClr val="tx1"/>
                </a:solidFill>
                <a:effectLst/>
                <a:latin typeface="+mn-lt"/>
                <a:ea typeface="+mn-ea"/>
                <a:cs typeface="+mn-cs"/>
              </a:rPr>
              <a:t>,</a:t>
            </a:r>
            <a:r>
              <a:rPr lang="ru-RU" sz="1200" b="0" i="0" kern="1200" dirty="0" smtClean="0">
                <a:solidFill>
                  <a:schemeClr val="tx1"/>
                </a:solidFill>
                <a:effectLst/>
                <a:latin typeface="+mn-lt"/>
                <a:ea typeface="+mn-ea"/>
                <a:cs typeface="+mn-cs"/>
              </a:rPr>
              <a:t> осуществляя контроль за реакцией пострадавшего.</a:t>
            </a:r>
          </a:p>
          <a:p>
            <a:r>
              <a:rPr lang="ru-RU" sz="1200" b="0" i="0" kern="1200" dirty="0" smtClean="0">
                <a:solidFill>
                  <a:schemeClr val="tx1"/>
                </a:solidFill>
                <a:effectLst/>
                <a:latin typeface="+mn-lt"/>
                <a:ea typeface="+mn-ea"/>
                <a:cs typeface="+mn-cs"/>
              </a:rPr>
              <a:t>Реанимацию нельзя прекращать до появления пульса и самостоятельного дыхания или до начала оказания помощи врачом "Скорой".</a:t>
            </a:r>
          </a:p>
          <a:p>
            <a:endParaRPr lang="ru-RU" sz="1200" b="0" i="0" kern="1200" dirty="0" smtClean="0">
              <a:solidFill>
                <a:schemeClr val="tx1"/>
              </a:solidFill>
              <a:effectLst/>
              <a:latin typeface="Times New Roman" charset="0"/>
              <a:ea typeface="Times New Roman" charset="0"/>
              <a:cs typeface="Times New Roman" charset="0"/>
            </a:endParaRPr>
          </a:p>
          <a:p>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200</a:t>
            </a:fld>
            <a:endParaRPr lang="ru-RU"/>
          </a:p>
        </p:txBody>
      </p:sp>
    </p:spTree>
    <p:extLst>
      <p:ext uri="{BB962C8B-B14F-4D97-AF65-F5344CB8AC3E}">
        <p14:creationId xmlns:p14="http://schemas.microsoft.com/office/powerpoint/2010/main" val="2055738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CFD354-064A-6F45-941C-678C728863E6}" type="slidenum">
              <a:rPr lang="ru-RU" smtClean="0"/>
              <a:t>14</a:t>
            </a:fld>
            <a:endParaRPr lang="ru-RU"/>
          </a:p>
        </p:txBody>
      </p:sp>
    </p:spTree>
    <p:extLst>
      <p:ext uri="{BB962C8B-B14F-4D97-AF65-F5344CB8AC3E}">
        <p14:creationId xmlns:p14="http://schemas.microsoft.com/office/powerpoint/2010/main" val="70788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Times New Roman" charset="0"/>
                <a:ea typeface="Times New Roman" charset="0"/>
                <a:cs typeface="Times New Roman" charset="0"/>
              </a:rPr>
              <a:t>За единицу силы тока принят ампер (А). Это такой ток, при котором через поперечное сечение проводника каждую секунду проходит количество электричества, равное 1 Кл. Силу тока иногда измеряют тысячными долями ампера — миллиамперами (мА) или миллионными долями ампера — микроамперами (мкА), а при больших значениях— тысячами ампер — </a:t>
            </a:r>
            <a:r>
              <a:rPr lang="ru-RU" sz="1200" b="0" i="0" kern="1200" dirty="0" err="1" smtClean="0">
                <a:solidFill>
                  <a:schemeClr val="tx1"/>
                </a:solidFill>
                <a:effectLst/>
                <a:latin typeface="Times New Roman" charset="0"/>
                <a:ea typeface="Times New Roman" charset="0"/>
                <a:cs typeface="Times New Roman" charset="0"/>
              </a:rPr>
              <a:t>килоамперами</a:t>
            </a:r>
            <a:r>
              <a:rPr lang="ru-RU" sz="1200" b="0" i="0" kern="1200" dirty="0" smtClean="0">
                <a:solidFill>
                  <a:schemeClr val="tx1"/>
                </a:solidFill>
                <a:effectLst/>
                <a:latin typeface="Times New Roman" charset="0"/>
                <a:ea typeface="Times New Roman" charset="0"/>
                <a:cs typeface="Times New Roman" charset="0"/>
              </a:rPr>
              <a:t> (кА), в формулах ток обозначают буквой </a:t>
            </a:r>
            <a:r>
              <a:rPr lang="ru-RU" sz="1200" b="0" i="0" kern="1200" dirty="0" err="1" smtClean="0">
                <a:solidFill>
                  <a:schemeClr val="tx1"/>
                </a:solidFill>
                <a:effectLst/>
                <a:latin typeface="Times New Roman" charset="0"/>
                <a:ea typeface="Times New Roman" charset="0"/>
                <a:cs typeface="Times New Roman" charset="0"/>
              </a:rPr>
              <a:t>I</a:t>
            </a:r>
            <a:r>
              <a:rPr lang="ru-RU" sz="1200" b="0" i="0" kern="1200" dirty="0" smtClean="0">
                <a:solidFill>
                  <a:schemeClr val="tx1"/>
                </a:solidFill>
                <a:effectLst/>
                <a:latin typeface="Times New Roman" charset="0"/>
                <a:ea typeface="Times New Roman" charset="0"/>
                <a:cs typeface="Times New Roman" charset="0"/>
              </a:rPr>
              <a:t> (</a:t>
            </a:r>
            <a:r>
              <a:rPr lang="ru-RU" sz="1200" b="0" i="0" kern="1200" dirty="0" err="1" smtClean="0">
                <a:solidFill>
                  <a:schemeClr val="tx1"/>
                </a:solidFill>
                <a:effectLst/>
                <a:latin typeface="Times New Roman" charset="0"/>
                <a:ea typeface="Times New Roman" charset="0"/>
                <a:cs typeface="Times New Roman" charset="0"/>
              </a:rPr>
              <a:t>i</a:t>
            </a:r>
            <a:r>
              <a:rPr lang="ru-RU" sz="1200" b="0" i="0" kern="1200" dirty="0" smtClean="0">
                <a:solidFill>
                  <a:schemeClr val="tx1"/>
                </a:solidFill>
                <a:effectLst/>
                <a:latin typeface="Times New Roman" charset="0"/>
                <a:ea typeface="Times New Roman" charset="0"/>
                <a:cs typeface="Times New Roman" charset="0"/>
              </a:rPr>
              <a:t>).</a:t>
            </a:r>
            <a:endParaRPr lang="en-US" sz="1200" b="0" i="0" kern="1200" dirty="0" smtClean="0">
              <a:solidFill>
                <a:schemeClr val="tx1"/>
              </a:solidFill>
              <a:effectLst/>
              <a:latin typeface="Times New Roman" charset="0"/>
              <a:ea typeface="Times New Roman" charset="0"/>
              <a:cs typeface="Times New Roman" charset="0"/>
            </a:endParaRPr>
          </a:p>
          <a:p>
            <a:endParaRPr lang="en-US" sz="1200" b="0" i="0" kern="1200" dirty="0" smtClean="0">
              <a:solidFill>
                <a:schemeClr val="tx1"/>
              </a:solidFill>
              <a:effectLst/>
              <a:latin typeface="Times New Roman" charset="0"/>
              <a:ea typeface="Times New Roman" charset="0"/>
              <a:cs typeface="Times New Roman" charset="0"/>
            </a:endParaRPr>
          </a:p>
          <a:p>
            <a:r>
              <a:rPr lang="ru-RU" sz="1200" b="0" i="0" kern="1200" dirty="0" smtClean="0">
                <a:solidFill>
                  <a:schemeClr val="tx1"/>
                </a:solidFill>
                <a:effectLst/>
                <a:latin typeface="Times New Roman" charset="0"/>
                <a:ea typeface="Times New Roman" charset="0"/>
                <a:cs typeface="Times New Roman" charset="0"/>
              </a:rPr>
              <a:t>Для питания всех потребителей электрического тока на ав­томобилях устанавливают два источника электрической энер­гии: генератор и аккумуляторную батарею. Генератор превра­щает механическую энергию в электрическую, а аккумулятор­ная батарея-химическую энергию в электрическую. Приборы и аппараты, которые превращают электрическую энергию в другие виды энергии, называются потребителями или прием­никами.</a:t>
            </a:r>
          </a:p>
          <a:p>
            <a:endParaRPr lang="ru-RU" sz="1200" b="0" i="0" kern="1200" dirty="0" smtClean="0">
              <a:solidFill>
                <a:schemeClr val="tx1"/>
              </a:solidFill>
              <a:effectLst/>
              <a:latin typeface="Times New Roman" charset="0"/>
              <a:ea typeface="Times New Roman" charset="0"/>
              <a:cs typeface="Times New Roman" charset="0"/>
            </a:endParaRPr>
          </a:p>
          <a:p>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15</a:t>
            </a:fld>
            <a:endParaRPr lang="ru-RU"/>
          </a:p>
        </p:txBody>
      </p:sp>
    </p:spTree>
    <p:extLst>
      <p:ext uri="{BB962C8B-B14F-4D97-AF65-F5344CB8AC3E}">
        <p14:creationId xmlns:p14="http://schemas.microsoft.com/office/powerpoint/2010/main" val="603570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dirty="0" smtClean="0">
                <a:latin typeface="Times New Roman" charset="0"/>
                <a:ea typeface="Times New Roman" charset="0"/>
                <a:cs typeface="Times New Roman" charset="0"/>
              </a:rPr>
              <a:t>В электротехнике широко применяют как постоянный, так и переменный ток. </a:t>
            </a:r>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16</a:t>
            </a:fld>
            <a:endParaRPr lang="ru-RU"/>
          </a:p>
        </p:txBody>
      </p:sp>
    </p:spTree>
    <p:extLst>
      <p:ext uri="{BB962C8B-B14F-4D97-AF65-F5344CB8AC3E}">
        <p14:creationId xmlns:p14="http://schemas.microsoft.com/office/powerpoint/2010/main" val="1128057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charset="0"/>
                <a:ea typeface="Times New Roman" charset="0"/>
                <a:cs typeface="Times New Roman" charset="0"/>
              </a:rPr>
              <a:t>Чаще всего в электротехнических устройствах используют ток, изменяющийся по синусоидальному закону, который получают от генераторов переменного тока и трансформаторов (рис. 1, б). От выпрямителей получают пульсирующий ток (рис. 1, в), неизменный по направлению, но меняющийся по величине.</a:t>
            </a:r>
          </a:p>
          <a:p>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17</a:t>
            </a:fld>
            <a:endParaRPr lang="ru-RU"/>
          </a:p>
        </p:txBody>
      </p:sp>
    </p:spTree>
    <p:extLst>
      <p:ext uri="{BB962C8B-B14F-4D97-AF65-F5344CB8AC3E}">
        <p14:creationId xmlns:p14="http://schemas.microsoft.com/office/powerpoint/2010/main" val="1573363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latin typeface="Times New Roman" charset="0"/>
                <a:ea typeface="Times New Roman" charset="0"/>
                <a:cs typeface="Times New Roman" charset="0"/>
              </a:rPr>
              <a:t>Электропроводность различных веществ зависит от концентрации свободных (т. е. не связанных с атомами, молекулами или кристаллической структурой) электрически заряженных частиц. Чем больше концентрация этих частиц, тем больше электропроводность данного вещества. </a:t>
            </a:r>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18</a:t>
            </a:fld>
            <a:endParaRPr lang="ru-RU"/>
          </a:p>
        </p:txBody>
      </p:sp>
    </p:spTree>
    <p:extLst>
      <p:ext uri="{BB962C8B-B14F-4D97-AF65-F5344CB8AC3E}">
        <p14:creationId xmlns:p14="http://schemas.microsoft.com/office/powerpoint/2010/main" val="1782436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Times New Roman" charset="0"/>
                <a:ea typeface="Times New Roman" charset="0"/>
                <a:cs typeface="Times New Roman" charset="0"/>
              </a:rPr>
              <a:t>Проводники обладают очень высокой электропроводностью. Существуют два рода проводников, которые различаются физической природой протекания электрического тока. К проводникам первого рода относятся металлы. Прохождение по ним тока обусловлено движением свободных электронов, вследствие чего их называют проводниками с электронной проводимостью. Проводниками второго рода являются растворы кислот, щелочей и солей (в основном водные), называемые электролитами. Прохождение тока через электролиты связано с движением электрически заряженных частей молекул — положительных и отрицательных ионов, т. е. электролиты являются проводниками с ионной проводимостью.</a:t>
            </a:r>
            <a:r>
              <a:rPr lang="ru-RU" dirty="0" smtClean="0">
                <a:latin typeface="Times New Roman" charset="0"/>
                <a:ea typeface="Times New Roman" charset="0"/>
                <a:cs typeface="Times New Roman" charset="0"/>
              </a:rPr>
              <a:t/>
            </a:r>
            <a:br>
              <a:rPr lang="ru-RU" dirty="0" smtClean="0">
                <a:latin typeface="Times New Roman" charset="0"/>
                <a:ea typeface="Times New Roman" charset="0"/>
                <a:cs typeface="Times New Roman" charset="0"/>
              </a:rPr>
            </a:br>
            <a:r>
              <a:rPr lang="ru-RU" sz="1200" b="0" i="0" kern="1200" dirty="0" smtClean="0">
                <a:solidFill>
                  <a:schemeClr val="tx1"/>
                </a:solidFill>
                <a:effectLst/>
                <a:latin typeface="Times New Roman" charset="0"/>
                <a:ea typeface="Times New Roman" charset="0"/>
                <a:cs typeface="Times New Roman" charset="0"/>
              </a:rPr>
              <a:t>Имеются также вещества со смешанной проводимостью, в которых ток переносится электронами и ионами. К ним относятся, например, газы и пары в ионизированном состоянии.</a:t>
            </a:r>
            <a:r>
              <a:rPr lang="ru-RU" dirty="0" smtClean="0">
                <a:latin typeface="Times New Roman" charset="0"/>
                <a:ea typeface="Times New Roman" charset="0"/>
                <a:cs typeface="Times New Roman" charset="0"/>
              </a:rPr>
              <a:t/>
            </a:r>
            <a:br>
              <a:rPr lang="ru-RU" dirty="0" smtClean="0">
                <a:latin typeface="Times New Roman" charset="0"/>
                <a:ea typeface="Times New Roman" charset="0"/>
                <a:cs typeface="Times New Roman" charset="0"/>
              </a:rPr>
            </a:br>
            <a:r>
              <a:rPr lang="ru-RU" sz="1200" b="0" i="0" kern="1200" dirty="0" smtClean="0">
                <a:solidFill>
                  <a:schemeClr val="tx1"/>
                </a:solidFill>
                <a:effectLst/>
                <a:latin typeface="Times New Roman" charset="0"/>
                <a:ea typeface="Times New Roman" charset="0"/>
                <a:cs typeface="Times New Roman" charset="0"/>
              </a:rPr>
              <a:t>Физическая природа электропроводности металлов. Высокая электропроводность металлов хорошо объясняется на основе электронной теории. Согласно этой теории валентные электроны сравнительно слабо связаны с их ядрами. Поэтому они свободно перемещаются между атомами, переходя из сферы действия одного атома в сферу действия другого и заполняя пространство между ними наподобие газа. Эти электроны принято называть свободными.</a:t>
            </a:r>
            <a:r>
              <a:rPr lang="ru-RU" dirty="0" smtClean="0">
                <a:latin typeface="Times New Roman" charset="0"/>
                <a:ea typeface="Times New Roman" charset="0"/>
                <a:cs typeface="Times New Roman" charset="0"/>
              </a:rPr>
              <a:t/>
            </a:r>
            <a:br>
              <a:rPr lang="ru-RU" dirty="0" smtClean="0">
                <a:latin typeface="Times New Roman" charset="0"/>
                <a:ea typeface="Times New Roman" charset="0"/>
                <a:cs typeface="Times New Roman" charset="0"/>
              </a:rPr>
            </a:br>
            <a:r>
              <a:rPr lang="ru-RU" sz="1200" b="0" i="0" kern="1200" dirty="0" smtClean="0">
                <a:solidFill>
                  <a:schemeClr val="tx1"/>
                </a:solidFill>
                <a:effectLst/>
                <a:latin typeface="Times New Roman" charset="0"/>
                <a:ea typeface="Times New Roman" charset="0"/>
                <a:cs typeface="Times New Roman" charset="0"/>
              </a:rPr>
              <a:t>Свободные электроны / находятся в состоянии беспорядочного движения (рис. 2, а). Однако если внести металлический проводник в электрическое поле, то свободные электроны под действием сил поля начнут перемещаться в сторону положительного полюса (рис. 2, б), создавая электрический ток. Таким образом, электрическим током в металлических проводниках называется упорядоченное (направленное) движение свободных электронов.</a:t>
            </a:r>
          </a:p>
          <a:p>
            <a:endParaRPr lang="ru-RU" sz="1200" b="0" i="0" kern="1200" dirty="0" smtClean="0">
              <a:solidFill>
                <a:schemeClr val="tx1"/>
              </a:solidFill>
              <a:effectLst/>
              <a:latin typeface="Times New Roman" charset="0"/>
              <a:ea typeface="Times New Roman" charset="0"/>
              <a:cs typeface="Times New Roman" charset="0"/>
            </a:endParaRPr>
          </a:p>
          <a:p>
            <a:r>
              <a:rPr lang="ru-RU" sz="1200" b="0" i="0" kern="1200" dirty="0" smtClean="0">
                <a:solidFill>
                  <a:schemeClr val="tx1"/>
                </a:solidFill>
                <a:effectLst/>
                <a:latin typeface="Times New Roman" charset="0"/>
                <a:ea typeface="Times New Roman" charset="0"/>
                <a:cs typeface="Times New Roman" charset="0"/>
              </a:rPr>
              <a:t>Металлоиды имеют на внешней оболочке большое количество электронов и они прочно удерживаются около своих ядер. Поэтому металлоиды, как правило, являются диэлектриками.</a:t>
            </a:r>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19</a:t>
            </a:fld>
            <a:endParaRPr lang="ru-RU"/>
          </a:p>
        </p:txBody>
      </p:sp>
    </p:spTree>
    <p:extLst>
      <p:ext uri="{BB962C8B-B14F-4D97-AF65-F5344CB8AC3E}">
        <p14:creationId xmlns:p14="http://schemas.microsoft.com/office/powerpoint/2010/main" val="1351797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sz="1200" b="0" i="0"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20</a:t>
            </a:fld>
            <a:endParaRPr lang="ru-RU"/>
          </a:p>
        </p:txBody>
      </p:sp>
    </p:spTree>
    <p:extLst>
      <p:ext uri="{BB962C8B-B14F-4D97-AF65-F5344CB8AC3E}">
        <p14:creationId xmlns:p14="http://schemas.microsoft.com/office/powerpoint/2010/main" val="16291901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i="0" kern="1200" dirty="0" smtClean="0">
                <a:solidFill>
                  <a:schemeClr val="tx1"/>
                </a:solidFill>
                <a:effectLst/>
                <a:latin typeface="Times New Roman" charset="0"/>
                <a:ea typeface="Times New Roman" charset="0"/>
                <a:cs typeface="Times New Roman" charset="0"/>
              </a:rPr>
              <a:t>Электрическая цепь и ее элементы</a:t>
            </a:r>
          </a:p>
          <a:p>
            <a:endParaRPr lang="ru-RU" sz="1200" b="0" i="0" kern="1200" dirty="0" smtClean="0">
              <a:solidFill>
                <a:schemeClr val="tx1"/>
              </a:solidFill>
              <a:effectLst/>
              <a:latin typeface="Times New Roman" charset="0"/>
              <a:ea typeface="Times New Roman" charset="0"/>
              <a:cs typeface="Times New Roman" charset="0"/>
            </a:endParaRPr>
          </a:p>
          <a:p>
            <a:r>
              <a:rPr lang="ru-RU" sz="1200" b="0" i="0" kern="1200" dirty="0" smtClean="0">
                <a:solidFill>
                  <a:schemeClr val="tx1"/>
                </a:solidFill>
                <a:effectLst/>
                <a:latin typeface="Times New Roman" charset="0"/>
                <a:ea typeface="Times New Roman" charset="0"/>
                <a:cs typeface="Times New Roman" charset="0"/>
              </a:rPr>
              <a:t>Электрическую цепь (рис. 3, а) образуют источники электрической энергии 1, ее прием­ники 3 (потребители) и соединительные провода. В электрическую цепь обычно включают также вспомогательное оборудование: аппараты 4, служащие для включения и выключения электри­ческих установок (рубильники, переключатели и др.), электроизме­рительные приборы 2 (амперметры, вольтметры, ваттметры), за­щитные устройства (предохранители, автоматические выключатели).</a:t>
            </a:r>
          </a:p>
          <a:p>
            <a:r>
              <a:rPr lang="ru-RU" sz="1200" b="0" i="0" kern="1200" dirty="0" smtClean="0">
                <a:solidFill>
                  <a:schemeClr val="tx1"/>
                </a:solidFill>
                <a:effectLst/>
                <a:latin typeface="Times New Roman" charset="0"/>
                <a:ea typeface="Times New Roman" charset="0"/>
                <a:cs typeface="Times New Roman" charset="0"/>
              </a:rPr>
              <a:t>В качестве источников электрической энергии применяют глав­ным образом, электрические генераторы и гальванические элементы или аккумуляторы. Источники электрической энергии часто назы­вают источниками питания.</a:t>
            </a:r>
          </a:p>
          <a:p>
            <a:r>
              <a:rPr lang="ru-RU" sz="1200" b="0" i="0" kern="1200" dirty="0" smtClean="0">
                <a:solidFill>
                  <a:schemeClr val="tx1"/>
                </a:solidFill>
                <a:effectLst/>
                <a:latin typeface="Times New Roman" charset="0"/>
                <a:ea typeface="Times New Roman" charset="0"/>
                <a:cs typeface="Times New Roman" charset="0"/>
              </a:rPr>
              <a:t>В приемниках электрическая энергия преобразуется в другие виды энергии. К приемникам относятся электродвигатели, различ­ные электронагревательные приборы, лампы накаливания, электро­литические ванны и др.</a:t>
            </a:r>
          </a:p>
          <a:p>
            <a:r>
              <a:rPr lang="ru-RU" sz="1200" b="0" i="0" kern="1200" dirty="0" smtClean="0">
                <a:solidFill>
                  <a:schemeClr val="tx1"/>
                </a:solidFill>
                <a:effectLst/>
                <a:latin typeface="Times New Roman" charset="0"/>
                <a:ea typeface="Times New Roman" charset="0"/>
                <a:cs typeface="Times New Roman" charset="0"/>
              </a:rPr>
              <a:t>Электрическая цепь может быть разделена на два участка: внешний и внутренний. Внешний участок, или, как говорят, внеш­няя цепь, состоит из одного или нескольких приемников электрической энергии, соединительных проводов и различных вспомога­тельных устройств, включенных в эту цепь. Внутренний участок, или внутренняя цепь,— это сам источник.</a:t>
            </a:r>
          </a:p>
        </p:txBody>
      </p:sp>
      <p:sp>
        <p:nvSpPr>
          <p:cNvPr id="4" name="Номер слайда 3"/>
          <p:cNvSpPr>
            <a:spLocks noGrp="1"/>
          </p:cNvSpPr>
          <p:nvPr>
            <p:ph type="sldNum" sz="quarter" idx="10"/>
          </p:nvPr>
        </p:nvSpPr>
        <p:spPr/>
        <p:txBody>
          <a:bodyPr/>
          <a:lstStyle/>
          <a:p>
            <a:fld id="{2CCFD354-064A-6F45-941C-678C728863E6}" type="slidenum">
              <a:rPr lang="ru-RU" smtClean="0"/>
              <a:t>21</a:t>
            </a:fld>
            <a:endParaRPr lang="ru-RU"/>
          </a:p>
        </p:txBody>
      </p:sp>
    </p:spTree>
    <p:extLst>
      <p:ext uri="{BB962C8B-B14F-4D97-AF65-F5344CB8AC3E}">
        <p14:creationId xmlns:p14="http://schemas.microsoft.com/office/powerpoint/2010/main" val="1789376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CFD354-064A-6F45-941C-678C728863E6}" type="slidenum">
              <a:rPr lang="ru-RU" smtClean="0"/>
              <a:t>3</a:t>
            </a:fld>
            <a:endParaRPr lang="ru-RU"/>
          </a:p>
        </p:txBody>
      </p:sp>
    </p:spTree>
    <p:extLst>
      <p:ext uri="{BB962C8B-B14F-4D97-AF65-F5344CB8AC3E}">
        <p14:creationId xmlns:p14="http://schemas.microsoft.com/office/powerpoint/2010/main" val="1848035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Times New Roman" charset="0"/>
                <a:ea typeface="Times New Roman" charset="0"/>
                <a:cs typeface="Times New Roman" charset="0"/>
              </a:rPr>
              <a:t>Значительное число приемников, включенных в электрическую цепь (электрические лампы, электронагревательные приборы и др.), можно рассматривать как некоторые элементы, имеющие определенное </a:t>
            </a:r>
            <a:r>
              <a:rPr lang="ru-RU" sz="1200" b="0" i="1" kern="1200" dirty="0" smtClean="0">
                <a:solidFill>
                  <a:schemeClr val="tx1"/>
                </a:solidFill>
                <a:effectLst/>
                <a:latin typeface="Times New Roman" charset="0"/>
                <a:ea typeface="Times New Roman" charset="0"/>
                <a:cs typeface="Times New Roman" charset="0"/>
              </a:rPr>
              <a:t>сопротивление.</a:t>
            </a:r>
            <a:r>
              <a:rPr lang="ru-RU" sz="1200" b="0" i="0" kern="1200" dirty="0" smtClean="0">
                <a:solidFill>
                  <a:schemeClr val="tx1"/>
                </a:solidFill>
                <a:effectLst/>
                <a:latin typeface="Times New Roman" charset="0"/>
                <a:ea typeface="Times New Roman" charset="0"/>
                <a:cs typeface="Times New Roman" charset="0"/>
              </a:rPr>
              <a:t> Это обстоятельство дает нам возможность при составлении и изучении электрических схем заменять конкретные приемники резисторами с определенными сопротивлениями. </a:t>
            </a:r>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22</a:t>
            </a:fld>
            <a:endParaRPr lang="ru-RU"/>
          </a:p>
        </p:txBody>
      </p:sp>
    </p:spTree>
    <p:extLst>
      <p:ext uri="{BB962C8B-B14F-4D97-AF65-F5344CB8AC3E}">
        <p14:creationId xmlns:p14="http://schemas.microsoft.com/office/powerpoint/2010/main" val="2604012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i="0" kern="1200" dirty="0" smtClean="0">
                <a:solidFill>
                  <a:schemeClr val="tx1"/>
                </a:solidFill>
                <a:effectLst/>
                <a:latin typeface="Times New Roman" charset="0"/>
                <a:ea typeface="Times New Roman" charset="0"/>
                <a:cs typeface="Times New Roman" charset="0"/>
              </a:rPr>
              <a:t>Последовательное соединение резисторов.</a:t>
            </a:r>
            <a:r>
              <a:rPr lang="ru-RU" sz="1200" b="0" i="0" kern="1200" dirty="0" smtClean="0">
                <a:solidFill>
                  <a:schemeClr val="tx1"/>
                </a:solidFill>
                <a:effectLst/>
                <a:latin typeface="Times New Roman" charset="0"/>
                <a:ea typeface="Times New Roman" charset="0"/>
                <a:cs typeface="Times New Roman" charset="0"/>
              </a:rPr>
              <a:t> </a:t>
            </a:r>
            <a:r>
              <a:rPr lang="ru-RU" sz="1200" b="0" i="1" kern="1200" dirty="0" smtClean="0">
                <a:solidFill>
                  <a:schemeClr val="tx1"/>
                </a:solidFill>
                <a:effectLst/>
                <a:latin typeface="Times New Roman" charset="0"/>
                <a:ea typeface="Times New Roman" charset="0"/>
                <a:cs typeface="Times New Roman" charset="0"/>
              </a:rPr>
              <a:t>При последовательном соединении</a:t>
            </a:r>
            <a:r>
              <a:rPr lang="ru-RU" sz="1200" b="0" i="0" kern="1200" dirty="0" smtClean="0">
                <a:solidFill>
                  <a:schemeClr val="tx1"/>
                </a:solidFill>
                <a:effectLst/>
                <a:latin typeface="Times New Roman" charset="0"/>
                <a:ea typeface="Times New Roman" charset="0"/>
                <a:cs typeface="Times New Roman" charset="0"/>
              </a:rPr>
              <a:t> нескольких резисторов конец первого резистора соединяют с началом второго, конец второго — с началом третьего и т. д. При таком соединении по всем элементам последовательной цепи проходит</a:t>
            </a:r>
            <a:br>
              <a:rPr lang="ru-RU" sz="1200" b="0" i="0" kern="1200" dirty="0" smtClean="0">
                <a:solidFill>
                  <a:schemeClr val="tx1"/>
                </a:solidFill>
                <a:effectLst/>
                <a:latin typeface="Times New Roman" charset="0"/>
                <a:ea typeface="Times New Roman" charset="0"/>
                <a:cs typeface="Times New Roman" charset="0"/>
              </a:rPr>
            </a:br>
            <a:r>
              <a:rPr lang="ru-RU" sz="1200" b="0" i="0" kern="1200" dirty="0" smtClean="0">
                <a:solidFill>
                  <a:schemeClr val="tx1"/>
                </a:solidFill>
                <a:effectLst/>
                <a:latin typeface="Times New Roman" charset="0"/>
                <a:ea typeface="Times New Roman" charset="0"/>
                <a:cs typeface="Times New Roman" charset="0"/>
              </a:rPr>
              <a:t>один и тот же ток </a:t>
            </a:r>
            <a:r>
              <a:rPr lang="ru-RU" sz="1200" b="0" i="0" kern="1200" dirty="0" err="1" smtClean="0">
                <a:solidFill>
                  <a:schemeClr val="tx1"/>
                </a:solidFill>
                <a:effectLst/>
                <a:latin typeface="Times New Roman" charset="0"/>
                <a:ea typeface="Times New Roman" charset="0"/>
                <a:cs typeface="Times New Roman" charset="0"/>
              </a:rPr>
              <a:t>I</a:t>
            </a:r>
            <a:r>
              <a:rPr lang="ru-RU" sz="1200" b="0" i="0" kern="1200" dirty="0" smtClean="0">
                <a:solidFill>
                  <a:schemeClr val="tx1"/>
                </a:solidFill>
                <a:effectLst/>
                <a:latin typeface="Times New Roman" charset="0"/>
                <a:ea typeface="Times New Roman" charset="0"/>
                <a:cs typeface="Times New Roman" charset="0"/>
              </a:rPr>
              <a:t>.</a:t>
            </a:r>
            <a:br>
              <a:rPr lang="ru-RU" sz="1200" b="0" i="0" kern="1200" dirty="0" smtClean="0">
                <a:solidFill>
                  <a:schemeClr val="tx1"/>
                </a:solidFill>
                <a:effectLst/>
                <a:latin typeface="Times New Roman" charset="0"/>
                <a:ea typeface="Times New Roman" charset="0"/>
                <a:cs typeface="Times New Roman" charset="0"/>
              </a:rPr>
            </a:br>
            <a:r>
              <a:rPr lang="ru-RU" sz="1200" b="0" i="0" kern="1200" dirty="0" smtClean="0">
                <a:solidFill>
                  <a:schemeClr val="tx1"/>
                </a:solidFill>
                <a:effectLst/>
                <a:latin typeface="Times New Roman" charset="0"/>
                <a:ea typeface="Times New Roman" charset="0"/>
                <a:cs typeface="Times New Roman" charset="0"/>
              </a:rPr>
              <a:t>Последовательное соединение приемников поясняет рис. 4, а.</a:t>
            </a:r>
            <a:br>
              <a:rPr lang="ru-RU" sz="1200" b="0" i="0" kern="1200" dirty="0" smtClean="0">
                <a:solidFill>
                  <a:schemeClr val="tx1"/>
                </a:solidFill>
                <a:effectLst/>
                <a:latin typeface="Times New Roman" charset="0"/>
                <a:ea typeface="Times New Roman" charset="0"/>
                <a:cs typeface="Times New Roman" charset="0"/>
              </a:rPr>
            </a:br>
            <a:r>
              <a:rPr lang="ru-RU" sz="1200" b="0" i="0" kern="1200" dirty="0" smtClean="0">
                <a:solidFill>
                  <a:schemeClr val="tx1"/>
                </a:solidFill>
                <a:effectLst/>
                <a:latin typeface="Times New Roman" charset="0"/>
                <a:ea typeface="Times New Roman" charset="0"/>
                <a:cs typeface="Times New Roman" charset="0"/>
              </a:rPr>
              <a:t>.Заменяя лампы резисторами с сопротивлениями R1, R2 и R3, получим схему, показанную на рис. 4, б.</a:t>
            </a:r>
            <a:br>
              <a:rPr lang="ru-RU" sz="1200" b="0" i="0" kern="1200" dirty="0" smtClean="0">
                <a:solidFill>
                  <a:schemeClr val="tx1"/>
                </a:solidFill>
                <a:effectLst/>
                <a:latin typeface="Times New Roman" charset="0"/>
                <a:ea typeface="Times New Roman" charset="0"/>
                <a:cs typeface="Times New Roman" charset="0"/>
              </a:rPr>
            </a:br>
            <a:r>
              <a:rPr lang="ru-RU" sz="1200" b="0" i="0" kern="1200" dirty="0" smtClean="0">
                <a:solidFill>
                  <a:schemeClr val="tx1"/>
                </a:solidFill>
                <a:effectLst/>
                <a:latin typeface="Times New Roman" charset="0"/>
                <a:ea typeface="Times New Roman" charset="0"/>
                <a:cs typeface="Times New Roman" charset="0"/>
              </a:rPr>
              <a:t>Если принять, что в источнике </a:t>
            </a:r>
            <a:r>
              <a:rPr lang="ru-RU" sz="1200" b="0" i="0" kern="1200" dirty="0" err="1" smtClean="0">
                <a:solidFill>
                  <a:schemeClr val="tx1"/>
                </a:solidFill>
                <a:effectLst/>
                <a:latin typeface="Times New Roman" charset="0"/>
                <a:ea typeface="Times New Roman" charset="0"/>
                <a:cs typeface="Times New Roman" charset="0"/>
              </a:rPr>
              <a:t>Ro</a:t>
            </a:r>
            <a:r>
              <a:rPr lang="ru-RU" sz="1200" b="0" i="0" kern="1200" dirty="0" smtClean="0">
                <a:solidFill>
                  <a:schemeClr val="tx1"/>
                </a:solidFill>
                <a:effectLst/>
                <a:latin typeface="Times New Roman" charset="0"/>
                <a:ea typeface="Times New Roman" charset="0"/>
                <a:cs typeface="Times New Roman" charset="0"/>
              </a:rPr>
              <a:t> = 0, то для трех последовательно соединенных резисторов согласно второму закону Кирхгофа можно написать:</a:t>
            </a:r>
          </a:p>
          <a:p>
            <a:r>
              <a:rPr lang="ru-RU" sz="1200" b="1" i="0" kern="1200" dirty="0" err="1" smtClean="0">
                <a:solidFill>
                  <a:schemeClr val="tx1"/>
                </a:solidFill>
                <a:effectLst/>
                <a:latin typeface="Times New Roman" charset="0"/>
                <a:ea typeface="Times New Roman" charset="0"/>
                <a:cs typeface="Times New Roman" charset="0"/>
              </a:rPr>
              <a:t>E</a:t>
            </a:r>
            <a:r>
              <a:rPr lang="ru-RU" sz="1200" b="1" i="0" kern="1200" dirty="0" smtClean="0">
                <a:solidFill>
                  <a:schemeClr val="tx1"/>
                </a:solidFill>
                <a:effectLst/>
                <a:latin typeface="Times New Roman" charset="0"/>
                <a:ea typeface="Times New Roman" charset="0"/>
                <a:cs typeface="Times New Roman" charset="0"/>
              </a:rPr>
              <a:t> = IR</a:t>
            </a:r>
            <a:r>
              <a:rPr lang="ru-RU" sz="1200" b="1" i="0" kern="1200" baseline="-25000" dirty="0" smtClean="0">
                <a:solidFill>
                  <a:schemeClr val="tx1"/>
                </a:solidFill>
                <a:effectLst/>
                <a:latin typeface="Times New Roman" charset="0"/>
                <a:ea typeface="Times New Roman" charset="0"/>
                <a:cs typeface="Times New Roman" charset="0"/>
              </a:rPr>
              <a:t>1</a:t>
            </a:r>
            <a:r>
              <a:rPr lang="ru-RU" sz="1200" b="1" i="0" kern="1200" dirty="0" smtClean="0">
                <a:solidFill>
                  <a:schemeClr val="tx1"/>
                </a:solidFill>
                <a:effectLst/>
                <a:latin typeface="Times New Roman" charset="0"/>
                <a:ea typeface="Times New Roman" charset="0"/>
                <a:cs typeface="Times New Roman" charset="0"/>
              </a:rPr>
              <a:t> + IR</a:t>
            </a:r>
            <a:r>
              <a:rPr lang="ru-RU" sz="1200" b="1" i="0" kern="1200" baseline="-25000" dirty="0" smtClean="0">
                <a:solidFill>
                  <a:schemeClr val="tx1"/>
                </a:solidFill>
                <a:effectLst/>
                <a:latin typeface="Times New Roman" charset="0"/>
                <a:ea typeface="Times New Roman" charset="0"/>
                <a:cs typeface="Times New Roman" charset="0"/>
              </a:rPr>
              <a:t>2</a:t>
            </a:r>
            <a:r>
              <a:rPr lang="ru-RU" sz="1200" b="1" i="0" kern="1200" dirty="0" smtClean="0">
                <a:solidFill>
                  <a:schemeClr val="tx1"/>
                </a:solidFill>
                <a:effectLst/>
                <a:latin typeface="Times New Roman" charset="0"/>
                <a:ea typeface="Times New Roman" charset="0"/>
                <a:cs typeface="Times New Roman" charset="0"/>
              </a:rPr>
              <a:t> + IR</a:t>
            </a:r>
            <a:r>
              <a:rPr lang="ru-RU" sz="1200" b="1" i="0" kern="1200" baseline="-25000" dirty="0" smtClean="0">
                <a:solidFill>
                  <a:schemeClr val="tx1"/>
                </a:solidFill>
                <a:effectLst/>
                <a:latin typeface="Times New Roman" charset="0"/>
                <a:ea typeface="Times New Roman" charset="0"/>
                <a:cs typeface="Times New Roman" charset="0"/>
              </a:rPr>
              <a:t>3</a:t>
            </a:r>
            <a:r>
              <a:rPr lang="ru-RU" sz="1200" b="1" i="0" kern="1200" dirty="0" smtClean="0">
                <a:solidFill>
                  <a:schemeClr val="tx1"/>
                </a:solidFill>
                <a:effectLst/>
                <a:latin typeface="Times New Roman" charset="0"/>
                <a:ea typeface="Times New Roman" charset="0"/>
                <a:cs typeface="Times New Roman" charset="0"/>
              </a:rPr>
              <a:t> = </a:t>
            </a:r>
            <a:r>
              <a:rPr lang="ru-RU" sz="1200" b="1" i="0" kern="1200" dirty="0" err="1" smtClean="0">
                <a:solidFill>
                  <a:schemeClr val="tx1"/>
                </a:solidFill>
                <a:effectLst/>
                <a:latin typeface="Times New Roman" charset="0"/>
                <a:ea typeface="Times New Roman" charset="0"/>
                <a:cs typeface="Times New Roman" charset="0"/>
              </a:rPr>
              <a:t>I</a:t>
            </a:r>
            <a:r>
              <a:rPr lang="ru-RU" sz="1200" b="1" i="0" kern="1200" dirty="0" smtClean="0">
                <a:solidFill>
                  <a:schemeClr val="tx1"/>
                </a:solidFill>
                <a:effectLst/>
                <a:latin typeface="Times New Roman" charset="0"/>
                <a:ea typeface="Times New Roman" charset="0"/>
                <a:cs typeface="Times New Roman" charset="0"/>
              </a:rPr>
              <a:t>(R</a:t>
            </a:r>
            <a:r>
              <a:rPr lang="ru-RU" sz="1200" b="1" i="0" kern="1200" baseline="-25000" dirty="0" smtClean="0">
                <a:solidFill>
                  <a:schemeClr val="tx1"/>
                </a:solidFill>
                <a:effectLst/>
                <a:latin typeface="Times New Roman" charset="0"/>
                <a:ea typeface="Times New Roman" charset="0"/>
                <a:cs typeface="Times New Roman" charset="0"/>
              </a:rPr>
              <a:t>1</a:t>
            </a:r>
            <a:r>
              <a:rPr lang="ru-RU" sz="1200" b="1" i="0" kern="1200" dirty="0" smtClean="0">
                <a:solidFill>
                  <a:schemeClr val="tx1"/>
                </a:solidFill>
                <a:effectLst/>
                <a:latin typeface="Times New Roman" charset="0"/>
                <a:ea typeface="Times New Roman" charset="0"/>
                <a:cs typeface="Times New Roman" charset="0"/>
              </a:rPr>
              <a:t> + R</a:t>
            </a:r>
            <a:r>
              <a:rPr lang="ru-RU" sz="1200" b="1" i="0" kern="1200" baseline="-25000" dirty="0" smtClean="0">
                <a:solidFill>
                  <a:schemeClr val="tx1"/>
                </a:solidFill>
                <a:effectLst/>
                <a:latin typeface="Times New Roman" charset="0"/>
                <a:ea typeface="Times New Roman" charset="0"/>
                <a:cs typeface="Times New Roman" charset="0"/>
              </a:rPr>
              <a:t>2</a:t>
            </a:r>
            <a:r>
              <a:rPr lang="ru-RU" sz="1200" b="1" i="0" kern="1200" dirty="0" smtClean="0">
                <a:solidFill>
                  <a:schemeClr val="tx1"/>
                </a:solidFill>
                <a:effectLst/>
                <a:latin typeface="Times New Roman" charset="0"/>
                <a:ea typeface="Times New Roman" charset="0"/>
                <a:cs typeface="Times New Roman" charset="0"/>
              </a:rPr>
              <a:t> + R</a:t>
            </a:r>
            <a:r>
              <a:rPr lang="ru-RU" sz="1200" b="1" i="0" kern="1200" baseline="-25000" dirty="0" smtClean="0">
                <a:solidFill>
                  <a:schemeClr val="tx1"/>
                </a:solidFill>
                <a:effectLst/>
                <a:latin typeface="Times New Roman" charset="0"/>
                <a:ea typeface="Times New Roman" charset="0"/>
                <a:cs typeface="Times New Roman" charset="0"/>
              </a:rPr>
              <a:t>3</a:t>
            </a:r>
            <a:r>
              <a:rPr lang="ru-RU" sz="1200" b="1" i="0" kern="1200" dirty="0" smtClean="0">
                <a:solidFill>
                  <a:schemeClr val="tx1"/>
                </a:solidFill>
                <a:effectLst/>
                <a:latin typeface="Times New Roman" charset="0"/>
                <a:ea typeface="Times New Roman" charset="0"/>
                <a:cs typeface="Times New Roman" charset="0"/>
              </a:rPr>
              <a:t>) = </a:t>
            </a:r>
            <a:r>
              <a:rPr lang="ru-RU" sz="1200" b="1" i="0" kern="1200" dirty="0" err="1" smtClean="0">
                <a:solidFill>
                  <a:schemeClr val="tx1"/>
                </a:solidFill>
                <a:effectLst/>
                <a:latin typeface="Times New Roman" charset="0"/>
                <a:ea typeface="Times New Roman" charset="0"/>
                <a:cs typeface="Times New Roman" charset="0"/>
              </a:rPr>
              <a:t>IR</a:t>
            </a:r>
            <a:r>
              <a:rPr lang="ru-RU" sz="1200" b="1" i="0" kern="1200" baseline="-25000" dirty="0" err="1" smtClean="0">
                <a:solidFill>
                  <a:schemeClr val="tx1"/>
                </a:solidFill>
                <a:effectLst/>
                <a:latin typeface="Times New Roman" charset="0"/>
                <a:ea typeface="Times New Roman" charset="0"/>
                <a:cs typeface="Times New Roman" charset="0"/>
              </a:rPr>
              <a:t>эк</a:t>
            </a:r>
            <a:r>
              <a:rPr lang="ru-RU" sz="1200" b="0" i="0" kern="1200" dirty="0" smtClean="0">
                <a:solidFill>
                  <a:schemeClr val="tx1"/>
                </a:solidFill>
                <a:effectLst/>
                <a:latin typeface="Times New Roman" charset="0"/>
                <a:ea typeface="Times New Roman" charset="0"/>
                <a:cs typeface="Times New Roman" charset="0"/>
              </a:rPr>
              <a:t> </a:t>
            </a:r>
          </a:p>
          <a:p>
            <a:r>
              <a:rPr lang="ru-RU" sz="1200" b="0" i="0" kern="1200" dirty="0" smtClean="0">
                <a:solidFill>
                  <a:schemeClr val="tx1"/>
                </a:solidFill>
                <a:effectLst/>
                <a:latin typeface="Times New Roman" charset="0"/>
                <a:ea typeface="Times New Roman" charset="0"/>
                <a:cs typeface="Times New Roman" charset="0"/>
              </a:rPr>
              <a:t>где </a:t>
            </a:r>
            <a:r>
              <a:rPr lang="ru-RU" sz="1200" b="0" i="0" kern="1200" dirty="0" err="1" smtClean="0">
                <a:solidFill>
                  <a:schemeClr val="tx1"/>
                </a:solidFill>
                <a:effectLst/>
                <a:latin typeface="Times New Roman" charset="0"/>
                <a:ea typeface="Times New Roman" charset="0"/>
                <a:cs typeface="Times New Roman" charset="0"/>
              </a:rPr>
              <a:t>R</a:t>
            </a:r>
            <a:r>
              <a:rPr lang="ru-RU" sz="1200" b="0" i="0" kern="1200" baseline="-25000" dirty="0" err="1" smtClean="0">
                <a:solidFill>
                  <a:schemeClr val="tx1"/>
                </a:solidFill>
                <a:effectLst/>
                <a:latin typeface="Times New Roman" charset="0"/>
                <a:ea typeface="Times New Roman" charset="0"/>
                <a:cs typeface="Times New Roman" charset="0"/>
              </a:rPr>
              <a:t>эк</a:t>
            </a:r>
            <a:r>
              <a:rPr lang="ru-RU" sz="1200" b="0" i="0" kern="1200" dirty="0" smtClean="0">
                <a:solidFill>
                  <a:schemeClr val="tx1"/>
                </a:solidFill>
                <a:effectLst/>
                <a:latin typeface="Times New Roman" charset="0"/>
                <a:ea typeface="Times New Roman" charset="0"/>
                <a:cs typeface="Times New Roman" charset="0"/>
              </a:rPr>
              <a:t> = R</a:t>
            </a:r>
            <a:r>
              <a:rPr lang="ru-RU" sz="1200" b="0" i="0" kern="1200" baseline="-25000" dirty="0" smtClean="0">
                <a:solidFill>
                  <a:schemeClr val="tx1"/>
                </a:solidFill>
                <a:effectLst/>
                <a:latin typeface="Times New Roman" charset="0"/>
                <a:ea typeface="Times New Roman" charset="0"/>
                <a:cs typeface="Times New Roman" charset="0"/>
              </a:rPr>
              <a:t>1</a:t>
            </a:r>
            <a:r>
              <a:rPr lang="ru-RU" sz="1200" b="0" i="0" kern="1200" dirty="0" smtClean="0">
                <a:solidFill>
                  <a:schemeClr val="tx1"/>
                </a:solidFill>
                <a:effectLst/>
                <a:latin typeface="Times New Roman" charset="0"/>
                <a:ea typeface="Times New Roman" charset="0"/>
                <a:cs typeface="Times New Roman" charset="0"/>
              </a:rPr>
              <a:t> + R</a:t>
            </a:r>
            <a:r>
              <a:rPr lang="ru-RU" sz="1200" b="0" i="0" kern="1200" baseline="-25000" dirty="0" smtClean="0">
                <a:solidFill>
                  <a:schemeClr val="tx1"/>
                </a:solidFill>
                <a:effectLst/>
                <a:latin typeface="Times New Roman" charset="0"/>
                <a:ea typeface="Times New Roman" charset="0"/>
                <a:cs typeface="Times New Roman" charset="0"/>
              </a:rPr>
              <a:t>2</a:t>
            </a:r>
            <a:r>
              <a:rPr lang="ru-RU" sz="1200" b="0" i="0" kern="1200" dirty="0" smtClean="0">
                <a:solidFill>
                  <a:schemeClr val="tx1"/>
                </a:solidFill>
                <a:effectLst/>
                <a:latin typeface="Times New Roman" charset="0"/>
                <a:ea typeface="Times New Roman" charset="0"/>
                <a:cs typeface="Times New Roman" charset="0"/>
              </a:rPr>
              <a:t> + R</a:t>
            </a:r>
            <a:r>
              <a:rPr lang="ru-RU" sz="1200" b="0" i="0" kern="1200" baseline="-25000" dirty="0" smtClean="0">
                <a:solidFill>
                  <a:schemeClr val="tx1"/>
                </a:solidFill>
                <a:effectLst/>
                <a:latin typeface="Times New Roman" charset="0"/>
                <a:ea typeface="Times New Roman" charset="0"/>
                <a:cs typeface="Times New Roman" charset="0"/>
              </a:rPr>
              <a:t>3</a:t>
            </a:r>
            <a:r>
              <a:rPr lang="ru-RU" sz="1200" b="0" i="0" kern="1200" dirty="0" smtClean="0">
                <a:solidFill>
                  <a:schemeClr val="tx1"/>
                </a:solidFill>
                <a:effectLst/>
                <a:latin typeface="Times New Roman" charset="0"/>
                <a:ea typeface="Times New Roman" charset="0"/>
                <a:cs typeface="Times New Roman" charset="0"/>
              </a:rPr>
              <a:t>.</a:t>
            </a:r>
            <a:br>
              <a:rPr lang="ru-RU" sz="1200" b="0" i="0" kern="1200" dirty="0" smtClean="0">
                <a:solidFill>
                  <a:schemeClr val="tx1"/>
                </a:solidFill>
                <a:effectLst/>
                <a:latin typeface="Times New Roman" charset="0"/>
                <a:ea typeface="Times New Roman" charset="0"/>
                <a:cs typeface="Times New Roman" charset="0"/>
              </a:rPr>
            </a:br>
            <a:r>
              <a:rPr lang="ru-RU" sz="1200" b="0" i="0" kern="1200" dirty="0" smtClean="0">
                <a:solidFill>
                  <a:schemeClr val="tx1"/>
                </a:solidFill>
                <a:effectLst/>
                <a:latin typeface="Times New Roman" charset="0"/>
                <a:ea typeface="Times New Roman" charset="0"/>
                <a:cs typeface="Times New Roman" charset="0"/>
              </a:rPr>
              <a:t>Следовательно, эквивалентное сопротивление последовательной цепи равно сумме сопротивлений всех последовательно соединенных резисторов. Так как напряжения на отдельных участках цепи согласно закону Ома: U</a:t>
            </a:r>
            <a:r>
              <a:rPr lang="ru-RU" sz="1200" b="0" i="0" kern="1200" baseline="-25000" dirty="0" smtClean="0">
                <a:solidFill>
                  <a:schemeClr val="tx1"/>
                </a:solidFill>
                <a:effectLst/>
                <a:latin typeface="Times New Roman" charset="0"/>
                <a:ea typeface="Times New Roman" charset="0"/>
                <a:cs typeface="Times New Roman" charset="0"/>
              </a:rPr>
              <a:t>1</a:t>
            </a:r>
            <a:r>
              <a:rPr lang="ru-RU" sz="1200" b="0" i="0" kern="1200" dirty="0" smtClean="0">
                <a:solidFill>
                  <a:schemeClr val="tx1"/>
                </a:solidFill>
                <a:effectLst/>
                <a:latin typeface="Times New Roman" charset="0"/>
                <a:ea typeface="Times New Roman" charset="0"/>
                <a:cs typeface="Times New Roman" charset="0"/>
              </a:rPr>
              <a:t>=IR</a:t>
            </a:r>
            <a:r>
              <a:rPr lang="ru-RU" sz="1200" b="0" i="0" kern="1200" baseline="-25000" dirty="0" smtClean="0">
                <a:solidFill>
                  <a:schemeClr val="tx1"/>
                </a:solidFill>
                <a:effectLst/>
                <a:latin typeface="Times New Roman" charset="0"/>
                <a:ea typeface="Times New Roman" charset="0"/>
                <a:cs typeface="Times New Roman" charset="0"/>
              </a:rPr>
              <a:t>1</a:t>
            </a:r>
            <a:r>
              <a:rPr lang="ru-RU" sz="1200" b="0" i="0" kern="1200" dirty="0" smtClean="0">
                <a:solidFill>
                  <a:schemeClr val="tx1"/>
                </a:solidFill>
                <a:effectLst/>
                <a:latin typeface="Times New Roman" charset="0"/>
                <a:ea typeface="Times New Roman" charset="0"/>
                <a:cs typeface="Times New Roman" charset="0"/>
              </a:rPr>
              <a:t>; U</a:t>
            </a:r>
            <a:r>
              <a:rPr lang="ru-RU" sz="1200" b="0" i="0" kern="1200" baseline="-25000" dirty="0" smtClean="0">
                <a:solidFill>
                  <a:schemeClr val="tx1"/>
                </a:solidFill>
                <a:effectLst/>
                <a:latin typeface="Times New Roman" charset="0"/>
                <a:ea typeface="Times New Roman" charset="0"/>
                <a:cs typeface="Times New Roman" charset="0"/>
              </a:rPr>
              <a:t>2</a:t>
            </a:r>
            <a:r>
              <a:rPr lang="ru-RU" sz="1200" b="0" i="0" kern="1200" dirty="0" smtClean="0">
                <a:solidFill>
                  <a:schemeClr val="tx1"/>
                </a:solidFill>
                <a:effectLst/>
                <a:latin typeface="Times New Roman" charset="0"/>
                <a:ea typeface="Times New Roman" charset="0"/>
                <a:cs typeface="Times New Roman" charset="0"/>
              </a:rPr>
              <a:t> = IR</a:t>
            </a:r>
            <a:r>
              <a:rPr lang="ru-RU" sz="1200" b="0" i="0" kern="1200" baseline="-25000" dirty="0" smtClean="0">
                <a:solidFill>
                  <a:schemeClr val="tx1"/>
                </a:solidFill>
                <a:effectLst/>
                <a:latin typeface="Times New Roman" charset="0"/>
                <a:ea typeface="Times New Roman" charset="0"/>
                <a:cs typeface="Times New Roman" charset="0"/>
              </a:rPr>
              <a:t>2</a:t>
            </a:r>
            <a:r>
              <a:rPr lang="ru-RU" sz="1200" b="0" i="0" kern="1200" dirty="0" smtClean="0">
                <a:solidFill>
                  <a:schemeClr val="tx1"/>
                </a:solidFill>
                <a:effectLst/>
                <a:latin typeface="Times New Roman" charset="0"/>
                <a:ea typeface="Times New Roman" charset="0"/>
                <a:cs typeface="Times New Roman" charset="0"/>
              </a:rPr>
              <a:t>, U</a:t>
            </a:r>
            <a:r>
              <a:rPr lang="ru-RU" sz="1200" b="0" i="0" kern="1200" baseline="-25000" dirty="0" smtClean="0">
                <a:solidFill>
                  <a:schemeClr val="tx1"/>
                </a:solidFill>
                <a:effectLst/>
                <a:latin typeface="Times New Roman" charset="0"/>
                <a:ea typeface="Times New Roman" charset="0"/>
                <a:cs typeface="Times New Roman" charset="0"/>
              </a:rPr>
              <a:t>3</a:t>
            </a:r>
            <a:r>
              <a:rPr lang="ru-RU" sz="1200" b="0" i="0" kern="1200" dirty="0" smtClean="0">
                <a:solidFill>
                  <a:schemeClr val="tx1"/>
                </a:solidFill>
                <a:effectLst/>
                <a:latin typeface="Times New Roman" charset="0"/>
                <a:ea typeface="Times New Roman" charset="0"/>
                <a:cs typeface="Times New Roman" charset="0"/>
              </a:rPr>
              <a:t> = </a:t>
            </a:r>
            <a:r>
              <a:rPr lang="ru-RU" sz="1200" b="0" i="0" kern="1200" dirty="0" err="1" smtClean="0">
                <a:solidFill>
                  <a:schemeClr val="tx1"/>
                </a:solidFill>
                <a:effectLst/>
                <a:latin typeface="Times New Roman" charset="0"/>
                <a:ea typeface="Times New Roman" charset="0"/>
                <a:cs typeface="Times New Roman" charset="0"/>
              </a:rPr>
              <a:t>IR</a:t>
            </a:r>
            <a:r>
              <a:rPr lang="ru-RU" sz="1200" b="0" i="0" kern="1200" baseline="-25000" dirty="0" err="1" smtClean="0">
                <a:solidFill>
                  <a:schemeClr val="tx1"/>
                </a:solidFill>
                <a:effectLst/>
                <a:latin typeface="Times New Roman" charset="0"/>
                <a:ea typeface="Times New Roman" charset="0"/>
                <a:cs typeface="Times New Roman" charset="0"/>
              </a:rPr>
              <a:t>з</a:t>
            </a:r>
            <a:r>
              <a:rPr lang="ru-RU" sz="1200" b="0" i="0" kern="1200" dirty="0" smtClean="0">
                <a:solidFill>
                  <a:schemeClr val="tx1"/>
                </a:solidFill>
                <a:effectLst/>
                <a:latin typeface="Times New Roman" charset="0"/>
                <a:ea typeface="Times New Roman" charset="0"/>
                <a:cs typeface="Times New Roman" charset="0"/>
              </a:rPr>
              <a:t> и в данном случае </a:t>
            </a:r>
            <a:r>
              <a:rPr lang="ru-RU" sz="1200" b="0" i="0" kern="1200" dirty="0" err="1" smtClean="0">
                <a:solidFill>
                  <a:schemeClr val="tx1"/>
                </a:solidFill>
                <a:effectLst/>
                <a:latin typeface="Times New Roman" charset="0"/>
                <a:ea typeface="Times New Roman" charset="0"/>
                <a:cs typeface="Times New Roman" charset="0"/>
              </a:rPr>
              <a:t>E</a:t>
            </a:r>
            <a:r>
              <a:rPr lang="ru-RU" sz="1200" b="0" i="0" kern="1200" dirty="0" smtClean="0">
                <a:solidFill>
                  <a:schemeClr val="tx1"/>
                </a:solidFill>
                <a:effectLst/>
                <a:latin typeface="Times New Roman" charset="0"/>
                <a:ea typeface="Times New Roman" charset="0"/>
                <a:cs typeface="Times New Roman" charset="0"/>
              </a:rPr>
              <a:t> = </a:t>
            </a:r>
            <a:r>
              <a:rPr lang="ru-RU" sz="1200" b="0" i="0" kern="1200" dirty="0" err="1" smtClean="0">
                <a:solidFill>
                  <a:schemeClr val="tx1"/>
                </a:solidFill>
                <a:effectLst/>
                <a:latin typeface="Times New Roman" charset="0"/>
                <a:ea typeface="Times New Roman" charset="0"/>
                <a:cs typeface="Times New Roman" charset="0"/>
              </a:rPr>
              <a:t>U</a:t>
            </a:r>
            <a:r>
              <a:rPr lang="ru-RU" sz="1200" b="0" i="0" kern="1200" dirty="0" smtClean="0">
                <a:solidFill>
                  <a:schemeClr val="tx1"/>
                </a:solidFill>
                <a:effectLst/>
                <a:latin typeface="Times New Roman" charset="0"/>
                <a:ea typeface="Times New Roman" charset="0"/>
                <a:cs typeface="Times New Roman" charset="0"/>
              </a:rPr>
              <a:t>, то для рассматриваемой цепи</a:t>
            </a:r>
          </a:p>
          <a:p>
            <a:r>
              <a:rPr lang="ru-RU" sz="1200" b="1" i="0" kern="1200" dirty="0" err="1" smtClean="0">
                <a:solidFill>
                  <a:schemeClr val="tx1"/>
                </a:solidFill>
                <a:effectLst/>
                <a:latin typeface="Times New Roman" charset="0"/>
                <a:ea typeface="Times New Roman" charset="0"/>
                <a:cs typeface="Times New Roman" charset="0"/>
              </a:rPr>
              <a:t>U</a:t>
            </a:r>
            <a:r>
              <a:rPr lang="ru-RU" sz="1200" b="1" i="0" kern="1200" dirty="0" smtClean="0">
                <a:solidFill>
                  <a:schemeClr val="tx1"/>
                </a:solidFill>
                <a:effectLst/>
                <a:latin typeface="Times New Roman" charset="0"/>
                <a:ea typeface="Times New Roman" charset="0"/>
                <a:cs typeface="Times New Roman" charset="0"/>
              </a:rPr>
              <a:t> = U</a:t>
            </a:r>
            <a:r>
              <a:rPr lang="ru-RU" sz="1200" b="1" i="0" kern="1200" baseline="-25000" dirty="0" smtClean="0">
                <a:solidFill>
                  <a:schemeClr val="tx1"/>
                </a:solidFill>
                <a:effectLst/>
                <a:latin typeface="Times New Roman" charset="0"/>
                <a:ea typeface="Times New Roman" charset="0"/>
                <a:cs typeface="Times New Roman" charset="0"/>
              </a:rPr>
              <a:t>1</a:t>
            </a:r>
            <a:r>
              <a:rPr lang="ru-RU" sz="1200" b="1" i="0" kern="1200" dirty="0" smtClean="0">
                <a:solidFill>
                  <a:schemeClr val="tx1"/>
                </a:solidFill>
                <a:effectLst/>
                <a:latin typeface="Times New Roman" charset="0"/>
                <a:ea typeface="Times New Roman" charset="0"/>
                <a:cs typeface="Times New Roman" charset="0"/>
              </a:rPr>
              <a:t> + U</a:t>
            </a:r>
            <a:r>
              <a:rPr lang="ru-RU" sz="1200" b="1" i="0" kern="1200" baseline="-25000" dirty="0" smtClean="0">
                <a:solidFill>
                  <a:schemeClr val="tx1"/>
                </a:solidFill>
                <a:effectLst/>
                <a:latin typeface="Times New Roman" charset="0"/>
                <a:ea typeface="Times New Roman" charset="0"/>
                <a:cs typeface="Times New Roman" charset="0"/>
              </a:rPr>
              <a:t>2</a:t>
            </a:r>
            <a:r>
              <a:rPr lang="ru-RU" sz="1200" b="1" i="0" kern="1200" dirty="0" smtClean="0">
                <a:solidFill>
                  <a:schemeClr val="tx1"/>
                </a:solidFill>
                <a:effectLst/>
                <a:latin typeface="Times New Roman" charset="0"/>
                <a:ea typeface="Times New Roman" charset="0"/>
                <a:cs typeface="Times New Roman" charset="0"/>
              </a:rPr>
              <a:t> +U</a:t>
            </a:r>
            <a:r>
              <a:rPr lang="ru-RU" sz="1200" b="1" i="0" kern="1200" baseline="-25000" dirty="0" smtClean="0">
                <a:solidFill>
                  <a:schemeClr val="tx1"/>
                </a:solidFill>
                <a:effectLst/>
                <a:latin typeface="Times New Roman" charset="0"/>
                <a:ea typeface="Times New Roman" charset="0"/>
                <a:cs typeface="Times New Roman" charset="0"/>
              </a:rPr>
              <a:t>3</a:t>
            </a:r>
            <a:r>
              <a:rPr lang="ru-RU" sz="1200" b="1" i="0" kern="1200" dirty="0" smtClean="0">
                <a:solidFill>
                  <a:schemeClr val="tx1"/>
                </a:solidFill>
                <a:effectLst/>
                <a:latin typeface="Times New Roman" charset="0"/>
                <a:ea typeface="Times New Roman" charset="0"/>
                <a:cs typeface="Times New Roman" charset="0"/>
              </a:rPr>
              <a:t> </a:t>
            </a:r>
            <a:endParaRPr lang="ru-RU" sz="1200" b="0" i="0" kern="1200" dirty="0" smtClean="0">
              <a:solidFill>
                <a:schemeClr val="tx1"/>
              </a:solidFill>
              <a:effectLst/>
              <a:latin typeface="Times New Roman" charset="0"/>
              <a:ea typeface="Times New Roman" charset="0"/>
              <a:cs typeface="Times New Roman" charset="0"/>
            </a:endParaRPr>
          </a:p>
          <a:p>
            <a:r>
              <a:rPr lang="ru-RU" sz="1200" b="0" i="0" kern="1200" dirty="0" smtClean="0">
                <a:solidFill>
                  <a:schemeClr val="tx1"/>
                </a:solidFill>
                <a:effectLst/>
                <a:latin typeface="Times New Roman" charset="0"/>
                <a:ea typeface="Times New Roman" charset="0"/>
                <a:cs typeface="Times New Roman" charset="0"/>
              </a:rPr>
              <a:t>Следовательно, напряжение </a:t>
            </a:r>
            <a:r>
              <a:rPr lang="ru-RU" sz="1200" b="0" i="0" kern="1200" dirty="0" err="1" smtClean="0">
                <a:solidFill>
                  <a:schemeClr val="tx1"/>
                </a:solidFill>
                <a:effectLst/>
                <a:latin typeface="Times New Roman" charset="0"/>
                <a:ea typeface="Times New Roman" charset="0"/>
                <a:cs typeface="Times New Roman" charset="0"/>
              </a:rPr>
              <a:t>U</a:t>
            </a:r>
            <a:r>
              <a:rPr lang="ru-RU" sz="1200" b="0" i="0" kern="1200" dirty="0" smtClean="0">
                <a:solidFill>
                  <a:schemeClr val="tx1"/>
                </a:solidFill>
                <a:effectLst/>
                <a:latin typeface="Times New Roman" charset="0"/>
                <a:ea typeface="Times New Roman" charset="0"/>
                <a:cs typeface="Times New Roman" charset="0"/>
              </a:rPr>
              <a:t> на зажимах источника равно сумме напряжений на каждом из последовательно включенных резисторов.</a:t>
            </a:r>
            <a:br>
              <a:rPr lang="ru-RU" sz="1200" b="0" i="0" kern="1200" dirty="0" smtClean="0">
                <a:solidFill>
                  <a:schemeClr val="tx1"/>
                </a:solidFill>
                <a:effectLst/>
                <a:latin typeface="Times New Roman" charset="0"/>
                <a:ea typeface="Times New Roman" charset="0"/>
                <a:cs typeface="Times New Roman" charset="0"/>
              </a:rPr>
            </a:br>
            <a:r>
              <a:rPr lang="ru-RU" sz="1200" b="0" i="0" kern="1200" dirty="0" smtClean="0">
                <a:solidFill>
                  <a:schemeClr val="tx1"/>
                </a:solidFill>
                <a:effectLst/>
                <a:latin typeface="Times New Roman" charset="0"/>
                <a:ea typeface="Times New Roman" charset="0"/>
                <a:cs typeface="Times New Roman" charset="0"/>
              </a:rPr>
              <a:t>Из указанных формул следует также, что напряжения распределяются между последовательно соединенными резисторами пропорционально их сопротивлениям:</a:t>
            </a:r>
          </a:p>
          <a:p>
            <a:r>
              <a:rPr lang="ru-RU" sz="1200" b="1" i="0" kern="1200" dirty="0" smtClean="0">
                <a:solidFill>
                  <a:schemeClr val="tx1"/>
                </a:solidFill>
                <a:effectLst/>
                <a:latin typeface="Times New Roman" charset="0"/>
                <a:ea typeface="Times New Roman" charset="0"/>
                <a:cs typeface="Times New Roman" charset="0"/>
              </a:rPr>
              <a:t>U</a:t>
            </a:r>
            <a:r>
              <a:rPr lang="ru-RU" sz="1200" b="1" i="0" kern="1200" baseline="-25000" dirty="0" smtClean="0">
                <a:solidFill>
                  <a:schemeClr val="tx1"/>
                </a:solidFill>
                <a:effectLst/>
                <a:latin typeface="Times New Roman" charset="0"/>
                <a:ea typeface="Times New Roman" charset="0"/>
                <a:cs typeface="Times New Roman" charset="0"/>
              </a:rPr>
              <a:t>1</a:t>
            </a:r>
            <a:r>
              <a:rPr lang="ru-RU" sz="1200" b="1" i="0" kern="1200" dirty="0" smtClean="0">
                <a:solidFill>
                  <a:schemeClr val="tx1"/>
                </a:solidFill>
                <a:effectLst/>
                <a:latin typeface="Times New Roman" charset="0"/>
                <a:ea typeface="Times New Roman" charset="0"/>
                <a:cs typeface="Times New Roman" charset="0"/>
              </a:rPr>
              <a:t> : U</a:t>
            </a:r>
            <a:r>
              <a:rPr lang="ru-RU" sz="1200" b="1" i="0" kern="1200" baseline="-25000" dirty="0" smtClean="0">
                <a:solidFill>
                  <a:schemeClr val="tx1"/>
                </a:solidFill>
                <a:effectLst/>
                <a:latin typeface="Times New Roman" charset="0"/>
                <a:ea typeface="Times New Roman" charset="0"/>
                <a:cs typeface="Times New Roman" charset="0"/>
              </a:rPr>
              <a:t>2</a:t>
            </a:r>
            <a:r>
              <a:rPr lang="ru-RU" sz="1200" b="1" i="0" kern="1200" dirty="0" smtClean="0">
                <a:solidFill>
                  <a:schemeClr val="tx1"/>
                </a:solidFill>
                <a:effectLst/>
                <a:latin typeface="Times New Roman" charset="0"/>
                <a:ea typeface="Times New Roman" charset="0"/>
                <a:cs typeface="Times New Roman" charset="0"/>
              </a:rPr>
              <a:t> : U</a:t>
            </a:r>
            <a:r>
              <a:rPr lang="ru-RU" sz="1200" b="1" i="0" kern="1200" baseline="-25000" dirty="0" smtClean="0">
                <a:solidFill>
                  <a:schemeClr val="tx1"/>
                </a:solidFill>
                <a:effectLst/>
                <a:latin typeface="Times New Roman" charset="0"/>
                <a:ea typeface="Times New Roman" charset="0"/>
                <a:cs typeface="Times New Roman" charset="0"/>
              </a:rPr>
              <a:t>3</a:t>
            </a:r>
            <a:r>
              <a:rPr lang="ru-RU" sz="1200" b="1" i="0" kern="1200" dirty="0" smtClean="0">
                <a:solidFill>
                  <a:schemeClr val="tx1"/>
                </a:solidFill>
                <a:effectLst/>
                <a:latin typeface="Times New Roman" charset="0"/>
                <a:ea typeface="Times New Roman" charset="0"/>
                <a:cs typeface="Times New Roman" charset="0"/>
              </a:rPr>
              <a:t> = R</a:t>
            </a:r>
            <a:r>
              <a:rPr lang="ru-RU" sz="1200" b="1" i="0" kern="1200" baseline="-25000" dirty="0" smtClean="0">
                <a:solidFill>
                  <a:schemeClr val="tx1"/>
                </a:solidFill>
                <a:effectLst/>
                <a:latin typeface="Times New Roman" charset="0"/>
                <a:ea typeface="Times New Roman" charset="0"/>
                <a:cs typeface="Times New Roman" charset="0"/>
              </a:rPr>
              <a:t>1</a:t>
            </a:r>
            <a:r>
              <a:rPr lang="ru-RU" sz="1200" b="1" i="0" kern="1200" dirty="0" smtClean="0">
                <a:solidFill>
                  <a:schemeClr val="tx1"/>
                </a:solidFill>
                <a:effectLst/>
                <a:latin typeface="Times New Roman" charset="0"/>
                <a:ea typeface="Times New Roman" charset="0"/>
                <a:cs typeface="Times New Roman" charset="0"/>
              </a:rPr>
              <a:t> : R</a:t>
            </a:r>
            <a:r>
              <a:rPr lang="ru-RU" sz="1200" b="1" i="0" kern="1200" baseline="-25000" dirty="0" smtClean="0">
                <a:solidFill>
                  <a:schemeClr val="tx1"/>
                </a:solidFill>
                <a:effectLst/>
                <a:latin typeface="Times New Roman" charset="0"/>
                <a:ea typeface="Times New Roman" charset="0"/>
                <a:cs typeface="Times New Roman" charset="0"/>
              </a:rPr>
              <a:t>2</a:t>
            </a:r>
            <a:r>
              <a:rPr lang="ru-RU" sz="1200" b="1" i="0" kern="1200" dirty="0" smtClean="0">
                <a:solidFill>
                  <a:schemeClr val="tx1"/>
                </a:solidFill>
                <a:effectLst/>
                <a:latin typeface="Times New Roman" charset="0"/>
                <a:ea typeface="Times New Roman" charset="0"/>
                <a:cs typeface="Times New Roman" charset="0"/>
              </a:rPr>
              <a:t> : R</a:t>
            </a:r>
            <a:r>
              <a:rPr lang="ru-RU" sz="1200" b="1" i="0" kern="1200" baseline="-25000" dirty="0" smtClean="0">
                <a:solidFill>
                  <a:schemeClr val="tx1"/>
                </a:solidFill>
                <a:effectLst/>
                <a:latin typeface="Times New Roman" charset="0"/>
                <a:ea typeface="Times New Roman" charset="0"/>
                <a:cs typeface="Times New Roman" charset="0"/>
              </a:rPr>
              <a:t>3</a:t>
            </a:r>
            <a:r>
              <a:rPr lang="ru-RU" sz="1200" b="0" i="0" kern="1200" dirty="0" smtClean="0">
                <a:solidFill>
                  <a:schemeClr val="tx1"/>
                </a:solidFill>
                <a:effectLst/>
                <a:latin typeface="Times New Roman" charset="0"/>
                <a:ea typeface="Times New Roman" charset="0"/>
                <a:cs typeface="Times New Roman" charset="0"/>
              </a:rPr>
              <a:t> </a:t>
            </a:r>
          </a:p>
          <a:p>
            <a:r>
              <a:rPr lang="ru-RU" sz="1200" b="0" i="0" kern="1200" dirty="0" smtClean="0">
                <a:solidFill>
                  <a:schemeClr val="tx1"/>
                </a:solidFill>
                <a:effectLst/>
                <a:latin typeface="Times New Roman" charset="0"/>
                <a:ea typeface="Times New Roman" charset="0"/>
                <a:cs typeface="Times New Roman" charset="0"/>
              </a:rPr>
              <a:t>т. е. чем больше сопротивление какого-либо приемника в последовательной цепи, тем больше приложенное к нему напряжение.</a:t>
            </a:r>
          </a:p>
          <a:p>
            <a:r>
              <a:rPr lang="ru-RU" sz="1200" b="0" i="0" kern="1200" dirty="0" smtClean="0">
                <a:solidFill>
                  <a:schemeClr val="tx1"/>
                </a:solidFill>
                <a:effectLst/>
                <a:latin typeface="Times New Roman" charset="0"/>
                <a:ea typeface="Times New Roman" charset="0"/>
                <a:cs typeface="Times New Roman" charset="0"/>
              </a:rPr>
              <a:t>В случае если последовательно соединяются несколько, например п, резисторов с одинаковым сопротивлением R1, эквивалентное сопротивление цепи </a:t>
            </a:r>
            <a:r>
              <a:rPr lang="ru-RU" sz="1200" b="0" i="0" kern="1200" dirty="0" err="1" smtClean="0">
                <a:solidFill>
                  <a:schemeClr val="tx1"/>
                </a:solidFill>
                <a:effectLst/>
                <a:latin typeface="Times New Roman" charset="0"/>
                <a:ea typeface="Times New Roman" charset="0"/>
                <a:cs typeface="Times New Roman" charset="0"/>
              </a:rPr>
              <a:t>Rэк</a:t>
            </a:r>
            <a:r>
              <a:rPr lang="ru-RU" sz="1200" b="0" i="0" kern="1200" dirty="0" smtClean="0">
                <a:solidFill>
                  <a:schemeClr val="tx1"/>
                </a:solidFill>
                <a:effectLst/>
                <a:latin typeface="Times New Roman" charset="0"/>
                <a:ea typeface="Times New Roman" charset="0"/>
                <a:cs typeface="Times New Roman" charset="0"/>
              </a:rPr>
              <a:t> будет в п раз больше сопротивления R1, т. е. </a:t>
            </a:r>
            <a:r>
              <a:rPr lang="ru-RU" sz="1200" b="0" i="0" kern="1200" dirty="0" err="1" smtClean="0">
                <a:solidFill>
                  <a:schemeClr val="tx1"/>
                </a:solidFill>
                <a:effectLst/>
                <a:latin typeface="Times New Roman" charset="0"/>
                <a:ea typeface="Times New Roman" charset="0"/>
                <a:cs typeface="Times New Roman" charset="0"/>
              </a:rPr>
              <a:t>Rэк</a:t>
            </a:r>
            <a:r>
              <a:rPr lang="ru-RU" sz="1200" b="0" i="0" kern="1200" dirty="0" smtClean="0">
                <a:solidFill>
                  <a:schemeClr val="tx1"/>
                </a:solidFill>
                <a:effectLst/>
                <a:latin typeface="Times New Roman" charset="0"/>
                <a:ea typeface="Times New Roman" charset="0"/>
                <a:cs typeface="Times New Roman" charset="0"/>
              </a:rPr>
              <a:t> = nR1. Напряжение U1 на каждом резисторе в этом случае в п раз меньше общего напряжения </a:t>
            </a:r>
            <a:r>
              <a:rPr lang="ru-RU" sz="1200" b="0" i="0" kern="1200" dirty="0" err="1" smtClean="0">
                <a:solidFill>
                  <a:schemeClr val="tx1"/>
                </a:solidFill>
                <a:effectLst/>
                <a:latin typeface="Times New Roman" charset="0"/>
                <a:ea typeface="Times New Roman" charset="0"/>
                <a:cs typeface="Times New Roman" charset="0"/>
              </a:rPr>
              <a:t>U</a:t>
            </a:r>
            <a:r>
              <a:rPr lang="ru-RU" sz="1200" b="0" i="0" kern="1200" dirty="0" smtClean="0">
                <a:solidFill>
                  <a:schemeClr val="tx1"/>
                </a:solidFill>
                <a:effectLst/>
                <a:latin typeface="Times New Roman" charset="0"/>
                <a:ea typeface="Times New Roman" charset="0"/>
                <a:cs typeface="Times New Roman" charset="0"/>
              </a:rPr>
              <a:t>:</a:t>
            </a:r>
          </a:p>
          <a:p>
            <a:r>
              <a:rPr lang="ru-RU" sz="1200" b="0" i="0" kern="1200" dirty="0" smtClean="0">
                <a:solidFill>
                  <a:schemeClr val="tx1"/>
                </a:solidFill>
                <a:effectLst/>
                <a:latin typeface="Times New Roman" charset="0"/>
                <a:ea typeface="Times New Roman" charset="0"/>
                <a:cs typeface="Times New Roman" charset="0"/>
              </a:rPr>
              <a:t>U1 = </a:t>
            </a:r>
            <a:r>
              <a:rPr lang="ru-RU" sz="1200" b="0" i="0" kern="1200" dirty="0" err="1" smtClean="0">
                <a:solidFill>
                  <a:schemeClr val="tx1"/>
                </a:solidFill>
                <a:effectLst/>
                <a:latin typeface="Times New Roman" charset="0"/>
                <a:ea typeface="Times New Roman" charset="0"/>
                <a:cs typeface="Times New Roman" charset="0"/>
              </a:rPr>
              <a:t>U</a:t>
            </a:r>
            <a:r>
              <a:rPr lang="ru-RU" sz="1200" b="0" i="0" kern="1200" dirty="0" smtClean="0">
                <a:solidFill>
                  <a:schemeClr val="tx1"/>
                </a:solidFill>
                <a:effectLst/>
                <a:latin typeface="Times New Roman" charset="0"/>
                <a:ea typeface="Times New Roman" charset="0"/>
                <a:cs typeface="Times New Roman" charset="0"/>
              </a:rPr>
              <a:t>/</a:t>
            </a:r>
            <a:r>
              <a:rPr lang="ru-RU" sz="1200" b="0" i="0" kern="1200" dirty="0" err="1" smtClean="0">
                <a:solidFill>
                  <a:schemeClr val="tx1"/>
                </a:solidFill>
                <a:effectLst/>
                <a:latin typeface="Times New Roman" charset="0"/>
                <a:ea typeface="Times New Roman" charset="0"/>
                <a:cs typeface="Times New Roman" charset="0"/>
              </a:rPr>
              <a:t>n</a:t>
            </a:r>
            <a:r>
              <a:rPr lang="ru-RU" sz="1200" b="0" i="0" kern="1200" dirty="0" smtClean="0">
                <a:solidFill>
                  <a:schemeClr val="tx1"/>
                </a:solidFill>
                <a:effectLst/>
                <a:latin typeface="Times New Roman" charset="0"/>
                <a:ea typeface="Times New Roman" charset="0"/>
                <a:cs typeface="Times New Roman" charset="0"/>
              </a:rPr>
              <a:t>. </a:t>
            </a:r>
          </a:p>
          <a:p>
            <a:r>
              <a:rPr lang="ru-RU" sz="1200" b="0" i="0" kern="1200" dirty="0" smtClean="0">
                <a:solidFill>
                  <a:schemeClr val="tx1"/>
                </a:solidFill>
                <a:effectLst/>
                <a:latin typeface="Times New Roman" charset="0"/>
                <a:ea typeface="Times New Roman" charset="0"/>
                <a:cs typeface="Times New Roman" charset="0"/>
              </a:rPr>
              <a:t>При последовательном соединении приемников изменение сопротивления одного из них тотчас же влечет за собой изменение напряжения на других связанных с ним приемниках. При выключении или обрыве электрической цепи в одном из приемников и в остальных приемниках прекращается ток. Поэтому последовательное соединение приемников применяют редко — только в том случае, когда напряжение источника электрической энергии больше номинального напряжения, на которое рассчитан потребитель. Например, напряжение в электрической сети, от которой питаются вагоны метрополитена, составляет 825 В, номинальное же напряжение электрических ламп, применяемых в этих вагонах, 55 В. Поэтому в вагонах метрополитена электрические лампы включают последовательно по 15 ламп в каждой цепи.</a:t>
            </a:r>
          </a:p>
          <a:p>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23</a:t>
            </a:fld>
            <a:endParaRPr lang="ru-RU"/>
          </a:p>
        </p:txBody>
      </p:sp>
    </p:spTree>
    <p:extLst>
      <p:ext uri="{BB962C8B-B14F-4D97-AF65-F5344CB8AC3E}">
        <p14:creationId xmlns:p14="http://schemas.microsoft.com/office/powerpoint/2010/main" val="2828282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i="0" kern="1200" dirty="0" smtClean="0">
                <a:solidFill>
                  <a:schemeClr val="tx1"/>
                </a:solidFill>
                <a:effectLst/>
                <a:latin typeface="Times New Roman" charset="0"/>
                <a:ea typeface="Times New Roman" charset="0"/>
                <a:cs typeface="Times New Roman" charset="0"/>
              </a:rPr>
              <a:t>Параллельное соединение резисторов</a:t>
            </a:r>
            <a:r>
              <a:rPr lang="ru-RU" sz="1200" b="0" i="0" kern="1200" dirty="0" smtClean="0">
                <a:solidFill>
                  <a:schemeClr val="tx1"/>
                </a:solidFill>
                <a:effectLst/>
                <a:latin typeface="Times New Roman" charset="0"/>
                <a:ea typeface="Times New Roman" charset="0"/>
                <a:cs typeface="Times New Roman" charset="0"/>
              </a:rPr>
              <a:t>. </a:t>
            </a:r>
            <a:r>
              <a:rPr lang="ru-RU" sz="1200" b="0" i="1" kern="1200" dirty="0" smtClean="0">
                <a:solidFill>
                  <a:schemeClr val="tx1"/>
                </a:solidFill>
                <a:effectLst/>
                <a:latin typeface="Times New Roman" charset="0"/>
                <a:ea typeface="Times New Roman" charset="0"/>
                <a:cs typeface="Times New Roman" charset="0"/>
              </a:rPr>
              <a:t>При параллельном соединении </a:t>
            </a:r>
            <a:r>
              <a:rPr lang="ru-RU" sz="1200" b="0" i="0" kern="1200" dirty="0" smtClean="0">
                <a:solidFill>
                  <a:schemeClr val="tx1"/>
                </a:solidFill>
                <a:effectLst/>
                <a:latin typeface="Times New Roman" charset="0"/>
                <a:ea typeface="Times New Roman" charset="0"/>
                <a:cs typeface="Times New Roman" charset="0"/>
              </a:rPr>
              <a:t>нескольких приемников они включаются между двумя точками электрической цепи, образуя параллельные ветви (рис. 5, а). Заменяя лампы резисторами с сопротивлениями R1, R2, R3, получим схему, показанную на рис. 26, б.</a:t>
            </a:r>
            <a:br>
              <a:rPr lang="ru-RU" sz="1200" b="0" i="0" kern="1200" dirty="0" smtClean="0">
                <a:solidFill>
                  <a:schemeClr val="tx1"/>
                </a:solidFill>
                <a:effectLst/>
                <a:latin typeface="Times New Roman" charset="0"/>
                <a:ea typeface="Times New Roman" charset="0"/>
                <a:cs typeface="Times New Roman" charset="0"/>
              </a:rPr>
            </a:br>
            <a:endParaRPr lang="ru-RU" sz="1200" b="0" i="0" kern="1200" dirty="0" smtClean="0">
              <a:solidFill>
                <a:schemeClr val="tx1"/>
              </a:solidFill>
              <a:effectLst/>
              <a:latin typeface="Times New Roman" charset="0"/>
              <a:ea typeface="Times New Roman" charset="0"/>
              <a:cs typeface="Times New Roman" charset="0"/>
            </a:endParaRPr>
          </a:p>
          <a:p>
            <a:r>
              <a:rPr lang="ru-RU" sz="1200" b="0" i="0" kern="1200" dirty="0" smtClean="0">
                <a:solidFill>
                  <a:schemeClr val="tx1"/>
                </a:solidFill>
                <a:effectLst/>
                <a:latin typeface="Times New Roman" charset="0"/>
                <a:ea typeface="Times New Roman" charset="0"/>
                <a:cs typeface="Times New Roman" charset="0"/>
              </a:rPr>
              <a:t>При параллельном соединении ко всем резисторам приложено одинаковое напряжение </a:t>
            </a:r>
            <a:r>
              <a:rPr lang="ru-RU" sz="1200" b="0" i="0" kern="1200" dirty="0" err="1" smtClean="0">
                <a:solidFill>
                  <a:schemeClr val="tx1"/>
                </a:solidFill>
                <a:effectLst/>
                <a:latin typeface="Times New Roman" charset="0"/>
                <a:ea typeface="Times New Roman" charset="0"/>
                <a:cs typeface="Times New Roman" charset="0"/>
              </a:rPr>
              <a:t>U</a:t>
            </a:r>
            <a:r>
              <a:rPr lang="ru-RU" sz="1200" b="0" i="0" kern="1200" dirty="0" smtClean="0">
                <a:solidFill>
                  <a:schemeClr val="tx1"/>
                </a:solidFill>
                <a:effectLst/>
                <a:latin typeface="Times New Roman" charset="0"/>
                <a:ea typeface="Times New Roman" charset="0"/>
                <a:cs typeface="Times New Roman" charset="0"/>
              </a:rPr>
              <a:t>. Поэтому согласно закону Ома:</a:t>
            </a:r>
          </a:p>
          <a:p>
            <a:endParaRPr lang="ru-RU" sz="1200" b="0" i="0" kern="1200" dirty="0" smtClean="0">
              <a:solidFill>
                <a:schemeClr val="tx1"/>
              </a:solidFill>
              <a:effectLst/>
              <a:latin typeface="Times New Roman" charset="0"/>
              <a:ea typeface="Times New Roman" charset="0"/>
              <a:cs typeface="Times New Roman" charset="0"/>
            </a:endParaRPr>
          </a:p>
          <a:p>
            <a:r>
              <a:rPr lang="ru-RU" sz="1200" b="0" i="0" kern="1200" dirty="0" smtClean="0">
                <a:solidFill>
                  <a:schemeClr val="tx1"/>
                </a:solidFill>
                <a:effectLst/>
                <a:latin typeface="Times New Roman" charset="0"/>
                <a:ea typeface="Times New Roman" charset="0"/>
                <a:cs typeface="Times New Roman" charset="0"/>
              </a:rPr>
              <a:t>I</a:t>
            </a:r>
            <a:r>
              <a:rPr lang="ru-RU" sz="1200" b="0" i="0" kern="1200" baseline="-25000" dirty="0" smtClean="0">
                <a:solidFill>
                  <a:schemeClr val="tx1"/>
                </a:solidFill>
                <a:effectLst/>
                <a:latin typeface="Times New Roman" charset="0"/>
                <a:ea typeface="Times New Roman" charset="0"/>
                <a:cs typeface="Times New Roman" charset="0"/>
              </a:rPr>
              <a:t>1</a:t>
            </a:r>
            <a:r>
              <a:rPr lang="ru-RU" sz="1200" b="0" i="0" kern="1200" dirty="0" smtClean="0">
                <a:solidFill>
                  <a:schemeClr val="tx1"/>
                </a:solidFill>
                <a:effectLst/>
                <a:latin typeface="Times New Roman" charset="0"/>
                <a:ea typeface="Times New Roman" charset="0"/>
                <a:cs typeface="Times New Roman" charset="0"/>
              </a:rPr>
              <a:t>=</a:t>
            </a:r>
            <a:r>
              <a:rPr lang="ru-RU" sz="1200" b="0" i="0" kern="1200" dirty="0" err="1" smtClean="0">
                <a:solidFill>
                  <a:schemeClr val="tx1"/>
                </a:solidFill>
                <a:effectLst/>
                <a:latin typeface="Times New Roman" charset="0"/>
                <a:ea typeface="Times New Roman" charset="0"/>
                <a:cs typeface="Times New Roman" charset="0"/>
              </a:rPr>
              <a:t>U</a:t>
            </a:r>
            <a:r>
              <a:rPr lang="ru-RU" sz="1200" b="0" i="0" kern="1200" dirty="0" smtClean="0">
                <a:solidFill>
                  <a:schemeClr val="tx1"/>
                </a:solidFill>
                <a:effectLst/>
                <a:latin typeface="Times New Roman" charset="0"/>
                <a:ea typeface="Times New Roman" charset="0"/>
                <a:cs typeface="Times New Roman" charset="0"/>
              </a:rPr>
              <a:t>/R</a:t>
            </a:r>
            <a:r>
              <a:rPr lang="ru-RU" sz="1200" b="0" i="0" kern="1200" baseline="-25000" dirty="0" smtClean="0">
                <a:solidFill>
                  <a:schemeClr val="tx1"/>
                </a:solidFill>
                <a:effectLst/>
                <a:latin typeface="Times New Roman" charset="0"/>
                <a:ea typeface="Times New Roman" charset="0"/>
                <a:cs typeface="Times New Roman" charset="0"/>
              </a:rPr>
              <a:t>1</a:t>
            </a:r>
            <a:r>
              <a:rPr lang="ru-RU" sz="1200" b="0" i="0" kern="1200" dirty="0" smtClean="0">
                <a:solidFill>
                  <a:schemeClr val="tx1"/>
                </a:solidFill>
                <a:effectLst/>
                <a:latin typeface="Times New Roman" charset="0"/>
                <a:ea typeface="Times New Roman" charset="0"/>
                <a:cs typeface="Times New Roman" charset="0"/>
              </a:rPr>
              <a:t>; I</a:t>
            </a:r>
            <a:r>
              <a:rPr lang="ru-RU" sz="1200" b="0" i="0" kern="1200" baseline="-25000" dirty="0" smtClean="0">
                <a:solidFill>
                  <a:schemeClr val="tx1"/>
                </a:solidFill>
                <a:effectLst/>
                <a:latin typeface="Times New Roman" charset="0"/>
                <a:ea typeface="Times New Roman" charset="0"/>
                <a:cs typeface="Times New Roman" charset="0"/>
              </a:rPr>
              <a:t>2</a:t>
            </a:r>
            <a:r>
              <a:rPr lang="ru-RU" sz="1200" b="0" i="0" kern="1200" dirty="0" smtClean="0">
                <a:solidFill>
                  <a:schemeClr val="tx1"/>
                </a:solidFill>
                <a:effectLst/>
                <a:latin typeface="Times New Roman" charset="0"/>
                <a:ea typeface="Times New Roman" charset="0"/>
                <a:cs typeface="Times New Roman" charset="0"/>
              </a:rPr>
              <a:t>=</a:t>
            </a:r>
            <a:r>
              <a:rPr lang="ru-RU" sz="1200" b="0" i="0" kern="1200" dirty="0" err="1" smtClean="0">
                <a:solidFill>
                  <a:schemeClr val="tx1"/>
                </a:solidFill>
                <a:effectLst/>
                <a:latin typeface="Times New Roman" charset="0"/>
                <a:ea typeface="Times New Roman" charset="0"/>
                <a:cs typeface="Times New Roman" charset="0"/>
              </a:rPr>
              <a:t>U</a:t>
            </a:r>
            <a:r>
              <a:rPr lang="ru-RU" sz="1200" b="0" i="0" kern="1200" dirty="0" smtClean="0">
                <a:solidFill>
                  <a:schemeClr val="tx1"/>
                </a:solidFill>
                <a:effectLst/>
                <a:latin typeface="Times New Roman" charset="0"/>
                <a:ea typeface="Times New Roman" charset="0"/>
                <a:cs typeface="Times New Roman" charset="0"/>
              </a:rPr>
              <a:t>/R</a:t>
            </a:r>
            <a:r>
              <a:rPr lang="ru-RU" sz="1200" b="0" i="0" kern="1200" baseline="-25000" dirty="0" smtClean="0">
                <a:solidFill>
                  <a:schemeClr val="tx1"/>
                </a:solidFill>
                <a:effectLst/>
                <a:latin typeface="Times New Roman" charset="0"/>
                <a:ea typeface="Times New Roman" charset="0"/>
                <a:cs typeface="Times New Roman" charset="0"/>
              </a:rPr>
              <a:t>2</a:t>
            </a:r>
            <a:r>
              <a:rPr lang="ru-RU" sz="1200" b="0" i="0" kern="1200" dirty="0" smtClean="0">
                <a:solidFill>
                  <a:schemeClr val="tx1"/>
                </a:solidFill>
                <a:effectLst/>
                <a:latin typeface="Times New Roman" charset="0"/>
                <a:ea typeface="Times New Roman" charset="0"/>
                <a:cs typeface="Times New Roman" charset="0"/>
              </a:rPr>
              <a:t>; I</a:t>
            </a:r>
            <a:r>
              <a:rPr lang="ru-RU" sz="1200" b="0" i="0" kern="1200" baseline="-25000" dirty="0" smtClean="0">
                <a:solidFill>
                  <a:schemeClr val="tx1"/>
                </a:solidFill>
                <a:effectLst/>
                <a:latin typeface="Times New Roman" charset="0"/>
                <a:ea typeface="Times New Roman" charset="0"/>
                <a:cs typeface="Times New Roman" charset="0"/>
              </a:rPr>
              <a:t>3</a:t>
            </a:r>
            <a:r>
              <a:rPr lang="ru-RU" sz="1200" b="0" i="0" kern="1200" dirty="0" smtClean="0">
                <a:solidFill>
                  <a:schemeClr val="tx1"/>
                </a:solidFill>
                <a:effectLst/>
                <a:latin typeface="Times New Roman" charset="0"/>
                <a:ea typeface="Times New Roman" charset="0"/>
                <a:cs typeface="Times New Roman" charset="0"/>
              </a:rPr>
              <a:t>=</a:t>
            </a:r>
            <a:r>
              <a:rPr lang="ru-RU" sz="1200" b="0" i="0" kern="1200" dirty="0" err="1" smtClean="0">
                <a:solidFill>
                  <a:schemeClr val="tx1"/>
                </a:solidFill>
                <a:effectLst/>
                <a:latin typeface="Times New Roman" charset="0"/>
                <a:ea typeface="Times New Roman" charset="0"/>
                <a:cs typeface="Times New Roman" charset="0"/>
              </a:rPr>
              <a:t>U</a:t>
            </a:r>
            <a:r>
              <a:rPr lang="ru-RU" sz="1200" b="0" i="0" kern="1200" dirty="0" smtClean="0">
                <a:solidFill>
                  <a:schemeClr val="tx1"/>
                </a:solidFill>
                <a:effectLst/>
                <a:latin typeface="Times New Roman" charset="0"/>
                <a:ea typeface="Times New Roman" charset="0"/>
                <a:cs typeface="Times New Roman" charset="0"/>
              </a:rPr>
              <a:t>/R</a:t>
            </a:r>
            <a:r>
              <a:rPr lang="ru-RU" sz="1200" b="0" i="0" kern="1200" baseline="-25000" dirty="0" smtClean="0">
                <a:solidFill>
                  <a:schemeClr val="tx1"/>
                </a:solidFill>
                <a:effectLst/>
                <a:latin typeface="Times New Roman" charset="0"/>
                <a:ea typeface="Times New Roman" charset="0"/>
                <a:cs typeface="Times New Roman" charset="0"/>
              </a:rPr>
              <a:t>3</a:t>
            </a:r>
            <a:r>
              <a:rPr lang="ru-RU" sz="1200" b="0" i="0" kern="1200" dirty="0" smtClean="0">
                <a:solidFill>
                  <a:schemeClr val="tx1"/>
                </a:solidFill>
                <a:effectLst/>
                <a:latin typeface="Times New Roman" charset="0"/>
                <a:ea typeface="Times New Roman" charset="0"/>
                <a:cs typeface="Times New Roman" charset="0"/>
              </a:rPr>
              <a:t>.</a:t>
            </a:r>
          </a:p>
          <a:p>
            <a:endParaRPr lang="ru-RU" sz="1200" b="0" i="0" kern="1200" dirty="0" smtClean="0">
              <a:solidFill>
                <a:schemeClr val="tx1"/>
              </a:solidFill>
              <a:effectLst/>
              <a:latin typeface="Times New Roman" charset="0"/>
              <a:ea typeface="Times New Roman" charset="0"/>
              <a:cs typeface="Times New Roman" charset="0"/>
            </a:endParaRPr>
          </a:p>
          <a:p>
            <a:r>
              <a:rPr lang="ru-RU" sz="1200" b="0" i="0" kern="1200" dirty="0" smtClean="0">
                <a:solidFill>
                  <a:schemeClr val="tx1"/>
                </a:solidFill>
                <a:effectLst/>
                <a:latin typeface="Times New Roman" charset="0"/>
                <a:ea typeface="Times New Roman" charset="0"/>
                <a:cs typeface="Times New Roman" charset="0"/>
              </a:rPr>
              <a:t>Ток в неразветвленной части цепи согласно первому закону Кирхгофа </a:t>
            </a:r>
            <a:r>
              <a:rPr lang="ru-RU" sz="1200" b="0" i="0" kern="1200" dirty="0" err="1" smtClean="0">
                <a:solidFill>
                  <a:schemeClr val="tx1"/>
                </a:solidFill>
                <a:effectLst/>
                <a:latin typeface="Times New Roman" charset="0"/>
                <a:ea typeface="Times New Roman" charset="0"/>
                <a:cs typeface="Times New Roman" charset="0"/>
              </a:rPr>
              <a:t>I</a:t>
            </a:r>
            <a:r>
              <a:rPr lang="ru-RU" sz="1200" b="0" i="0" kern="1200" dirty="0" smtClean="0">
                <a:solidFill>
                  <a:schemeClr val="tx1"/>
                </a:solidFill>
                <a:effectLst/>
                <a:latin typeface="Times New Roman" charset="0"/>
                <a:ea typeface="Times New Roman" charset="0"/>
                <a:cs typeface="Times New Roman" charset="0"/>
              </a:rPr>
              <a:t> = I</a:t>
            </a:r>
            <a:r>
              <a:rPr lang="ru-RU" sz="1200" b="0" i="0" kern="1200" baseline="-25000" dirty="0" smtClean="0">
                <a:solidFill>
                  <a:schemeClr val="tx1"/>
                </a:solidFill>
                <a:effectLst/>
                <a:latin typeface="Times New Roman" charset="0"/>
                <a:ea typeface="Times New Roman" charset="0"/>
                <a:cs typeface="Times New Roman" charset="0"/>
              </a:rPr>
              <a:t>1</a:t>
            </a:r>
            <a:r>
              <a:rPr lang="ru-RU" sz="1200" b="0" i="0" kern="1200" dirty="0" smtClean="0">
                <a:solidFill>
                  <a:schemeClr val="tx1"/>
                </a:solidFill>
                <a:effectLst/>
                <a:latin typeface="Times New Roman" charset="0"/>
                <a:ea typeface="Times New Roman" charset="0"/>
                <a:cs typeface="Times New Roman" charset="0"/>
              </a:rPr>
              <a:t>+I</a:t>
            </a:r>
            <a:r>
              <a:rPr lang="ru-RU" sz="1200" b="0" i="0" kern="1200" baseline="-25000" dirty="0" smtClean="0">
                <a:solidFill>
                  <a:schemeClr val="tx1"/>
                </a:solidFill>
                <a:effectLst/>
                <a:latin typeface="Times New Roman" charset="0"/>
                <a:ea typeface="Times New Roman" charset="0"/>
                <a:cs typeface="Times New Roman" charset="0"/>
              </a:rPr>
              <a:t>2</a:t>
            </a:r>
            <a:r>
              <a:rPr lang="ru-RU" sz="1200" b="0" i="0" kern="1200" dirty="0" smtClean="0">
                <a:solidFill>
                  <a:schemeClr val="tx1"/>
                </a:solidFill>
                <a:effectLst/>
                <a:latin typeface="Times New Roman" charset="0"/>
                <a:ea typeface="Times New Roman" charset="0"/>
                <a:cs typeface="Times New Roman" charset="0"/>
              </a:rPr>
              <a:t>+I</a:t>
            </a:r>
            <a:r>
              <a:rPr lang="ru-RU" sz="1200" b="0" i="0" kern="1200" baseline="-25000" dirty="0" smtClean="0">
                <a:solidFill>
                  <a:schemeClr val="tx1"/>
                </a:solidFill>
                <a:effectLst/>
                <a:latin typeface="Times New Roman" charset="0"/>
                <a:ea typeface="Times New Roman" charset="0"/>
                <a:cs typeface="Times New Roman" charset="0"/>
              </a:rPr>
              <a:t>3</a:t>
            </a:r>
            <a:r>
              <a:rPr lang="ru-RU" sz="1200" b="0" i="0" kern="1200" dirty="0" smtClean="0">
                <a:solidFill>
                  <a:schemeClr val="tx1"/>
                </a:solidFill>
                <a:effectLst/>
                <a:latin typeface="Times New Roman" charset="0"/>
                <a:ea typeface="Times New Roman" charset="0"/>
                <a:cs typeface="Times New Roman" charset="0"/>
              </a:rPr>
              <a:t>, или</a:t>
            </a:r>
          </a:p>
          <a:p>
            <a:r>
              <a:rPr lang="ru-RU" sz="1200" b="1" i="0" kern="1200" dirty="0" err="1" smtClean="0">
                <a:solidFill>
                  <a:schemeClr val="tx1"/>
                </a:solidFill>
                <a:effectLst/>
                <a:latin typeface="Times New Roman" charset="0"/>
                <a:ea typeface="Times New Roman" charset="0"/>
                <a:cs typeface="Times New Roman" charset="0"/>
              </a:rPr>
              <a:t>I</a:t>
            </a:r>
            <a:r>
              <a:rPr lang="ru-RU" sz="1200" b="1" i="0" kern="1200" dirty="0" smtClean="0">
                <a:solidFill>
                  <a:schemeClr val="tx1"/>
                </a:solidFill>
                <a:effectLst/>
                <a:latin typeface="Times New Roman" charset="0"/>
                <a:ea typeface="Times New Roman" charset="0"/>
                <a:cs typeface="Times New Roman" charset="0"/>
              </a:rPr>
              <a:t> = </a:t>
            </a:r>
            <a:r>
              <a:rPr lang="ru-RU" sz="1200" b="1" i="0" kern="1200" dirty="0" err="1" smtClean="0">
                <a:solidFill>
                  <a:schemeClr val="tx1"/>
                </a:solidFill>
                <a:effectLst/>
                <a:latin typeface="Times New Roman" charset="0"/>
                <a:ea typeface="Times New Roman" charset="0"/>
                <a:cs typeface="Times New Roman" charset="0"/>
              </a:rPr>
              <a:t>U</a:t>
            </a:r>
            <a:r>
              <a:rPr lang="ru-RU" sz="1200" b="1" i="0" kern="1200" dirty="0" smtClean="0">
                <a:solidFill>
                  <a:schemeClr val="tx1"/>
                </a:solidFill>
                <a:effectLst/>
                <a:latin typeface="Times New Roman" charset="0"/>
                <a:ea typeface="Times New Roman" charset="0"/>
                <a:cs typeface="Times New Roman" charset="0"/>
              </a:rPr>
              <a:t> / R</a:t>
            </a:r>
            <a:r>
              <a:rPr lang="ru-RU" sz="1200" b="1" i="0" kern="1200" baseline="-25000" dirty="0" smtClean="0">
                <a:solidFill>
                  <a:schemeClr val="tx1"/>
                </a:solidFill>
                <a:effectLst/>
                <a:latin typeface="Times New Roman" charset="0"/>
                <a:ea typeface="Times New Roman" charset="0"/>
                <a:cs typeface="Times New Roman" charset="0"/>
              </a:rPr>
              <a:t>1</a:t>
            </a:r>
            <a:r>
              <a:rPr lang="ru-RU" sz="1200" b="1" i="0" kern="1200" dirty="0" smtClean="0">
                <a:solidFill>
                  <a:schemeClr val="tx1"/>
                </a:solidFill>
                <a:effectLst/>
                <a:latin typeface="Times New Roman" charset="0"/>
                <a:ea typeface="Times New Roman" charset="0"/>
                <a:cs typeface="Times New Roman" charset="0"/>
              </a:rPr>
              <a:t> + </a:t>
            </a:r>
            <a:r>
              <a:rPr lang="ru-RU" sz="1200" b="1" i="0" kern="1200" dirty="0" err="1" smtClean="0">
                <a:solidFill>
                  <a:schemeClr val="tx1"/>
                </a:solidFill>
                <a:effectLst/>
                <a:latin typeface="Times New Roman" charset="0"/>
                <a:ea typeface="Times New Roman" charset="0"/>
                <a:cs typeface="Times New Roman" charset="0"/>
              </a:rPr>
              <a:t>U</a:t>
            </a:r>
            <a:r>
              <a:rPr lang="ru-RU" sz="1200" b="1" i="0" kern="1200" dirty="0" smtClean="0">
                <a:solidFill>
                  <a:schemeClr val="tx1"/>
                </a:solidFill>
                <a:effectLst/>
                <a:latin typeface="Times New Roman" charset="0"/>
                <a:ea typeface="Times New Roman" charset="0"/>
                <a:cs typeface="Times New Roman" charset="0"/>
              </a:rPr>
              <a:t> / R</a:t>
            </a:r>
            <a:r>
              <a:rPr lang="ru-RU" sz="1200" b="1" i="0" kern="1200" baseline="-25000" dirty="0" smtClean="0">
                <a:solidFill>
                  <a:schemeClr val="tx1"/>
                </a:solidFill>
                <a:effectLst/>
                <a:latin typeface="Times New Roman" charset="0"/>
                <a:ea typeface="Times New Roman" charset="0"/>
                <a:cs typeface="Times New Roman" charset="0"/>
              </a:rPr>
              <a:t>2</a:t>
            </a:r>
            <a:r>
              <a:rPr lang="ru-RU" sz="1200" b="1" i="0" kern="1200" dirty="0" smtClean="0">
                <a:solidFill>
                  <a:schemeClr val="tx1"/>
                </a:solidFill>
                <a:effectLst/>
                <a:latin typeface="Times New Roman" charset="0"/>
                <a:ea typeface="Times New Roman" charset="0"/>
                <a:cs typeface="Times New Roman" charset="0"/>
              </a:rPr>
              <a:t> + </a:t>
            </a:r>
            <a:r>
              <a:rPr lang="ru-RU" sz="1200" b="1" i="0" kern="1200" dirty="0" err="1" smtClean="0">
                <a:solidFill>
                  <a:schemeClr val="tx1"/>
                </a:solidFill>
                <a:effectLst/>
                <a:latin typeface="Times New Roman" charset="0"/>
                <a:ea typeface="Times New Roman" charset="0"/>
                <a:cs typeface="Times New Roman" charset="0"/>
              </a:rPr>
              <a:t>U</a:t>
            </a:r>
            <a:r>
              <a:rPr lang="ru-RU" sz="1200" b="1" i="0" kern="1200" dirty="0" smtClean="0">
                <a:solidFill>
                  <a:schemeClr val="tx1"/>
                </a:solidFill>
                <a:effectLst/>
                <a:latin typeface="Times New Roman" charset="0"/>
                <a:ea typeface="Times New Roman" charset="0"/>
                <a:cs typeface="Times New Roman" charset="0"/>
              </a:rPr>
              <a:t> / R</a:t>
            </a:r>
            <a:r>
              <a:rPr lang="ru-RU" sz="1200" b="1" i="0" kern="1200" baseline="-25000" dirty="0" smtClean="0">
                <a:solidFill>
                  <a:schemeClr val="tx1"/>
                </a:solidFill>
                <a:effectLst/>
                <a:latin typeface="Times New Roman" charset="0"/>
                <a:ea typeface="Times New Roman" charset="0"/>
                <a:cs typeface="Times New Roman" charset="0"/>
              </a:rPr>
              <a:t>3</a:t>
            </a:r>
            <a:r>
              <a:rPr lang="ru-RU" sz="1200" b="1" i="0" kern="1200" dirty="0" smtClean="0">
                <a:solidFill>
                  <a:schemeClr val="tx1"/>
                </a:solidFill>
                <a:effectLst/>
                <a:latin typeface="Times New Roman" charset="0"/>
                <a:ea typeface="Times New Roman" charset="0"/>
                <a:cs typeface="Times New Roman" charset="0"/>
              </a:rPr>
              <a:t> = </a:t>
            </a:r>
            <a:r>
              <a:rPr lang="ru-RU" sz="1200" b="1" i="0" kern="1200" dirty="0" err="1" smtClean="0">
                <a:solidFill>
                  <a:schemeClr val="tx1"/>
                </a:solidFill>
                <a:effectLst/>
                <a:latin typeface="Times New Roman" charset="0"/>
                <a:ea typeface="Times New Roman" charset="0"/>
                <a:cs typeface="Times New Roman" charset="0"/>
              </a:rPr>
              <a:t>U</a:t>
            </a:r>
            <a:r>
              <a:rPr lang="ru-RU" sz="1200" b="1" i="0" kern="1200" dirty="0" smtClean="0">
                <a:solidFill>
                  <a:schemeClr val="tx1"/>
                </a:solidFill>
                <a:effectLst/>
                <a:latin typeface="Times New Roman" charset="0"/>
                <a:ea typeface="Times New Roman" charset="0"/>
                <a:cs typeface="Times New Roman" charset="0"/>
              </a:rPr>
              <a:t> </a:t>
            </a:r>
          </a:p>
          <a:p>
            <a:r>
              <a:rPr lang="ru-RU" sz="1200" b="1" i="0" kern="1200" dirty="0" smtClean="0">
                <a:solidFill>
                  <a:schemeClr val="tx1"/>
                </a:solidFill>
                <a:effectLst/>
                <a:latin typeface="Times New Roman" charset="0"/>
                <a:ea typeface="Times New Roman" charset="0"/>
                <a:cs typeface="Times New Roman" charset="0"/>
              </a:rPr>
              <a:t>(1/R</a:t>
            </a:r>
            <a:r>
              <a:rPr lang="ru-RU" sz="1200" b="1" i="0" kern="1200" baseline="-25000" dirty="0" smtClean="0">
                <a:solidFill>
                  <a:schemeClr val="tx1"/>
                </a:solidFill>
                <a:effectLst/>
                <a:latin typeface="Times New Roman" charset="0"/>
                <a:ea typeface="Times New Roman" charset="0"/>
                <a:cs typeface="Times New Roman" charset="0"/>
              </a:rPr>
              <a:t>1</a:t>
            </a:r>
            <a:r>
              <a:rPr lang="ru-RU" sz="1200" b="1" i="0" kern="1200" dirty="0" smtClean="0">
                <a:solidFill>
                  <a:schemeClr val="tx1"/>
                </a:solidFill>
                <a:effectLst/>
                <a:latin typeface="Times New Roman" charset="0"/>
                <a:ea typeface="Times New Roman" charset="0"/>
                <a:cs typeface="Times New Roman" charset="0"/>
              </a:rPr>
              <a:t> + 1/R</a:t>
            </a:r>
            <a:r>
              <a:rPr lang="ru-RU" sz="1200" b="1" i="0" kern="1200" baseline="-25000" dirty="0" smtClean="0">
                <a:solidFill>
                  <a:schemeClr val="tx1"/>
                </a:solidFill>
                <a:effectLst/>
                <a:latin typeface="Times New Roman" charset="0"/>
                <a:ea typeface="Times New Roman" charset="0"/>
                <a:cs typeface="Times New Roman" charset="0"/>
              </a:rPr>
              <a:t>2</a:t>
            </a:r>
            <a:r>
              <a:rPr lang="ru-RU" sz="1200" b="1" i="0" kern="1200" dirty="0" smtClean="0">
                <a:solidFill>
                  <a:schemeClr val="tx1"/>
                </a:solidFill>
                <a:effectLst/>
                <a:latin typeface="Times New Roman" charset="0"/>
                <a:ea typeface="Times New Roman" charset="0"/>
                <a:cs typeface="Times New Roman" charset="0"/>
              </a:rPr>
              <a:t> + 1/R</a:t>
            </a:r>
            <a:r>
              <a:rPr lang="ru-RU" sz="1200" b="1" i="0" kern="1200" baseline="-25000" dirty="0" smtClean="0">
                <a:solidFill>
                  <a:schemeClr val="tx1"/>
                </a:solidFill>
                <a:effectLst/>
                <a:latin typeface="Times New Roman" charset="0"/>
                <a:ea typeface="Times New Roman" charset="0"/>
                <a:cs typeface="Times New Roman" charset="0"/>
              </a:rPr>
              <a:t>3</a:t>
            </a:r>
            <a:r>
              <a:rPr lang="ru-RU" sz="1200" b="1" i="0" kern="1200" dirty="0" smtClean="0">
                <a:solidFill>
                  <a:schemeClr val="tx1"/>
                </a:solidFill>
                <a:effectLst/>
                <a:latin typeface="Times New Roman" charset="0"/>
                <a:ea typeface="Times New Roman" charset="0"/>
                <a:cs typeface="Times New Roman" charset="0"/>
              </a:rPr>
              <a:t>) = </a:t>
            </a:r>
            <a:r>
              <a:rPr lang="ru-RU" sz="1200" b="1" i="0" kern="1200" dirty="0" err="1" smtClean="0">
                <a:solidFill>
                  <a:schemeClr val="tx1"/>
                </a:solidFill>
                <a:effectLst/>
                <a:latin typeface="Times New Roman" charset="0"/>
                <a:ea typeface="Times New Roman" charset="0"/>
                <a:cs typeface="Times New Roman" charset="0"/>
              </a:rPr>
              <a:t>U</a:t>
            </a:r>
            <a:r>
              <a:rPr lang="ru-RU" sz="1200" b="1" i="0" kern="1200" dirty="0" smtClean="0">
                <a:solidFill>
                  <a:schemeClr val="tx1"/>
                </a:solidFill>
                <a:effectLst/>
                <a:latin typeface="Times New Roman" charset="0"/>
                <a:ea typeface="Times New Roman" charset="0"/>
                <a:cs typeface="Times New Roman" charset="0"/>
              </a:rPr>
              <a:t> / </a:t>
            </a:r>
            <a:r>
              <a:rPr lang="ru-RU" sz="1200" b="1" i="0" kern="1200" dirty="0" err="1" smtClean="0">
                <a:solidFill>
                  <a:schemeClr val="tx1"/>
                </a:solidFill>
                <a:effectLst/>
                <a:latin typeface="Times New Roman" charset="0"/>
                <a:ea typeface="Times New Roman" charset="0"/>
                <a:cs typeface="Times New Roman" charset="0"/>
              </a:rPr>
              <a:t>R</a:t>
            </a:r>
            <a:r>
              <a:rPr lang="ru-RU" sz="1200" b="1" i="0" kern="1200" baseline="-25000" dirty="0" err="1" smtClean="0">
                <a:solidFill>
                  <a:schemeClr val="tx1"/>
                </a:solidFill>
                <a:effectLst/>
                <a:latin typeface="Times New Roman" charset="0"/>
                <a:ea typeface="Times New Roman" charset="0"/>
                <a:cs typeface="Times New Roman" charset="0"/>
              </a:rPr>
              <a:t>эк</a:t>
            </a:r>
            <a:r>
              <a:rPr lang="ru-RU" sz="1200" b="0" i="0" kern="1200" dirty="0" smtClean="0">
                <a:solidFill>
                  <a:schemeClr val="tx1"/>
                </a:solidFill>
                <a:effectLst/>
                <a:latin typeface="Times New Roman" charset="0"/>
                <a:ea typeface="Times New Roman" charset="0"/>
                <a:cs typeface="Times New Roman" charset="0"/>
              </a:rPr>
              <a:t> </a:t>
            </a:r>
          </a:p>
          <a:p>
            <a:endParaRPr lang="ru-RU" sz="1200" b="0" i="0" kern="1200" dirty="0" smtClean="0">
              <a:solidFill>
                <a:schemeClr val="tx1"/>
              </a:solidFill>
              <a:effectLst/>
              <a:latin typeface="Times New Roman" charset="0"/>
              <a:ea typeface="Times New Roman" charset="0"/>
              <a:cs typeface="Times New Roman" charset="0"/>
            </a:endParaRPr>
          </a:p>
          <a:p>
            <a:r>
              <a:rPr lang="ru-RU" sz="1200" b="0" i="0" kern="1200" dirty="0" smtClean="0">
                <a:solidFill>
                  <a:schemeClr val="tx1"/>
                </a:solidFill>
                <a:effectLst/>
                <a:latin typeface="Times New Roman" charset="0"/>
                <a:ea typeface="Times New Roman" charset="0"/>
                <a:cs typeface="Times New Roman" charset="0"/>
              </a:rPr>
              <a:t>Следовательно, эквивалентное сопротивление рассматриваемой цепи при параллельном соединении трех резисторов определяется формулой</a:t>
            </a:r>
          </a:p>
          <a:p>
            <a:r>
              <a:rPr lang="ru-RU" sz="1200" b="1" i="0" kern="1200" dirty="0" smtClean="0">
                <a:solidFill>
                  <a:schemeClr val="tx1"/>
                </a:solidFill>
                <a:effectLst/>
                <a:latin typeface="Times New Roman" charset="0"/>
                <a:ea typeface="Times New Roman" charset="0"/>
                <a:cs typeface="Times New Roman" charset="0"/>
              </a:rPr>
              <a:t>1/</a:t>
            </a:r>
            <a:r>
              <a:rPr lang="ru-RU" sz="1200" b="1" i="0" kern="1200" dirty="0" err="1" smtClean="0">
                <a:solidFill>
                  <a:schemeClr val="tx1"/>
                </a:solidFill>
                <a:effectLst/>
                <a:latin typeface="Times New Roman" charset="0"/>
                <a:ea typeface="Times New Roman" charset="0"/>
                <a:cs typeface="Times New Roman" charset="0"/>
              </a:rPr>
              <a:t>R</a:t>
            </a:r>
            <a:r>
              <a:rPr lang="ru-RU" sz="1200" b="1" i="0" kern="1200" baseline="-25000" dirty="0" err="1" smtClean="0">
                <a:solidFill>
                  <a:schemeClr val="tx1"/>
                </a:solidFill>
                <a:effectLst/>
                <a:latin typeface="Times New Roman" charset="0"/>
                <a:ea typeface="Times New Roman" charset="0"/>
                <a:cs typeface="Times New Roman" charset="0"/>
              </a:rPr>
              <a:t>эк</a:t>
            </a:r>
            <a:r>
              <a:rPr lang="ru-RU" sz="1200" b="0" i="0" kern="1200" dirty="0" smtClean="0">
                <a:solidFill>
                  <a:schemeClr val="tx1"/>
                </a:solidFill>
                <a:effectLst/>
                <a:latin typeface="Times New Roman" charset="0"/>
                <a:ea typeface="Times New Roman" charset="0"/>
                <a:cs typeface="Times New Roman" charset="0"/>
              </a:rPr>
              <a:t> </a:t>
            </a:r>
            <a:r>
              <a:rPr lang="ru-RU" sz="1200" b="1" i="0" kern="1200" dirty="0" smtClean="0">
                <a:solidFill>
                  <a:schemeClr val="tx1"/>
                </a:solidFill>
                <a:effectLst/>
                <a:latin typeface="Times New Roman" charset="0"/>
                <a:ea typeface="Times New Roman" charset="0"/>
                <a:cs typeface="Times New Roman" charset="0"/>
              </a:rPr>
              <a:t>=</a:t>
            </a:r>
            <a:r>
              <a:rPr lang="ru-RU" sz="1200" b="0" i="0" kern="1200" dirty="0" smtClean="0">
                <a:solidFill>
                  <a:schemeClr val="tx1"/>
                </a:solidFill>
                <a:effectLst/>
                <a:latin typeface="Times New Roman" charset="0"/>
                <a:ea typeface="Times New Roman" charset="0"/>
                <a:cs typeface="Times New Roman" charset="0"/>
              </a:rPr>
              <a:t> </a:t>
            </a:r>
            <a:r>
              <a:rPr lang="ru-RU" sz="1200" b="1" i="0" kern="1200" dirty="0" smtClean="0">
                <a:solidFill>
                  <a:schemeClr val="tx1"/>
                </a:solidFill>
                <a:effectLst/>
                <a:latin typeface="Times New Roman" charset="0"/>
                <a:ea typeface="Times New Roman" charset="0"/>
                <a:cs typeface="Times New Roman" charset="0"/>
              </a:rPr>
              <a:t>1/R</a:t>
            </a:r>
            <a:r>
              <a:rPr lang="ru-RU" sz="1200" b="1" i="0" kern="1200" baseline="-25000" dirty="0" smtClean="0">
                <a:solidFill>
                  <a:schemeClr val="tx1"/>
                </a:solidFill>
                <a:effectLst/>
                <a:latin typeface="Times New Roman" charset="0"/>
                <a:ea typeface="Times New Roman" charset="0"/>
                <a:cs typeface="Times New Roman" charset="0"/>
              </a:rPr>
              <a:t>1</a:t>
            </a:r>
            <a:r>
              <a:rPr lang="ru-RU" sz="1200" b="1" i="0" kern="1200" dirty="0" smtClean="0">
                <a:solidFill>
                  <a:schemeClr val="tx1"/>
                </a:solidFill>
                <a:effectLst/>
                <a:latin typeface="Times New Roman" charset="0"/>
                <a:ea typeface="Times New Roman" charset="0"/>
                <a:cs typeface="Times New Roman" charset="0"/>
              </a:rPr>
              <a:t> + 1/R</a:t>
            </a:r>
            <a:r>
              <a:rPr lang="ru-RU" sz="1200" b="1" i="0" kern="1200" baseline="-25000" dirty="0" smtClean="0">
                <a:solidFill>
                  <a:schemeClr val="tx1"/>
                </a:solidFill>
                <a:effectLst/>
                <a:latin typeface="Times New Roman" charset="0"/>
                <a:ea typeface="Times New Roman" charset="0"/>
                <a:cs typeface="Times New Roman" charset="0"/>
              </a:rPr>
              <a:t>2</a:t>
            </a:r>
            <a:r>
              <a:rPr lang="ru-RU" sz="1200" b="1" i="0" kern="1200" dirty="0" smtClean="0">
                <a:solidFill>
                  <a:schemeClr val="tx1"/>
                </a:solidFill>
                <a:effectLst/>
                <a:latin typeface="Times New Roman" charset="0"/>
                <a:ea typeface="Times New Roman" charset="0"/>
                <a:cs typeface="Times New Roman" charset="0"/>
              </a:rPr>
              <a:t> + 1/R</a:t>
            </a:r>
            <a:r>
              <a:rPr lang="ru-RU" sz="1200" b="1" i="0" kern="1200" baseline="-25000" dirty="0" smtClean="0">
                <a:solidFill>
                  <a:schemeClr val="tx1"/>
                </a:solidFill>
                <a:effectLst/>
                <a:latin typeface="Times New Roman" charset="0"/>
                <a:ea typeface="Times New Roman" charset="0"/>
                <a:cs typeface="Times New Roman" charset="0"/>
              </a:rPr>
              <a:t>3</a:t>
            </a:r>
            <a:r>
              <a:rPr lang="ru-RU" sz="1200" b="0" i="0" kern="1200" dirty="0" smtClean="0">
                <a:solidFill>
                  <a:schemeClr val="tx1"/>
                </a:solidFill>
                <a:effectLst/>
                <a:latin typeface="Times New Roman" charset="0"/>
                <a:ea typeface="Times New Roman" charset="0"/>
                <a:cs typeface="Times New Roman" charset="0"/>
              </a:rPr>
              <a:t> </a:t>
            </a:r>
          </a:p>
          <a:p>
            <a:endParaRPr lang="ru-RU" sz="1200" b="0" i="0" kern="1200" dirty="0" smtClean="0">
              <a:solidFill>
                <a:schemeClr val="tx1"/>
              </a:solidFill>
              <a:effectLst/>
              <a:latin typeface="Times New Roman" charset="0"/>
              <a:ea typeface="Times New Roman" charset="0"/>
              <a:cs typeface="Times New Roman" charset="0"/>
            </a:endParaRPr>
          </a:p>
          <a:p>
            <a:r>
              <a:rPr lang="ru-RU" sz="1200" b="0" i="0" kern="1200" dirty="0" smtClean="0">
                <a:solidFill>
                  <a:schemeClr val="tx1"/>
                </a:solidFill>
                <a:effectLst/>
                <a:latin typeface="Times New Roman" charset="0"/>
                <a:ea typeface="Times New Roman" charset="0"/>
                <a:cs typeface="Times New Roman" charset="0"/>
              </a:rPr>
              <a:t>Вводя в формулу вместо значений 1/</a:t>
            </a:r>
            <a:r>
              <a:rPr lang="ru-RU" sz="1200" b="0" i="0" kern="1200" dirty="0" err="1" smtClean="0">
                <a:solidFill>
                  <a:schemeClr val="tx1"/>
                </a:solidFill>
                <a:effectLst/>
                <a:latin typeface="Times New Roman" charset="0"/>
                <a:ea typeface="Times New Roman" charset="0"/>
                <a:cs typeface="Times New Roman" charset="0"/>
              </a:rPr>
              <a:t>R</a:t>
            </a:r>
            <a:r>
              <a:rPr lang="ru-RU" sz="1200" b="0" i="0" kern="1200" baseline="-25000" dirty="0" err="1" smtClean="0">
                <a:solidFill>
                  <a:schemeClr val="tx1"/>
                </a:solidFill>
                <a:effectLst/>
                <a:latin typeface="Times New Roman" charset="0"/>
                <a:ea typeface="Times New Roman" charset="0"/>
                <a:cs typeface="Times New Roman" charset="0"/>
              </a:rPr>
              <a:t>эк</a:t>
            </a:r>
            <a:r>
              <a:rPr lang="ru-RU" sz="1200" b="0" i="0" kern="1200" dirty="0" smtClean="0">
                <a:solidFill>
                  <a:schemeClr val="tx1"/>
                </a:solidFill>
                <a:effectLst/>
                <a:latin typeface="Times New Roman" charset="0"/>
                <a:ea typeface="Times New Roman" charset="0"/>
                <a:cs typeface="Times New Roman" charset="0"/>
              </a:rPr>
              <a:t>, 1/R</a:t>
            </a:r>
            <a:r>
              <a:rPr lang="ru-RU" sz="1200" b="0" i="0" kern="1200" baseline="-25000" dirty="0" smtClean="0">
                <a:solidFill>
                  <a:schemeClr val="tx1"/>
                </a:solidFill>
                <a:effectLst/>
                <a:latin typeface="Times New Roman" charset="0"/>
                <a:ea typeface="Times New Roman" charset="0"/>
                <a:cs typeface="Times New Roman" charset="0"/>
              </a:rPr>
              <a:t>1</a:t>
            </a:r>
            <a:r>
              <a:rPr lang="ru-RU" sz="1200" b="0" i="0" kern="1200" dirty="0" smtClean="0">
                <a:solidFill>
                  <a:schemeClr val="tx1"/>
                </a:solidFill>
                <a:effectLst/>
                <a:latin typeface="Times New Roman" charset="0"/>
                <a:ea typeface="Times New Roman" charset="0"/>
                <a:cs typeface="Times New Roman" charset="0"/>
              </a:rPr>
              <a:t>, 1/R</a:t>
            </a:r>
            <a:r>
              <a:rPr lang="ru-RU" sz="1200" b="0" i="0" kern="1200" baseline="-25000" dirty="0" smtClean="0">
                <a:solidFill>
                  <a:schemeClr val="tx1"/>
                </a:solidFill>
                <a:effectLst/>
                <a:latin typeface="Times New Roman" charset="0"/>
                <a:ea typeface="Times New Roman" charset="0"/>
                <a:cs typeface="Times New Roman" charset="0"/>
              </a:rPr>
              <a:t>2</a:t>
            </a:r>
            <a:r>
              <a:rPr lang="ru-RU" sz="1200" b="0" i="0" kern="1200" dirty="0" smtClean="0">
                <a:solidFill>
                  <a:schemeClr val="tx1"/>
                </a:solidFill>
                <a:effectLst/>
                <a:latin typeface="Times New Roman" charset="0"/>
                <a:ea typeface="Times New Roman" charset="0"/>
                <a:cs typeface="Times New Roman" charset="0"/>
              </a:rPr>
              <a:t> и 1/R</a:t>
            </a:r>
            <a:r>
              <a:rPr lang="ru-RU" sz="1200" b="0" i="0" kern="1200" baseline="-25000" dirty="0" smtClean="0">
                <a:solidFill>
                  <a:schemeClr val="tx1"/>
                </a:solidFill>
                <a:effectLst/>
                <a:latin typeface="Times New Roman" charset="0"/>
                <a:ea typeface="Times New Roman" charset="0"/>
                <a:cs typeface="Times New Roman" charset="0"/>
              </a:rPr>
              <a:t>3</a:t>
            </a:r>
            <a:r>
              <a:rPr lang="ru-RU" sz="1200" b="0" i="0" kern="1200" dirty="0" smtClean="0">
                <a:solidFill>
                  <a:schemeClr val="tx1"/>
                </a:solidFill>
                <a:effectLst/>
                <a:latin typeface="Times New Roman" charset="0"/>
                <a:ea typeface="Times New Roman" charset="0"/>
                <a:cs typeface="Times New Roman" charset="0"/>
              </a:rPr>
              <a:t>соответствующие проводимости </a:t>
            </a:r>
            <a:r>
              <a:rPr lang="ru-RU" sz="1200" b="0" i="0" kern="1200" dirty="0" err="1" smtClean="0">
                <a:solidFill>
                  <a:schemeClr val="tx1"/>
                </a:solidFill>
                <a:effectLst/>
                <a:latin typeface="Times New Roman" charset="0"/>
                <a:ea typeface="Times New Roman" charset="0"/>
                <a:cs typeface="Times New Roman" charset="0"/>
              </a:rPr>
              <a:t>G</a:t>
            </a:r>
            <a:r>
              <a:rPr lang="ru-RU" sz="1200" b="0" i="0" kern="1200" baseline="-25000" dirty="0" err="1" smtClean="0">
                <a:solidFill>
                  <a:schemeClr val="tx1"/>
                </a:solidFill>
                <a:effectLst/>
                <a:latin typeface="Times New Roman" charset="0"/>
                <a:ea typeface="Times New Roman" charset="0"/>
                <a:cs typeface="Times New Roman" charset="0"/>
              </a:rPr>
              <a:t>эк</a:t>
            </a:r>
            <a:r>
              <a:rPr lang="ru-RU" sz="1200" b="0" i="0" kern="1200" dirty="0" smtClean="0">
                <a:solidFill>
                  <a:schemeClr val="tx1"/>
                </a:solidFill>
                <a:effectLst/>
                <a:latin typeface="Times New Roman" charset="0"/>
                <a:ea typeface="Times New Roman" charset="0"/>
                <a:cs typeface="Times New Roman" charset="0"/>
              </a:rPr>
              <a:t>, G</a:t>
            </a:r>
            <a:r>
              <a:rPr lang="ru-RU" sz="1200" b="0" i="0" kern="1200" baseline="-25000" dirty="0" smtClean="0">
                <a:solidFill>
                  <a:schemeClr val="tx1"/>
                </a:solidFill>
                <a:effectLst/>
                <a:latin typeface="Times New Roman" charset="0"/>
                <a:ea typeface="Times New Roman" charset="0"/>
                <a:cs typeface="Times New Roman" charset="0"/>
              </a:rPr>
              <a:t>1</a:t>
            </a:r>
            <a:r>
              <a:rPr lang="ru-RU" sz="1200" b="0" i="0" kern="1200" dirty="0" smtClean="0">
                <a:solidFill>
                  <a:schemeClr val="tx1"/>
                </a:solidFill>
                <a:effectLst/>
                <a:latin typeface="Times New Roman" charset="0"/>
                <a:ea typeface="Times New Roman" charset="0"/>
                <a:cs typeface="Times New Roman" charset="0"/>
              </a:rPr>
              <a:t>, G</a:t>
            </a:r>
            <a:r>
              <a:rPr lang="ru-RU" sz="1200" b="0" i="0" kern="1200" baseline="-25000" dirty="0" smtClean="0">
                <a:solidFill>
                  <a:schemeClr val="tx1"/>
                </a:solidFill>
                <a:effectLst/>
                <a:latin typeface="Times New Roman" charset="0"/>
                <a:ea typeface="Times New Roman" charset="0"/>
                <a:cs typeface="Times New Roman" charset="0"/>
              </a:rPr>
              <a:t>2</a:t>
            </a:r>
            <a:r>
              <a:rPr lang="ru-RU" sz="1200" b="0" i="0" kern="1200" dirty="0" smtClean="0">
                <a:solidFill>
                  <a:schemeClr val="tx1"/>
                </a:solidFill>
                <a:effectLst/>
                <a:latin typeface="Times New Roman" charset="0"/>
                <a:ea typeface="Times New Roman" charset="0"/>
                <a:cs typeface="Times New Roman" charset="0"/>
              </a:rPr>
              <a:t> и G</a:t>
            </a:r>
            <a:r>
              <a:rPr lang="ru-RU" sz="1200" b="0" i="0" kern="1200" baseline="-25000" dirty="0" smtClean="0">
                <a:solidFill>
                  <a:schemeClr val="tx1"/>
                </a:solidFill>
                <a:effectLst/>
                <a:latin typeface="Times New Roman" charset="0"/>
                <a:ea typeface="Times New Roman" charset="0"/>
                <a:cs typeface="Times New Roman" charset="0"/>
              </a:rPr>
              <a:t>3</a:t>
            </a:r>
            <a:r>
              <a:rPr lang="ru-RU" sz="1200" b="0" i="0" kern="1200" dirty="0" smtClean="0">
                <a:solidFill>
                  <a:schemeClr val="tx1"/>
                </a:solidFill>
                <a:effectLst/>
                <a:latin typeface="Times New Roman" charset="0"/>
                <a:ea typeface="Times New Roman" charset="0"/>
                <a:cs typeface="Times New Roman" charset="0"/>
              </a:rPr>
              <a:t>, получим: </a:t>
            </a:r>
            <a:r>
              <a:rPr lang="ru-RU" sz="1200" b="0" i="1" kern="1200" dirty="0" smtClean="0">
                <a:solidFill>
                  <a:schemeClr val="tx1"/>
                </a:solidFill>
                <a:effectLst/>
                <a:latin typeface="Times New Roman" charset="0"/>
                <a:ea typeface="Times New Roman" charset="0"/>
                <a:cs typeface="Times New Roman" charset="0"/>
              </a:rPr>
              <a:t>эквивалентная проводимость параллельной цепи равна сумме проводимостей параллельно соединенных резисторов</a:t>
            </a:r>
            <a:r>
              <a:rPr lang="ru-RU" sz="1200" b="0" i="0" kern="1200" dirty="0" smtClean="0">
                <a:solidFill>
                  <a:schemeClr val="tx1"/>
                </a:solidFill>
                <a:effectLst/>
                <a:latin typeface="Times New Roman" charset="0"/>
                <a:ea typeface="Times New Roman" charset="0"/>
                <a:cs typeface="Times New Roman" charset="0"/>
              </a:rPr>
              <a:t>:</a:t>
            </a:r>
          </a:p>
          <a:p>
            <a:r>
              <a:rPr lang="ru-RU" sz="1200" b="1" i="0" kern="1200" dirty="0" err="1" smtClean="0">
                <a:solidFill>
                  <a:schemeClr val="tx1"/>
                </a:solidFill>
                <a:effectLst/>
                <a:latin typeface="Times New Roman" charset="0"/>
                <a:ea typeface="Times New Roman" charset="0"/>
                <a:cs typeface="Times New Roman" charset="0"/>
              </a:rPr>
              <a:t>G</a:t>
            </a:r>
            <a:r>
              <a:rPr lang="ru-RU" sz="1200" b="1" i="0" kern="1200" baseline="-25000" dirty="0" err="1" smtClean="0">
                <a:solidFill>
                  <a:schemeClr val="tx1"/>
                </a:solidFill>
                <a:effectLst/>
                <a:latin typeface="Times New Roman" charset="0"/>
                <a:ea typeface="Times New Roman" charset="0"/>
                <a:cs typeface="Times New Roman" charset="0"/>
              </a:rPr>
              <a:t>эк</a:t>
            </a:r>
            <a:r>
              <a:rPr lang="ru-RU" sz="1200" b="1" i="0" kern="1200" dirty="0" smtClean="0">
                <a:solidFill>
                  <a:schemeClr val="tx1"/>
                </a:solidFill>
                <a:effectLst/>
                <a:latin typeface="Times New Roman" charset="0"/>
                <a:ea typeface="Times New Roman" charset="0"/>
                <a:cs typeface="Times New Roman" charset="0"/>
              </a:rPr>
              <a:t> = G</a:t>
            </a:r>
            <a:r>
              <a:rPr lang="ru-RU" sz="1200" b="1" i="0" kern="1200" baseline="-25000" dirty="0" smtClean="0">
                <a:solidFill>
                  <a:schemeClr val="tx1"/>
                </a:solidFill>
                <a:effectLst/>
                <a:latin typeface="Times New Roman" charset="0"/>
                <a:ea typeface="Times New Roman" charset="0"/>
                <a:cs typeface="Times New Roman" charset="0"/>
              </a:rPr>
              <a:t>1</a:t>
            </a:r>
            <a:r>
              <a:rPr lang="ru-RU" sz="1200" b="1" i="0" kern="1200" dirty="0" smtClean="0">
                <a:solidFill>
                  <a:schemeClr val="tx1"/>
                </a:solidFill>
                <a:effectLst/>
                <a:latin typeface="Times New Roman" charset="0"/>
                <a:ea typeface="Times New Roman" charset="0"/>
                <a:cs typeface="Times New Roman" charset="0"/>
              </a:rPr>
              <a:t>+ G</a:t>
            </a:r>
            <a:r>
              <a:rPr lang="ru-RU" sz="1200" b="1" i="0" kern="1200" baseline="-25000" dirty="0" smtClean="0">
                <a:solidFill>
                  <a:schemeClr val="tx1"/>
                </a:solidFill>
                <a:effectLst/>
                <a:latin typeface="Times New Roman" charset="0"/>
                <a:ea typeface="Times New Roman" charset="0"/>
                <a:cs typeface="Times New Roman" charset="0"/>
              </a:rPr>
              <a:t>2</a:t>
            </a:r>
            <a:r>
              <a:rPr lang="ru-RU" sz="1200" b="1" i="0" kern="1200" dirty="0" smtClean="0">
                <a:solidFill>
                  <a:schemeClr val="tx1"/>
                </a:solidFill>
                <a:effectLst/>
                <a:latin typeface="Times New Roman" charset="0"/>
                <a:ea typeface="Times New Roman" charset="0"/>
                <a:cs typeface="Times New Roman" charset="0"/>
              </a:rPr>
              <a:t> +G</a:t>
            </a:r>
            <a:r>
              <a:rPr lang="ru-RU" sz="1200" b="1" i="0" kern="1200" baseline="-25000" dirty="0" smtClean="0">
                <a:solidFill>
                  <a:schemeClr val="tx1"/>
                </a:solidFill>
                <a:effectLst/>
                <a:latin typeface="Times New Roman" charset="0"/>
                <a:ea typeface="Times New Roman" charset="0"/>
                <a:cs typeface="Times New Roman" charset="0"/>
              </a:rPr>
              <a:t>3</a:t>
            </a:r>
            <a:endParaRPr lang="ru-RU" sz="1200" b="0" i="0" kern="1200" dirty="0" smtClean="0">
              <a:solidFill>
                <a:schemeClr val="tx1"/>
              </a:solidFill>
              <a:effectLst/>
              <a:latin typeface="Times New Roman" charset="0"/>
              <a:ea typeface="Times New Roman" charset="0"/>
              <a:cs typeface="Times New Roman" charset="0"/>
            </a:endParaRPr>
          </a:p>
          <a:p>
            <a:endParaRPr lang="ru-RU" sz="1200" b="0" i="0" kern="1200" dirty="0" smtClean="0">
              <a:solidFill>
                <a:schemeClr val="tx1"/>
              </a:solidFill>
              <a:effectLst/>
              <a:latin typeface="Times New Roman" charset="0"/>
              <a:ea typeface="Times New Roman" charset="0"/>
              <a:cs typeface="Times New Roman" charset="0"/>
            </a:endParaRPr>
          </a:p>
          <a:p>
            <a:r>
              <a:rPr lang="ru-RU" sz="1200" b="0" i="0" kern="1200" dirty="0" smtClean="0">
                <a:solidFill>
                  <a:schemeClr val="tx1"/>
                </a:solidFill>
                <a:effectLst/>
                <a:latin typeface="Times New Roman" charset="0"/>
                <a:ea typeface="Times New Roman" charset="0"/>
                <a:cs typeface="Times New Roman" charset="0"/>
              </a:rPr>
              <a:t>Таким образом, при увеличении числа параллельно включаемых резисторов результирующая проводимость электрической цепи увеличивается, а результирующее сопротивление уменьшается.</a:t>
            </a:r>
            <a:br>
              <a:rPr lang="ru-RU" sz="1200" b="0" i="0" kern="1200" dirty="0" smtClean="0">
                <a:solidFill>
                  <a:schemeClr val="tx1"/>
                </a:solidFill>
                <a:effectLst/>
                <a:latin typeface="Times New Roman" charset="0"/>
                <a:ea typeface="Times New Roman" charset="0"/>
                <a:cs typeface="Times New Roman" charset="0"/>
              </a:rPr>
            </a:br>
            <a:r>
              <a:rPr lang="ru-RU" sz="1200" b="0" i="0" kern="1200" dirty="0" smtClean="0">
                <a:solidFill>
                  <a:schemeClr val="tx1"/>
                </a:solidFill>
                <a:effectLst/>
                <a:latin typeface="Times New Roman" charset="0"/>
                <a:ea typeface="Times New Roman" charset="0"/>
                <a:cs typeface="Times New Roman" charset="0"/>
              </a:rPr>
              <a:t>Из приведенных формул следует, что токи распределяются между параллельными ветвями обратно пропорционально их электрическим сопротивлениям или прямо пропорционально их проводимостям. Например, при трех ветвях</a:t>
            </a:r>
          </a:p>
          <a:p>
            <a:r>
              <a:rPr lang="ru-RU" sz="1200" b="1" i="0" kern="1200" dirty="0" smtClean="0">
                <a:solidFill>
                  <a:schemeClr val="tx1"/>
                </a:solidFill>
                <a:effectLst/>
                <a:latin typeface="Times New Roman" charset="0"/>
                <a:ea typeface="Times New Roman" charset="0"/>
                <a:cs typeface="Times New Roman" charset="0"/>
              </a:rPr>
              <a:t>I</a:t>
            </a:r>
            <a:r>
              <a:rPr lang="ru-RU" sz="1200" b="1" i="0" kern="1200" baseline="-25000" dirty="0" smtClean="0">
                <a:solidFill>
                  <a:schemeClr val="tx1"/>
                </a:solidFill>
                <a:effectLst/>
                <a:latin typeface="Times New Roman" charset="0"/>
                <a:ea typeface="Times New Roman" charset="0"/>
                <a:cs typeface="Times New Roman" charset="0"/>
              </a:rPr>
              <a:t>1</a:t>
            </a:r>
            <a:r>
              <a:rPr lang="ru-RU" sz="1200" b="1" i="0" kern="1200" dirty="0" smtClean="0">
                <a:solidFill>
                  <a:schemeClr val="tx1"/>
                </a:solidFill>
                <a:effectLst/>
                <a:latin typeface="Times New Roman" charset="0"/>
                <a:ea typeface="Times New Roman" charset="0"/>
                <a:cs typeface="Times New Roman" charset="0"/>
              </a:rPr>
              <a:t> : I</a:t>
            </a:r>
            <a:r>
              <a:rPr lang="ru-RU" sz="1200" b="1" i="0" kern="1200" baseline="-25000" dirty="0" smtClean="0">
                <a:solidFill>
                  <a:schemeClr val="tx1"/>
                </a:solidFill>
                <a:effectLst/>
                <a:latin typeface="Times New Roman" charset="0"/>
                <a:ea typeface="Times New Roman" charset="0"/>
                <a:cs typeface="Times New Roman" charset="0"/>
              </a:rPr>
              <a:t>2</a:t>
            </a:r>
            <a:r>
              <a:rPr lang="ru-RU" sz="1200" b="1" i="0" kern="1200" dirty="0" smtClean="0">
                <a:solidFill>
                  <a:schemeClr val="tx1"/>
                </a:solidFill>
                <a:effectLst/>
                <a:latin typeface="Times New Roman" charset="0"/>
                <a:ea typeface="Times New Roman" charset="0"/>
                <a:cs typeface="Times New Roman" charset="0"/>
              </a:rPr>
              <a:t> : I</a:t>
            </a:r>
            <a:r>
              <a:rPr lang="ru-RU" sz="1200" b="1" i="0" kern="1200" baseline="-25000" dirty="0" smtClean="0">
                <a:solidFill>
                  <a:schemeClr val="tx1"/>
                </a:solidFill>
                <a:effectLst/>
                <a:latin typeface="Times New Roman" charset="0"/>
                <a:ea typeface="Times New Roman" charset="0"/>
                <a:cs typeface="Times New Roman" charset="0"/>
              </a:rPr>
              <a:t>3</a:t>
            </a:r>
            <a:r>
              <a:rPr lang="ru-RU" sz="1200" b="1" i="0" kern="1200" dirty="0" smtClean="0">
                <a:solidFill>
                  <a:schemeClr val="tx1"/>
                </a:solidFill>
                <a:effectLst/>
                <a:latin typeface="Times New Roman" charset="0"/>
                <a:ea typeface="Times New Roman" charset="0"/>
                <a:cs typeface="Times New Roman" charset="0"/>
              </a:rPr>
              <a:t> = 1/R</a:t>
            </a:r>
            <a:r>
              <a:rPr lang="ru-RU" sz="1200" b="1" i="0" kern="1200" baseline="-25000" dirty="0" smtClean="0">
                <a:solidFill>
                  <a:schemeClr val="tx1"/>
                </a:solidFill>
                <a:effectLst/>
                <a:latin typeface="Times New Roman" charset="0"/>
                <a:ea typeface="Times New Roman" charset="0"/>
                <a:cs typeface="Times New Roman" charset="0"/>
              </a:rPr>
              <a:t>1</a:t>
            </a:r>
            <a:r>
              <a:rPr lang="ru-RU" sz="1200" b="1" i="0" kern="1200" dirty="0" smtClean="0">
                <a:solidFill>
                  <a:schemeClr val="tx1"/>
                </a:solidFill>
                <a:effectLst/>
                <a:latin typeface="Times New Roman" charset="0"/>
                <a:ea typeface="Times New Roman" charset="0"/>
                <a:cs typeface="Times New Roman" charset="0"/>
              </a:rPr>
              <a:t> : 1/R</a:t>
            </a:r>
            <a:r>
              <a:rPr lang="ru-RU" sz="1200" b="1" i="0" kern="1200" baseline="-25000" dirty="0" smtClean="0">
                <a:solidFill>
                  <a:schemeClr val="tx1"/>
                </a:solidFill>
                <a:effectLst/>
                <a:latin typeface="Times New Roman" charset="0"/>
                <a:ea typeface="Times New Roman" charset="0"/>
                <a:cs typeface="Times New Roman" charset="0"/>
              </a:rPr>
              <a:t>2</a:t>
            </a:r>
            <a:r>
              <a:rPr lang="ru-RU" sz="1200" b="1" i="0" kern="1200" dirty="0" smtClean="0">
                <a:solidFill>
                  <a:schemeClr val="tx1"/>
                </a:solidFill>
                <a:effectLst/>
                <a:latin typeface="Times New Roman" charset="0"/>
                <a:ea typeface="Times New Roman" charset="0"/>
                <a:cs typeface="Times New Roman" charset="0"/>
              </a:rPr>
              <a:t> : 1/R</a:t>
            </a:r>
            <a:r>
              <a:rPr lang="ru-RU" sz="1200" b="1" i="0" kern="1200" baseline="-25000" dirty="0" smtClean="0">
                <a:solidFill>
                  <a:schemeClr val="tx1"/>
                </a:solidFill>
                <a:effectLst/>
                <a:latin typeface="Times New Roman" charset="0"/>
                <a:ea typeface="Times New Roman" charset="0"/>
                <a:cs typeface="Times New Roman" charset="0"/>
              </a:rPr>
              <a:t>3</a:t>
            </a:r>
            <a:r>
              <a:rPr lang="ru-RU" sz="1200" b="1" i="0" kern="1200" dirty="0" smtClean="0">
                <a:solidFill>
                  <a:schemeClr val="tx1"/>
                </a:solidFill>
                <a:effectLst/>
                <a:latin typeface="Times New Roman" charset="0"/>
                <a:ea typeface="Times New Roman" charset="0"/>
                <a:cs typeface="Times New Roman" charset="0"/>
              </a:rPr>
              <a:t> = G</a:t>
            </a:r>
            <a:r>
              <a:rPr lang="ru-RU" sz="1200" b="1" i="0" kern="1200" baseline="-25000" dirty="0" smtClean="0">
                <a:solidFill>
                  <a:schemeClr val="tx1"/>
                </a:solidFill>
                <a:effectLst/>
                <a:latin typeface="Times New Roman" charset="0"/>
                <a:ea typeface="Times New Roman" charset="0"/>
                <a:cs typeface="Times New Roman" charset="0"/>
              </a:rPr>
              <a:t>1</a:t>
            </a:r>
            <a:r>
              <a:rPr lang="ru-RU" sz="1200" b="1" i="0" kern="1200" dirty="0" smtClean="0">
                <a:solidFill>
                  <a:schemeClr val="tx1"/>
                </a:solidFill>
                <a:effectLst/>
                <a:latin typeface="Times New Roman" charset="0"/>
                <a:ea typeface="Times New Roman" charset="0"/>
                <a:cs typeface="Times New Roman" charset="0"/>
              </a:rPr>
              <a:t> + G</a:t>
            </a:r>
            <a:r>
              <a:rPr lang="ru-RU" sz="1200" b="1" i="0" kern="1200" baseline="-25000" dirty="0" smtClean="0">
                <a:solidFill>
                  <a:schemeClr val="tx1"/>
                </a:solidFill>
                <a:effectLst/>
                <a:latin typeface="Times New Roman" charset="0"/>
                <a:ea typeface="Times New Roman" charset="0"/>
                <a:cs typeface="Times New Roman" charset="0"/>
              </a:rPr>
              <a:t>2</a:t>
            </a:r>
            <a:r>
              <a:rPr lang="ru-RU" sz="1200" b="1" i="0" kern="1200" dirty="0" smtClean="0">
                <a:solidFill>
                  <a:schemeClr val="tx1"/>
                </a:solidFill>
                <a:effectLst/>
                <a:latin typeface="Times New Roman" charset="0"/>
                <a:ea typeface="Times New Roman" charset="0"/>
                <a:cs typeface="Times New Roman" charset="0"/>
              </a:rPr>
              <a:t> + G</a:t>
            </a:r>
            <a:r>
              <a:rPr lang="ru-RU" sz="1200" b="1" i="0" kern="1200" baseline="-25000" dirty="0" smtClean="0">
                <a:solidFill>
                  <a:schemeClr val="tx1"/>
                </a:solidFill>
                <a:effectLst/>
                <a:latin typeface="Times New Roman" charset="0"/>
                <a:ea typeface="Times New Roman" charset="0"/>
                <a:cs typeface="Times New Roman" charset="0"/>
              </a:rPr>
              <a:t>3</a:t>
            </a:r>
            <a:endParaRPr lang="ru-RU" sz="1200" b="0" i="0" kern="1200" dirty="0" smtClean="0">
              <a:solidFill>
                <a:schemeClr val="tx1"/>
              </a:solidFill>
              <a:effectLst/>
              <a:latin typeface="Times New Roman" charset="0"/>
              <a:ea typeface="Times New Roman" charset="0"/>
              <a:cs typeface="Times New Roman" charset="0"/>
            </a:endParaRPr>
          </a:p>
          <a:p>
            <a:endParaRPr lang="ru-RU" sz="1200" b="0" i="0" kern="1200" dirty="0" smtClean="0">
              <a:solidFill>
                <a:schemeClr val="tx1"/>
              </a:solidFill>
              <a:effectLst/>
              <a:latin typeface="Times New Roman" charset="0"/>
              <a:ea typeface="Times New Roman" charset="0"/>
              <a:cs typeface="Times New Roman" charset="0"/>
            </a:endParaRPr>
          </a:p>
          <a:p>
            <a:r>
              <a:rPr lang="ru-RU" sz="1200" b="0" i="0" kern="1200" dirty="0" smtClean="0">
                <a:solidFill>
                  <a:schemeClr val="tx1"/>
                </a:solidFill>
                <a:effectLst/>
                <a:latin typeface="Times New Roman" charset="0"/>
                <a:ea typeface="Times New Roman" charset="0"/>
                <a:cs typeface="Times New Roman" charset="0"/>
              </a:rPr>
              <a:t>В этом отношении имеет место полная аналогия между распределением токов по отдельным ветвям и распределением потоков воды по трубам.</a:t>
            </a:r>
            <a:br>
              <a:rPr lang="ru-RU" sz="1200" b="0" i="0" kern="1200" dirty="0" smtClean="0">
                <a:solidFill>
                  <a:schemeClr val="tx1"/>
                </a:solidFill>
                <a:effectLst/>
                <a:latin typeface="Times New Roman" charset="0"/>
                <a:ea typeface="Times New Roman" charset="0"/>
                <a:cs typeface="Times New Roman" charset="0"/>
              </a:rPr>
            </a:br>
            <a:r>
              <a:rPr lang="ru-RU" sz="1200" b="0" i="0" kern="1200" dirty="0" smtClean="0">
                <a:solidFill>
                  <a:schemeClr val="tx1"/>
                </a:solidFill>
                <a:effectLst/>
                <a:latin typeface="Times New Roman" charset="0"/>
                <a:ea typeface="Times New Roman" charset="0"/>
                <a:cs typeface="Times New Roman" charset="0"/>
              </a:rPr>
              <a:t>Приведенные формулы дают возможность определить эквивалентное сопротивление цепи для различных конкретных случаев. Например, при двух параллельно включенных резисторах результирующее сопротивление цепи</a:t>
            </a:r>
          </a:p>
          <a:p>
            <a:r>
              <a:rPr lang="ru-RU" sz="1200" b="0" i="0" kern="1200" dirty="0" err="1" smtClean="0">
                <a:solidFill>
                  <a:schemeClr val="tx1"/>
                </a:solidFill>
                <a:effectLst/>
                <a:latin typeface="Times New Roman" charset="0"/>
                <a:ea typeface="Times New Roman" charset="0"/>
                <a:cs typeface="Times New Roman" charset="0"/>
              </a:rPr>
              <a:t>R</a:t>
            </a:r>
            <a:r>
              <a:rPr lang="ru-RU" sz="1200" b="0" i="0" kern="1200" baseline="-25000" dirty="0" err="1" smtClean="0">
                <a:solidFill>
                  <a:schemeClr val="tx1"/>
                </a:solidFill>
                <a:effectLst/>
                <a:latin typeface="Times New Roman" charset="0"/>
                <a:ea typeface="Times New Roman" charset="0"/>
                <a:cs typeface="Times New Roman" charset="0"/>
              </a:rPr>
              <a:t>эк</a:t>
            </a:r>
            <a:r>
              <a:rPr lang="ru-RU" sz="1200" b="0" i="0" kern="1200" dirty="0" smtClean="0">
                <a:solidFill>
                  <a:schemeClr val="tx1"/>
                </a:solidFill>
                <a:effectLst/>
                <a:latin typeface="Times New Roman" charset="0"/>
                <a:ea typeface="Times New Roman" charset="0"/>
                <a:cs typeface="Times New Roman" charset="0"/>
              </a:rPr>
              <a:t>=R</a:t>
            </a:r>
            <a:r>
              <a:rPr lang="ru-RU" sz="1200" b="0" i="0" kern="1200" baseline="-25000" dirty="0" smtClean="0">
                <a:solidFill>
                  <a:schemeClr val="tx1"/>
                </a:solidFill>
                <a:effectLst/>
                <a:latin typeface="Times New Roman" charset="0"/>
                <a:ea typeface="Times New Roman" charset="0"/>
                <a:cs typeface="Times New Roman" charset="0"/>
              </a:rPr>
              <a:t>1</a:t>
            </a:r>
            <a:r>
              <a:rPr lang="ru-RU" sz="1200" b="0" i="0" kern="1200" dirty="0" smtClean="0">
                <a:solidFill>
                  <a:schemeClr val="tx1"/>
                </a:solidFill>
                <a:effectLst/>
                <a:latin typeface="Times New Roman" charset="0"/>
                <a:ea typeface="Times New Roman" charset="0"/>
                <a:cs typeface="Times New Roman" charset="0"/>
              </a:rPr>
              <a:t>R</a:t>
            </a:r>
            <a:r>
              <a:rPr lang="ru-RU" sz="1200" b="0" i="0" kern="1200" baseline="-25000" dirty="0" smtClean="0">
                <a:solidFill>
                  <a:schemeClr val="tx1"/>
                </a:solidFill>
                <a:effectLst/>
                <a:latin typeface="Times New Roman" charset="0"/>
                <a:ea typeface="Times New Roman" charset="0"/>
                <a:cs typeface="Times New Roman" charset="0"/>
              </a:rPr>
              <a:t>2</a:t>
            </a:r>
            <a:r>
              <a:rPr lang="ru-RU" sz="1200" b="0" i="0" kern="1200" dirty="0" smtClean="0">
                <a:solidFill>
                  <a:schemeClr val="tx1"/>
                </a:solidFill>
                <a:effectLst/>
                <a:latin typeface="Times New Roman" charset="0"/>
                <a:ea typeface="Times New Roman" charset="0"/>
                <a:cs typeface="Times New Roman" charset="0"/>
              </a:rPr>
              <a:t>/(R</a:t>
            </a:r>
            <a:r>
              <a:rPr lang="ru-RU" sz="1200" b="0" i="0" kern="1200" baseline="-25000" dirty="0" smtClean="0">
                <a:solidFill>
                  <a:schemeClr val="tx1"/>
                </a:solidFill>
                <a:effectLst/>
                <a:latin typeface="Times New Roman" charset="0"/>
                <a:ea typeface="Times New Roman" charset="0"/>
                <a:cs typeface="Times New Roman" charset="0"/>
              </a:rPr>
              <a:t>1</a:t>
            </a:r>
            <a:r>
              <a:rPr lang="ru-RU" sz="1200" b="0" i="0" kern="1200" dirty="0" smtClean="0">
                <a:solidFill>
                  <a:schemeClr val="tx1"/>
                </a:solidFill>
                <a:effectLst/>
                <a:latin typeface="Times New Roman" charset="0"/>
                <a:ea typeface="Times New Roman" charset="0"/>
                <a:cs typeface="Times New Roman" charset="0"/>
              </a:rPr>
              <a:t>+R</a:t>
            </a:r>
            <a:r>
              <a:rPr lang="ru-RU" sz="1200" b="0" i="0" kern="1200" baseline="-25000" dirty="0" smtClean="0">
                <a:solidFill>
                  <a:schemeClr val="tx1"/>
                </a:solidFill>
                <a:effectLst/>
                <a:latin typeface="Times New Roman" charset="0"/>
                <a:ea typeface="Times New Roman" charset="0"/>
                <a:cs typeface="Times New Roman" charset="0"/>
              </a:rPr>
              <a:t>2</a:t>
            </a:r>
            <a:r>
              <a:rPr lang="ru-RU" sz="1200" b="0" i="0" kern="1200" dirty="0" smtClean="0">
                <a:solidFill>
                  <a:schemeClr val="tx1"/>
                </a:solidFill>
                <a:effectLst/>
                <a:latin typeface="Times New Roman" charset="0"/>
                <a:ea typeface="Times New Roman" charset="0"/>
                <a:cs typeface="Times New Roman" charset="0"/>
              </a:rPr>
              <a:t>)</a:t>
            </a:r>
          </a:p>
          <a:p>
            <a:endParaRPr lang="ru-RU" sz="1200" b="0" i="0" kern="1200" dirty="0" smtClean="0">
              <a:solidFill>
                <a:schemeClr val="tx1"/>
              </a:solidFill>
              <a:effectLst/>
              <a:latin typeface="Times New Roman" charset="0"/>
              <a:ea typeface="Times New Roman" charset="0"/>
              <a:cs typeface="Times New Roman" charset="0"/>
            </a:endParaRPr>
          </a:p>
          <a:p>
            <a:r>
              <a:rPr lang="ru-RU" sz="1200" b="0" i="0" kern="1200" dirty="0" smtClean="0">
                <a:solidFill>
                  <a:schemeClr val="tx1"/>
                </a:solidFill>
                <a:effectLst/>
                <a:latin typeface="Times New Roman" charset="0"/>
                <a:ea typeface="Times New Roman" charset="0"/>
                <a:cs typeface="Times New Roman" charset="0"/>
              </a:rPr>
              <a:t>при трех параллельно включенных резисторах</a:t>
            </a:r>
          </a:p>
          <a:p>
            <a:r>
              <a:rPr lang="ru-RU" sz="1200" b="0" i="0" kern="1200" dirty="0" err="1" smtClean="0">
                <a:solidFill>
                  <a:schemeClr val="tx1"/>
                </a:solidFill>
                <a:effectLst/>
                <a:latin typeface="Times New Roman" charset="0"/>
                <a:ea typeface="Times New Roman" charset="0"/>
                <a:cs typeface="Times New Roman" charset="0"/>
              </a:rPr>
              <a:t>R</a:t>
            </a:r>
            <a:r>
              <a:rPr lang="ru-RU" sz="1200" b="0" i="0" kern="1200" baseline="-25000" dirty="0" err="1" smtClean="0">
                <a:solidFill>
                  <a:schemeClr val="tx1"/>
                </a:solidFill>
                <a:effectLst/>
                <a:latin typeface="Times New Roman" charset="0"/>
                <a:ea typeface="Times New Roman" charset="0"/>
                <a:cs typeface="Times New Roman" charset="0"/>
              </a:rPr>
              <a:t>эк</a:t>
            </a:r>
            <a:r>
              <a:rPr lang="ru-RU" sz="1200" b="0" i="0" kern="1200" dirty="0" smtClean="0">
                <a:solidFill>
                  <a:schemeClr val="tx1"/>
                </a:solidFill>
                <a:effectLst/>
                <a:latin typeface="Times New Roman" charset="0"/>
                <a:ea typeface="Times New Roman" charset="0"/>
                <a:cs typeface="Times New Roman" charset="0"/>
              </a:rPr>
              <a:t>=R</a:t>
            </a:r>
            <a:r>
              <a:rPr lang="ru-RU" sz="1200" b="0" i="0" kern="1200" baseline="-25000" dirty="0" smtClean="0">
                <a:solidFill>
                  <a:schemeClr val="tx1"/>
                </a:solidFill>
                <a:effectLst/>
                <a:latin typeface="Times New Roman" charset="0"/>
                <a:ea typeface="Times New Roman" charset="0"/>
                <a:cs typeface="Times New Roman" charset="0"/>
              </a:rPr>
              <a:t>1</a:t>
            </a:r>
            <a:r>
              <a:rPr lang="ru-RU" sz="1200" b="0" i="0" kern="1200" dirty="0" smtClean="0">
                <a:solidFill>
                  <a:schemeClr val="tx1"/>
                </a:solidFill>
                <a:effectLst/>
                <a:latin typeface="Times New Roman" charset="0"/>
                <a:ea typeface="Times New Roman" charset="0"/>
                <a:cs typeface="Times New Roman" charset="0"/>
              </a:rPr>
              <a:t>R</a:t>
            </a:r>
            <a:r>
              <a:rPr lang="ru-RU" sz="1200" b="0" i="0" kern="1200" baseline="-25000" dirty="0" smtClean="0">
                <a:solidFill>
                  <a:schemeClr val="tx1"/>
                </a:solidFill>
                <a:effectLst/>
                <a:latin typeface="Times New Roman" charset="0"/>
                <a:ea typeface="Times New Roman" charset="0"/>
                <a:cs typeface="Times New Roman" charset="0"/>
              </a:rPr>
              <a:t>2</a:t>
            </a:r>
            <a:r>
              <a:rPr lang="ru-RU" sz="1200" b="0" i="0" kern="1200" dirty="0" smtClean="0">
                <a:solidFill>
                  <a:schemeClr val="tx1"/>
                </a:solidFill>
                <a:effectLst/>
                <a:latin typeface="Times New Roman" charset="0"/>
                <a:ea typeface="Times New Roman" charset="0"/>
                <a:cs typeface="Times New Roman" charset="0"/>
              </a:rPr>
              <a:t>R</a:t>
            </a:r>
            <a:r>
              <a:rPr lang="ru-RU" sz="1200" b="0" i="0" kern="1200" baseline="-25000" dirty="0" smtClean="0">
                <a:solidFill>
                  <a:schemeClr val="tx1"/>
                </a:solidFill>
                <a:effectLst/>
                <a:latin typeface="Times New Roman" charset="0"/>
                <a:ea typeface="Times New Roman" charset="0"/>
                <a:cs typeface="Times New Roman" charset="0"/>
              </a:rPr>
              <a:t>3</a:t>
            </a:r>
            <a:r>
              <a:rPr lang="ru-RU" sz="1200" b="0" i="0" kern="1200" dirty="0" smtClean="0">
                <a:solidFill>
                  <a:schemeClr val="tx1"/>
                </a:solidFill>
                <a:effectLst/>
                <a:latin typeface="Times New Roman" charset="0"/>
                <a:ea typeface="Times New Roman" charset="0"/>
                <a:cs typeface="Times New Roman" charset="0"/>
              </a:rPr>
              <a:t>/(R</a:t>
            </a:r>
            <a:r>
              <a:rPr lang="ru-RU" sz="1200" b="0" i="0" kern="1200" baseline="-25000" dirty="0" smtClean="0">
                <a:solidFill>
                  <a:schemeClr val="tx1"/>
                </a:solidFill>
                <a:effectLst/>
                <a:latin typeface="Times New Roman" charset="0"/>
                <a:ea typeface="Times New Roman" charset="0"/>
                <a:cs typeface="Times New Roman" charset="0"/>
              </a:rPr>
              <a:t>1</a:t>
            </a:r>
            <a:r>
              <a:rPr lang="ru-RU" sz="1200" b="0" i="0" kern="1200" dirty="0" smtClean="0">
                <a:solidFill>
                  <a:schemeClr val="tx1"/>
                </a:solidFill>
                <a:effectLst/>
                <a:latin typeface="Times New Roman" charset="0"/>
                <a:ea typeface="Times New Roman" charset="0"/>
                <a:cs typeface="Times New Roman" charset="0"/>
              </a:rPr>
              <a:t>R</a:t>
            </a:r>
            <a:r>
              <a:rPr lang="ru-RU" sz="1200" b="0" i="0" kern="1200" baseline="-25000" dirty="0" smtClean="0">
                <a:solidFill>
                  <a:schemeClr val="tx1"/>
                </a:solidFill>
                <a:effectLst/>
                <a:latin typeface="Times New Roman" charset="0"/>
                <a:ea typeface="Times New Roman" charset="0"/>
                <a:cs typeface="Times New Roman" charset="0"/>
              </a:rPr>
              <a:t>2</a:t>
            </a:r>
            <a:r>
              <a:rPr lang="ru-RU" sz="1200" b="0" i="0" kern="1200" dirty="0" smtClean="0">
                <a:solidFill>
                  <a:schemeClr val="tx1"/>
                </a:solidFill>
                <a:effectLst/>
                <a:latin typeface="Times New Roman" charset="0"/>
                <a:ea typeface="Times New Roman" charset="0"/>
                <a:cs typeface="Times New Roman" charset="0"/>
              </a:rPr>
              <a:t>+R</a:t>
            </a:r>
            <a:r>
              <a:rPr lang="ru-RU" sz="1200" b="0" i="0" kern="1200" baseline="-25000" dirty="0" smtClean="0">
                <a:solidFill>
                  <a:schemeClr val="tx1"/>
                </a:solidFill>
                <a:effectLst/>
                <a:latin typeface="Times New Roman" charset="0"/>
                <a:ea typeface="Times New Roman" charset="0"/>
                <a:cs typeface="Times New Roman" charset="0"/>
              </a:rPr>
              <a:t>2</a:t>
            </a:r>
            <a:r>
              <a:rPr lang="ru-RU" sz="1200" b="0" i="0" kern="1200" dirty="0" smtClean="0">
                <a:solidFill>
                  <a:schemeClr val="tx1"/>
                </a:solidFill>
                <a:effectLst/>
                <a:latin typeface="Times New Roman" charset="0"/>
                <a:ea typeface="Times New Roman" charset="0"/>
                <a:cs typeface="Times New Roman" charset="0"/>
              </a:rPr>
              <a:t>R</a:t>
            </a:r>
            <a:r>
              <a:rPr lang="ru-RU" sz="1200" b="0" i="0" kern="1200" baseline="-25000" dirty="0" smtClean="0">
                <a:solidFill>
                  <a:schemeClr val="tx1"/>
                </a:solidFill>
                <a:effectLst/>
                <a:latin typeface="Times New Roman" charset="0"/>
                <a:ea typeface="Times New Roman" charset="0"/>
                <a:cs typeface="Times New Roman" charset="0"/>
              </a:rPr>
              <a:t>3</a:t>
            </a:r>
            <a:r>
              <a:rPr lang="ru-RU" sz="1200" b="0" i="0" kern="1200" dirty="0" smtClean="0">
                <a:solidFill>
                  <a:schemeClr val="tx1"/>
                </a:solidFill>
                <a:effectLst/>
                <a:latin typeface="Times New Roman" charset="0"/>
                <a:ea typeface="Times New Roman" charset="0"/>
                <a:cs typeface="Times New Roman" charset="0"/>
              </a:rPr>
              <a:t>+R</a:t>
            </a:r>
            <a:r>
              <a:rPr lang="ru-RU" sz="1200" b="0" i="0" kern="1200" baseline="-25000" dirty="0" smtClean="0">
                <a:solidFill>
                  <a:schemeClr val="tx1"/>
                </a:solidFill>
                <a:effectLst/>
                <a:latin typeface="Times New Roman" charset="0"/>
                <a:ea typeface="Times New Roman" charset="0"/>
                <a:cs typeface="Times New Roman" charset="0"/>
              </a:rPr>
              <a:t>1</a:t>
            </a:r>
            <a:r>
              <a:rPr lang="ru-RU" sz="1200" b="0" i="0" kern="1200" dirty="0" smtClean="0">
                <a:solidFill>
                  <a:schemeClr val="tx1"/>
                </a:solidFill>
                <a:effectLst/>
                <a:latin typeface="Times New Roman" charset="0"/>
                <a:ea typeface="Times New Roman" charset="0"/>
                <a:cs typeface="Times New Roman" charset="0"/>
              </a:rPr>
              <a:t>R</a:t>
            </a:r>
            <a:r>
              <a:rPr lang="ru-RU" sz="1200" b="0" i="0" kern="1200" baseline="-25000" dirty="0" smtClean="0">
                <a:solidFill>
                  <a:schemeClr val="tx1"/>
                </a:solidFill>
                <a:effectLst/>
                <a:latin typeface="Times New Roman" charset="0"/>
                <a:ea typeface="Times New Roman" charset="0"/>
                <a:cs typeface="Times New Roman" charset="0"/>
              </a:rPr>
              <a:t>3</a:t>
            </a:r>
            <a:r>
              <a:rPr lang="ru-RU" sz="1200" b="0" i="0" kern="1200" dirty="0" smtClean="0">
                <a:solidFill>
                  <a:schemeClr val="tx1"/>
                </a:solidFill>
                <a:effectLst/>
                <a:latin typeface="Times New Roman" charset="0"/>
                <a:ea typeface="Times New Roman" charset="0"/>
                <a:cs typeface="Times New Roman" charset="0"/>
              </a:rPr>
              <a:t>)</a:t>
            </a:r>
          </a:p>
          <a:p>
            <a:endParaRPr lang="ru-RU" sz="1200" b="0" i="0" kern="1200" dirty="0" smtClean="0">
              <a:solidFill>
                <a:schemeClr val="tx1"/>
              </a:solidFill>
              <a:effectLst/>
              <a:latin typeface="Times New Roman" charset="0"/>
              <a:ea typeface="Times New Roman" charset="0"/>
              <a:cs typeface="Times New Roman" charset="0"/>
            </a:endParaRPr>
          </a:p>
          <a:p>
            <a:r>
              <a:rPr lang="ru-RU" sz="1200" b="0" i="0" kern="1200" dirty="0" smtClean="0">
                <a:solidFill>
                  <a:schemeClr val="tx1"/>
                </a:solidFill>
                <a:effectLst/>
                <a:latin typeface="Times New Roman" charset="0"/>
                <a:ea typeface="Times New Roman" charset="0"/>
                <a:cs typeface="Times New Roman" charset="0"/>
              </a:rPr>
              <a:t>При параллельном соединении нескольких, например </a:t>
            </a:r>
            <a:r>
              <a:rPr lang="ru-RU" sz="1200" b="0" i="0" kern="1200" dirty="0" err="1" smtClean="0">
                <a:solidFill>
                  <a:schemeClr val="tx1"/>
                </a:solidFill>
                <a:effectLst/>
                <a:latin typeface="Times New Roman" charset="0"/>
                <a:ea typeface="Times New Roman" charset="0"/>
                <a:cs typeface="Times New Roman" charset="0"/>
              </a:rPr>
              <a:t>n</a:t>
            </a:r>
            <a:r>
              <a:rPr lang="ru-RU" sz="1200" b="0" i="0" kern="1200" dirty="0" smtClean="0">
                <a:solidFill>
                  <a:schemeClr val="tx1"/>
                </a:solidFill>
                <a:effectLst/>
                <a:latin typeface="Times New Roman" charset="0"/>
                <a:ea typeface="Times New Roman" charset="0"/>
                <a:cs typeface="Times New Roman" charset="0"/>
              </a:rPr>
              <a:t>, резисторов с одинаковым сопротивлением R1 результирующее сопротивление цепи </a:t>
            </a:r>
            <a:r>
              <a:rPr lang="ru-RU" sz="1200" b="0" i="0" kern="1200" dirty="0" err="1" smtClean="0">
                <a:solidFill>
                  <a:schemeClr val="tx1"/>
                </a:solidFill>
                <a:effectLst/>
                <a:latin typeface="Times New Roman" charset="0"/>
                <a:ea typeface="Times New Roman" charset="0"/>
                <a:cs typeface="Times New Roman" charset="0"/>
              </a:rPr>
              <a:t>Rэк</a:t>
            </a:r>
            <a:r>
              <a:rPr lang="ru-RU" sz="1200" b="0" i="0" kern="1200" dirty="0" smtClean="0">
                <a:solidFill>
                  <a:schemeClr val="tx1"/>
                </a:solidFill>
                <a:effectLst/>
                <a:latin typeface="Times New Roman" charset="0"/>
                <a:ea typeface="Times New Roman" charset="0"/>
                <a:cs typeface="Times New Roman" charset="0"/>
              </a:rPr>
              <a:t> будет в </a:t>
            </a:r>
            <a:r>
              <a:rPr lang="ru-RU" sz="1200" b="0" i="0" kern="1200" dirty="0" err="1" smtClean="0">
                <a:solidFill>
                  <a:schemeClr val="tx1"/>
                </a:solidFill>
                <a:effectLst/>
                <a:latin typeface="Times New Roman" charset="0"/>
                <a:ea typeface="Times New Roman" charset="0"/>
                <a:cs typeface="Times New Roman" charset="0"/>
              </a:rPr>
              <a:t>n</a:t>
            </a:r>
            <a:r>
              <a:rPr lang="ru-RU" sz="1200" b="0" i="0" kern="1200" dirty="0" smtClean="0">
                <a:solidFill>
                  <a:schemeClr val="tx1"/>
                </a:solidFill>
                <a:effectLst/>
                <a:latin typeface="Times New Roman" charset="0"/>
                <a:ea typeface="Times New Roman" charset="0"/>
                <a:cs typeface="Times New Roman" charset="0"/>
              </a:rPr>
              <a:t> раз меньше сопротивления R1, т.е.</a:t>
            </a:r>
          </a:p>
          <a:p>
            <a:r>
              <a:rPr lang="ru-RU" sz="1200" b="1" i="0" kern="1200" dirty="0" err="1" smtClean="0">
                <a:solidFill>
                  <a:schemeClr val="tx1"/>
                </a:solidFill>
                <a:effectLst/>
                <a:latin typeface="Times New Roman" charset="0"/>
                <a:ea typeface="Times New Roman" charset="0"/>
                <a:cs typeface="Times New Roman" charset="0"/>
              </a:rPr>
              <a:t>R</a:t>
            </a:r>
            <a:r>
              <a:rPr lang="ru-RU" sz="1200" b="1" i="0" kern="1200" baseline="-25000" dirty="0" err="1" smtClean="0">
                <a:solidFill>
                  <a:schemeClr val="tx1"/>
                </a:solidFill>
                <a:effectLst/>
                <a:latin typeface="Times New Roman" charset="0"/>
                <a:ea typeface="Times New Roman" charset="0"/>
                <a:cs typeface="Times New Roman" charset="0"/>
              </a:rPr>
              <a:t>эк</a:t>
            </a:r>
            <a:r>
              <a:rPr lang="ru-RU" sz="1200" b="1" i="0" kern="1200" dirty="0" smtClean="0">
                <a:solidFill>
                  <a:schemeClr val="tx1"/>
                </a:solidFill>
                <a:effectLst/>
                <a:latin typeface="Times New Roman" charset="0"/>
                <a:ea typeface="Times New Roman" charset="0"/>
                <a:cs typeface="Times New Roman" charset="0"/>
              </a:rPr>
              <a:t> = R1 / </a:t>
            </a:r>
            <a:r>
              <a:rPr lang="ru-RU" sz="1200" b="1" i="0" kern="1200" dirty="0" err="1" smtClean="0">
                <a:solidFill>
                  <a:schemeClr val="tx1"/>
                </a:solidFill>
                <a:effectLst/>
                <a:latin typeface="Times New Roman" charset="0"/>
                <a:ea typeface="Times New Roman" charset="0"/>
                <a:cs typeface="Times New Roman" charset="0"/>
              </a:rPr>
              <a:t>n</a:t>
            </a:r>
            <a:r>
              <a:rPr lang="ru-RU" sz="1200" b="1" i="0" kern="1200" dirty="0" smtClean="0">
                <a:solidFill>
                  <a:schemeClr val="tx1"/>
                </a:solidFill>
                <a:effectLst/>
                <a:latin typeface="Times New Roman" charset="0"/>
                <a:ea typeface="Times New Roman" charset="0"/>
                <a:cs typeface="Times New Roman" charset="0"/>
              </a:rPr>
              <a:t> </a:t>
            </a:r>
            <a:endParaRPr lang="ru-RU" sz="1200" b="0" i="0" kern="1200" dirty="0" smtClean="0">
              <a:solidFill>
                <a:schemeClr val="tx1"/>
              </a:solidFill>
              <a:effectLst/>
              <a:latin typeface="Times New Roman" charset="0"/>
              <a:ea typeface="Times New Roman" charset="0"/>
              <a:cs typeface="Times New Roman" charset="0"/>
            </a:endParaRPr>
          </a:p>
          <a:p>
            <a:endParaRPr lang="ru-RU" sz="1200" b="0" i="0" kern="1200" dirty="0" smtClean="0">
              <a:solidFill>
                <a:schemeClr val="tx1"/>
              </a:solidFill>
              <a:effectLst/>
              <a:latin typeface="Times New Roman" charset="0"/>
              <a:ea typeface="Times New Roman" charset="0"/>
              <a:cs typeface="Times New Roman" charset="0"/>
            </a:endParaRPr>
          </a:p>
          <a:p>
            <a:r>
              <a:rPr lang="ru-RU" sz="1200" b="0" i="0" kern="1200" dirty="0" smtClean="0">
                <a:solidFill>
                  <a:schemeClr val="tx1"/>
                </a:solidFill>
                <a:effectLst/>
                <a:latin typeface="Times New Roman" charset="0"/>
                <a:ea typeface="Times New Roman" charset="0"/>
                <a:cs typeface="Times New Roman" charset="0"/>
              </a:rPr>
              <a:t>Проходящий по каждой ветви ток I1, в этом случае будет в п раз меньше общего тока:</a:t>
            </a:r>
          </a:p>
          <a:p>
            <a:r>
              <a:rPr lang="ru-RU" sz="1200" b="1" i="0" kern="1200" dirty="0" smtClean="0">
                <a:solidFill>
                  <a:schemeClr val="tx1"/>
                </a:solidFill>
                <a:effectLst/>
                <a:latin typeface="Times New Roman" charset="0"/>
                <a:ea typeface="Times New Roman" charset="0"/>
                <a:cs typeface="Times New Roman" charset="0"/>
              </a:rPr>
              <a:t>I1 = </a:t>
            </a:r>
            <a:r>
              <a:rPr lang="ru-RU" sz="1200" b="1" i="0" kern="1200" dirty="0" err="1" smtClean="0">
                <a:solidFill>
                  <a:schemeClr val="tx1"/>
                </a:solidFill>
                <a:effectLst/>
                <a:latin typeface="Times New Roman" charset="0"/>
                <a:ea typeface="Times New Roman" charset="0"/>
                <a:cs typeface="Times New Roman" charset="0"/>
              </a:rPr>
              <a:t>I</a:t>
            </a:r>
            <a:r>
              <a:rPr lang="ru-RU" sz="1200" b="1" i="0" kern="1200" dirty="0" smtClean="0">
                <a:solidFill>
                  <a:schemeClr val="tx1"/>
                </a:solidFill>
                <a:effectLst/>
                <a:latin typeface="Times New Roman" charset="0"/>
                <a:ea typeface="Times New Roman" charset="0"/>
                <a:cs typeface="Times New Roman" charset="0"/>
              </a:rPr>
              <a:t> / </a:t>
            </a:r>
            <a:r>
              <a:rPr lang="ru-RU" sz="1200" b="1" i="0" kern="1200" dirty="0" err="1" smtClean="0">
                <a:solidFill>
                  <a:schemeClr val="tx1"/>
                </a:solidFill>
                <a:effectLst/>
                <a:latin typeface="Times New Roman" charset="0"/>
                <a:ea typeface="Times New Roman" charset="0"/>
                <a:cs typeface="Times New Roman" charset="0"/>
              </a:rPr>
              <a:t>n</a:t>
            </a:r>
            <a:r>
              <a:rPr lang="ru-RU" sz="1200" b="0" i="0" kern="1200" dirty="0" smtClean="0">
                <a:solidFill>
                  <a:schemeClr val="tx1"/>
                </a:solidFill>
                <a:effectLst/>
                <a:latin typeface="Times New Roman" charset="0"/>
                <a:ea typeface="Times New Roman" charset="0"/>
                <a:cs typeface="Times New Roman" charset="0"/>
              </a:rPr>
              <a:t> </a:t>
            </a:r>
          </a:p>
          <a:p>
            <a:endParaRPr lang="ru-RU" sz="1200" b="0" i="0" kern="1200" dirty="0" smtClean="0">
              <a:solidFill>
                <a:schemeClr val="tx1"/>
              </a:solidFill>
              <a:effectLst/>
              <a:latin typeface="Times New Roman" charset="0"/>
              <a:ea typeface="Times New Roman" charset="0"/>
              <a:cs typeface="Times New Roman" charset="0"/>
            </a:endParaRPr>
          </a:p>
          <a:p>
            <a:r>
              <a:rPr lang="ru-RU" sz="1200" b="0" i="0" kern="1200" dirty="0" smtClean="0">
                <a:solidFill>
                  <a:schemeClr val="tx1"/>
                </a:solidFill>
                <a:effectLst/>
                <a:latin typeface="Times New Roman" charset="0"/>
                <a:ea typeface="Times New Roman" charset="0"/>
                <a:cs typeface="Times New Roman" charset="0"/>
              </a:rPr>
              <a:t>При параллельном соединении приемников, все они находятся под одним и тем же напряжением, и режим работы каждого из них не зависит от остальных. Это означает, что ток, проходящий по какому-либо из приемников, не будет оказывать существенного влияния на другие приемники. При всяком выключении или выходе из строя любого приемника остальные приемники остаются включенными. Поэтому параллельное соединение имеет существенные преимущества перед последовательным, вследствие чего оно получило наиболее широкое распространение. В частности, электрические лампы и двигатели, предназначенные для работы при определенном (номинальном) напряжении, всегда включают параллельно.</a:t>
            </a:r>
            <a:r>
              <a:rPr lang="ru-RU" dirty="0" smtClean="0">
                <a:latin typeface="Times New Roman" charset="0"/>
                <a:ea typeface="Times New Roman" charset="0"/>
                <a:cs typeface="Times New Roman" charset="0"/>
              </a:rPr>
              <a:t/>
            </a:r>
            <a:br>
              <a:rPr lang="ru-RU" dirty="0" smtClean="0">
                <a:latin typeface="Times New Roman" charset="0"/>
                <a:ea typeface="Times New Roman" charset="0"/>
                <a:cs typeface="Times New Roman" charset="0"/>
              </a:rPr>
            </a:br>
            <a:r>
              <a:rPr lang="ru-RU" sz="1200" b="0" i="0" kern="1200" dirty="0" smtClean="0">
                <a:solidFill>
                  <a:schemeClr val="tx1"/>
                </a:solidFill>
                <a:effectLst/>
                <a:latin typeface="Times New Roman" charset="0"/>
                <a:ea typeface="Times New Roman" charset="0"/>
                <a:cs typeface="Times New Roman" charset="0"/>
              </a:rPr>
              <a:t>На электровозах постоянного тока и некоторых тепловозах тяговые двигатели в процессе регулирования скорости движения нужно включать под различные напряжения, поэтому они в процессе разгона переключаются с последовательного соединения на параллельное.</a:t>
            </a:r>
          </a:p>
          <a:p>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24</a:t>
            </a:fld>
            <a:endParaRPr lang="ru-RU"/>
          </a:p>
        </p:txBody>
      </p:sp>
    </p:spTree>
    <p:extLst>
      <p:ext uri="{BB962C8B-B14F-4D97-AF65-F5344CB8AC3E}">
        <p14:creationId xmlns:p14="http://schemas.microsoft.com/office/powerpoint/2010/main" val="13291321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i="0" kern="1200" dirty="0" smtClean="0">
                <a:solidFill>
                  <a:schemeClr val="tx1"/>
                </a:solidFill>
                <a:effectLst/>
                <a:latin typeface="+mn-lt"/>
                <a:ea typeface="+mn-ea"/>
                <a:cs typeface="+mn-cs"/>
              </a:rPr>
              <a:t>Смешанное соединение резисторов</a:t>
            </a:r>
            <a:r>
              <a:rPr lang="ru-RU" sz="1200" b="0" i="0" kern="1200" dirty="0" smtClean="0">
                <a:solidFill>
                  <a:schemeClr val="tx1"/>
                </a:solidFill>
                <a:effectLst/>
                <a:latin typeface="+mn-lt"/>
                <a:ea typeface="+mn-ea"/>
                <a:cs typeface="+mn-cs"/>
              </a:rPr>
              <a:t>. </a:t>
            </a:r>
            <a:r>
              <a:rPr lang="ru-RU" sz="1200" b="0" i="1" kern="1200" dirty="0" smtClean="0">
                <a:solidFill>
                  <a:schemeClr val="tx1"/>
                </a:solidFill>
                <a:effectLst/>
                <a:latin typeface="+mn-lt"/>
                <a:ea typeface="+mn-ea"/>
                <a:cs typeface="+mn-cs"/>
              </a:rPr>
              <a:t>Смешанным соединением</a:t>
            </a:r>
            <a:r>
              <a:rPr lang="ru-RU" sz="1200" b="0" i="0" kern="1200" dirty="0" smtClean="0">
                <a:solidFill>
                  <a:schemeClr val="tx1"/>
                </a:solidFill>
                <a:effectLst/>
                <a:latin typeface="+mn-lt"/>
                <a:ea typeface="+mn-ea"/>
                <a:cs typeface="+mn-cs"/>
              </a:rPr>
              <a:t> называется такое соединение, при котором часть резисторов включается последовательно, а часть — параллельно. Например, в схеме рис. 6, а имеются два последовательно включенных резистора сопротивлениями R1 и R2, параллельно им включен резистор сопротивлением </a:t>
            </a:r>
            <a:r>
              <a:rPr lang="ru-RU" sz="1200" b="0" i="0" kern="1200" dirty="0" err="1" smtClean="0">
                <a:solidFill>
                  <a:schemeClr val="tx1"/>
                </a:solidFill>
                <a:effectLst/>
                <a:latin typeface="+mn-lt"/>
                <a:ea typeface="+mn-ea"/>
                <a:cs typeface="+mn-cs"/>
              </a:rPr>
              <a:t>Rз</a:t>
            </a:r>
            <a:r>
              <a:rPr lang="ru-RU" sz="1200" b="0" i="0" kern="1200" dirty="0" smtClean="0">
                <a:solidFill>
                  <a:schemeClr val="tx1"/>
                </a:solidFill>
                <a:effectLst/>
                <a:latin typeface="+mn-lt"/>
                <a:ea typeface="+mn-ea"/>
                <a:cs typeface="+mn-cs"/>
              </a:rPr>
              <a:t>, а резистор сопротивлением R4 включен последовательно с группой резисторов сопротивлениями R1, R2 и R3.</a:t>
            </a:r>
          </a:p>
          <a:p>
            <a:r>
              <a:rPr lang="ru-RU" sz="1200" b="0" i="0" kern="1200" dirty="0" smtClean="0">
                <a:solidFill>
                  <a:schemeClr val="tx1"/>
                </a:solidFill>
                <a:effectLst/>
                <a:latin typeface="+mn-lt"/>
                <a:ea typeface="+mn-ea"/>
                <a:cs typeface="+mn-cs"/>
              </a:rPr>
              <a:t/>
            </a:r>
            <a:br>
              <a:rPr lang="ru-RU" sz="1200" b="0" i="0" kern="1200" dirty="0" smtClean="0">
                <a:solidFill>
                  <a:schemeClr val="tx1"/>
                </a:solidFill>
                <a:effectLst/>
                <a:latin typeface="+mn-lt"/>
                <a:ea typeface="+mn-ea"/>
                <a:cs typeface="+mn-cs"/>
              </a:rPr>
            </a:br>
            <a:r>
              <a:rPr lang="ru-RU" sz="1200" b="0" i="0" kern="1200" dirty="0" smtClean="0">
                <a:solidFill>
                  <a:schemeClr val="tx1"/>
                </a:solidFill>
                <a:effectLst/>
                <a:latin typeface="+mn-lt"/>
                <a:ea typeface="+mn-ea"/>
                <a:cs typeface="+mn-cs"/>
              </a:rPr>
              <a:t>Эквивалентное сопротивление цепи при смешанном соединении обычно определяют методом преобразования, при котором сложную цепь последовательными этапами преобразовывают в простейшую. Например, для схемы рис. 6, а вначале определяют эквивалентное сопротивление R12 последовательно включенных резисторов с сопротивлениями R1 и R2: R12 = R1 + R2. </a:t>
            </a:r>
          </a:p>
          <a:p>
            <a:endParaRPr lang="ru-RU" sz="1200" b="0" i="0" kern="1200" dirty="0" smtClean="0">
              <a:solidFill>
                <a:schemeClr val="tx1"/>
              </a:solidFill>
              <a:effectLst/>
              <a:latin typeface="+mn-lt"/>
              <a:ea typeface="+mn-ea"/>
              <a:cs typeface="+mn-cs"/>
            </a:endParaRPr>
          </a:p>
          <a:p>
            <a:r>
              <a:rPr lang="ru-RU" sz="1200" b="0" i="0" kern="1200" dirty="0" smtClean="0">
                <a:solidFill>
                  <a:schemeClr val="tx1"/>
                </a:solidFill>
                <a:effectLst/>
                <a:latin typeface="+mn-lt"/>
                <a:ea typeface="+mn-ea"/>
                <a:cs typeface="+mn-cs"/>
              </a:rPr>
              <a:t>При этом схема рис. 6, а заменяется эквивалентной схемой рис. 6, б. Затем определяют эквивалентное сопротивление R123 параллельно включенных сопротивлений и R3 по формуле</a:t>
            </a:r>
          </a:p>
          <a:p>
            <a:r>
              <a:rPr lang="ru-RU" sz="1200" b="0" i="0" kern="1200" dirty="0" smtClean="0">
                <a:solidFill>
                  <a:schemeClr val="tx1"/>
                </a:solidFill>
                <a:effectLst/>
                <a:latin typeface="+mn-lt"/>
                <a:ea typeface="+mn-ea"/>
                <a:cs typeface="+mn-cs"/>
              </a:rPr>
              <a:t>R</a:t>
            </a:r>
            <a:r>
              <a:rPr lang="ru-RU" sz="1200" b="0" i="0" kern="1200" baseline="-25000" dirty="0" smtClean="0">
                <a:solidFill>
                  <a:schemeClr val="tx1"/>
                </a:solidFill>
                <a:effectLst/>
                <a:latin typeface="+mn-lt"/>
                <a:ea typeface="+mn-ea"/>
                <a:cs typeface="+mn-cs"/>
              </a:rPr>
              <a:t>123</a:t>
            </a:r>
            <a:r>
              <a:rPr lang="ru-RU" sz="1200" b="0" i="0" kern="1200" dirty="0" smtClean="0">
                <a:solidFill>
                  <a:schemeClr val="tx1"/>
                </a:solidFill>
                <a:effectLst/>
                <a:latin typeface="+mn-lt"/>
                <a:ea typeface="+mn-ea"/>
                <a:cs typeface="+mn-cs"/>
              </a:rPr>
              <a:t>=R</a:t>
            </a:r>
            <a:r>
              <a:rPr lang="ru-RU" sz="1200" b="0" i="0" kern="1200" baseline="-25000" dirty="0" smtClean="0">
                <a:solidFill>
                  <a:schemeClr val="tx1"/>
                </a:solidFill>
                <a:effectLst/>
                <a:latin typeface="+mn-lt"/>
                <a:ea typeface="+mn-ea"/>
                <a:cs typeface="+mn-cs"/>
              </a:rPr>
              <a:t>12</a:t>
            </a:r>
            <a:r>
              <a:rPr lang="ru-RU" sz="1200" b="0" i="0" kern="1200" dirty="0" smtClean="0">
                <a:solidFill>
                  <a:schemeClr val="tx1"/>
                </a:solidFill>
                <a:effectLst/>
                <a:latin typeface="+mn-lt"/>
                <a:ea typeface="+mn-ea"/>
                <a:cs typeface="+mn-cs"/>
              </a:rPr>
              <a:t>R</a:t>
            </a:r>
            <a:r>
              <a:rPr lang="ru-RU" sz="1200" b="0" i="0" kern="1200" baseline="-25000" dirty="0" smtClean="0">
                <a:solidFill>
                  <a:schemeClr val="tx1"/>
                </a:solidFill>
                <a:effectLst/>
                <a:latin typeface="+mn-lt"/>
                <a:ea typeface="+mn-ea"/>
                <a:cs typeface="+mn-cs"/>
              </a:rPr>
              <a:t>3</a:t>
            </a:r>
            <a:r>
              <a:rPr lang="ru-RU" sz="1200" b="0" i="0" kern="1200" dirty="0" smtClean="0">
                <a:solidFill>
                  <a:schemeClr val="tx1"/>
                </a:solidFill>
                <a:effectLst/>
                <a:latin typeface="+mn-lt"/>
                <a:ea typeface="+mn-ea"/>
                <a:cs typeface="+mn-cs"/>
              </a:rPr>
              <a:t>/(R</a:t>
            </a:r>
            <a:r>
              <a:rPr lang="ru-RU" sz="1200" b="0" i="0" kern="1200" baseline="-25000" dirty="0" smtClean="0">
                <a:solidFill>
                  <a:schemeClr val="tx1"/>
                </a:solidFill>
                <a:effectLst/>
                <a:latin typeface="+mn-lt"/>
                <a:ea typeface="+mn-ea"/>
                <a:cs typeface="+mn-cs"/>
              </a:rPr>
              <a:t>12</a:t>
            </a:r>
            <a:r>
              <a:rPr lang="ru-RU" sz="1200" b="0" i="0" kern="1200" dirty="0" smtClean="0">
                <a:solidFill>
                  <a:schemeClr val="tx1"/>
                </a:solidFill>
                <a:effectLst/>
                <a:latin typeface="+mn-lt"/>
                <a:ea typeface="+mn-ea"/>
                <a:cs typeface="+mn-cs"/>
              </a:rPr>
              <a:t>+R</a:t>
            </a:r>
            <a:r>
              <a:rPr lang="ru-RU" sz="1200" b="0" i="0" kern="1200" baseline="-25000" dirty="0" smtClean="0">
                <a:solidFill>
                  <a:schemeClr val="tx1"/>
                </a:solidFill>
                <a:effectLst/>
                <a:latin typeface="+mn-lt"/>
                <a:ea typeface="+mn-ea"/>
                <a:cs typeface="+mn-cs"/>
              </a:rPr>
              <a:t>3</a:t>
            </a:r>
            <a:r>
              <a:rPr lang="ru-RU" sz="1200" b="0" i="0" kern="1200" dirty="0" smtClean="0">
                <a:solidFill>
                  <a:schemeClr val="tx1"/>
                </a:solidFill>
                <a:effectLst/>
                <a:latin typeface="+mn-lt"/>
                <a:ea typeface="+mn-ea"/>
                <a:cs typeface="+mn-cs"/>
              </a:rPr>
              <a:t>)=(R</a:t>
            </a:r>
            <a:r>
              <a:rPr lang="ru-RU" sz="1200" b="0" i="0" kern="1200" baseline="-25000" dirty="0" smtClean="0">
                <a:solidFill>
                  <a:schemeClr val="tx1"/>
                </a:solidFill>
                <a:effectLst/>
                <a:latin typeface="+mn-lt"/>
                <a:ea typeface="+mn-ea"/>
                <a:cs typeface="+mn-cs"/>
              </a:rPr>
              <a:t>1</a:t>
            </a:r>
            <a:r>
              <a:rPr lang="ru-RU" sz="1200" b="0" i="0" kern="1200" dirty="0" smtClean="0">
                <a:solidFill>
                  <a:schemeClr val="tx1"/>
                </a:solidFill>
                <a:effectLst/>
                <a:latin typeface="+mn-lt"/>
                <a:ea typeface="+mn-ea"/>
                <a:cs typeface="+mn-cs"/>
              </a:rPr>
              <a:t>+R</a:t>
            </a:r>
            <a:r>
              <a:rPr lang="ru-RU" sz="1200" b="0" i="0" kern="1200" baseline="-25000" dirty="0" smtClean="0">
                <a:solidFill>
                  <a:schemeClr val="tx1"/>
                </a:solidFill>
                <a:effectLst/>
                <a:latin typeface="+mn-lt"/>
                <a:ea typeface="+mn-ea"/>
                <a:cs typeface="+mn-cs"/>
              </a:rPr>
              <a:t>2</a:t>
            </a:r>
            <a:r>
              <a:rPr lang="ru-RU" sz="1200" b="0" i="0" kern="1200" dirty="0" smtClean="0">
                <a:solidFill>
                  <a:schemeClr val="tx1"/>
                </a:solidFill>
                <a:effectLst/>
                <a:latin typeface="+mn-lt"/>
                <a:ea typeface="+mn-ea"/>
                <a:cs typeface="+mn-cs"/>
              </a:rPr>
              <a:t>)R</a:t>
            </a:r>
            <a:r>
              <a:rPr lang="ru-RU" sz="1200" b="0" i="0" kern="1200" baseline="-25000" dirty="0" smtClean="0">
                <a:solidFill>
                  <a:schemeClr val="tx1"/>
                </a:solidFill>
                <a:effectLst/>
                <a:latin typeface="+mn-lt"/>
                <a:ea typeface="+mn-ea"/>
                <a:cs typeface="+mn-cs"/>
              </a:rPr>
              <a:t>3</a:t>
            </a:r>
            <a:r>
              <a:rPr lang="ru-RU" sz="1200" b="0" i="0" kern="1200" dirty="0" smtClean="0">
                <a:solidFill>
                  <a:schemeClr val="tx1"/>
                </a:solidFill>
                <a:effectLst/>
                <a:latin typeface="+mn-lt"/>
                <a:ea typeface="+mn-ea"/>
                <a:cs typeface="+mn-cs"/>
              </a:rPr>
              <a:t>/(R</a:t>
            </a:r>
            <a:r>
              <a:rPr lang="ru-RU" sz="1200" b="0" i="0" kern="1200" baseline="-25000" dirty="0" smtClean="0">
                <a:solidFill>
                  <a:schemeClr val="tx1"/>
                </a:solidFill>
                <a:effectLst/>
                <a:latin typeface="+mn-lt"/>
                <a:ea typeface="+mn-ea"/>
                <a:cs typeface="+mn-cs"/>
              </a:rPr>
              <a:t>1</a:t>
            </a:r>
            <a:r>
              <a:rPr lang="ru-RU" sz="1200" b="0" i="0" kern="1200" dirty="0" smtClean="0">
                <a:solidFill>
                  <a:schemeClr val="tx1"/>
                </a:solidFill>
                <a:effectLst/>
                <a:latin typeface="+mn-lt"/>
                <a:ea typeface="+mn-ea"/>
                <a:cs typeface="+mn-cs"/>
              </a:rPr>
              <a:t>+R</a:t>
            </a:r>
            <a:r>
              <a:rPr lang="ru-RU" sz="1200" b="0" i="0" kern="1200" baseline="-25000" dirty="0" smtClean="0">
                <a:solidFill>
                  <a:schemeClr val="tx1"/>
                </a:solidFill>
                <a:effectLst/>
                <a:latin typeface="+mn-lt"/>
                <a:ea typeface="+mn-ea"/>
                <a:cs typeface="+mn-cs"/>
              </a:rPr>
              <a:t>2</a:t>
            </a:r>
            <a:r>
              <a:rPr lang="ru-RU" sz="1200" b="0" i="0" kern="1200" dirty="0" smtClean="0">
                <a:solidFill>
                  <a:schemeClr val="tx1"/>
                </a:solidFill>
                <a:effectLst/>
                <a:latin typeface="+mn-lt"/>
                <a:ea typeface="+mn-ea"/>
                <a:cs typeface="+mn-cs"/>
              </a:rPr>
              <a:t>+R</a:t>
            </a:r>
            <a:r>
              <a:rPr lang="ru-RU" sz="1200" b="0" i="0" kern="1200" baseline="-25000" dirty="0" smtClean="0">
                <a:solidFill>
                  <a:schemeClr val="tx1"/>
                </a:solidFill>
                <a:effectLst/>
                <a:latin typeface="+mn-lt"/>
                <a:ea typeface="+mn-ea"/>
                <a:cs typeface="+mn-cs"/>
              </a:rPr>
              <a:t>3</a:t>
            </a:r>
            <a:r>
              <a:rPr lang="ru-RU" sz="1200" b="0" i="0" kern="1200" dirty="0" smtClean="0">
                <a:solidFill>
                  <a:schemeClr val="tx1"/>
                </a:solidFill>
                <a:effectLst/>
                <a:latin typeface="+mn-lt"/>
                <a:ea typeface="+mn-ea"/>
                <a:cs typeface="+mn-cs"/>
              </a:rPr>
              <a:t>).</a:t>
            </a:r>
          </a:p>
          <a:p>
            <a:endParaRPr lang="ru-RU" sz="1200" b="0" i="0" kern="1200" dirty="0" smtClean="0">
              <a:solidFill>
                <a:schemeClr val="tx1"/>
              </a:solidFill>
              <a:effectLst/>
              <a:latin typeface="+mn-lt"/>
              <a:ea typeface="+mn-ea"/>
              <a:cs typeface="+mn-cs"/>
            </a:endParaRPr>
          </a:p>
          <a:p>
            <a:r>
              <a:rPr lang="ru-RU" sz="1200" b="0" i="0" kern="1200" dirty="0" smtClean="0">
                <a:solidFill>
                  <a:schemeClr val="tx1"/>
                </a:solidFill>
                <a:effectLst/>
                <a:latin typeface="+mn-lt"/>
                <a:ea typeface="+mn-ea"/>
                <a:cs typeface="+mn-cs"/>
              </a:rPr>
              <a:t>При этом схема рис. 6, б заменяется эквивалентной схемой рис. 6, в. После этого находят эквивалентное сопротивление всей цепи суммированием сопротивления R123 и последовательно включенного с ним сопротивления R4:</a:t>
            </a:r>
          </a:p>
          <a:p>
            <a:r>
              <a:rPr lang="ru-RU" sz="1200" b="0" i="0" kern="1200" dirty="0" err="1" smtClean="0">
                <a:solidFill>
                  <a:schemeClr val="tx1"/>
                </a:solidFill>
                <a:effectLst/>
                <a:latin typeface="+mn-lt"/>
                <a:ea typeface="+mn-ea"/>
                <a:cs typeface="+mn-cs"/>
              </a:rPr>
              <a:t>R</a:t>
            </a:r>
            <a:r>
              <a:rPr lang="ru-RU" sz="1200" b="0" i="0" kern="1200" baseline="-25000" dirty="0" err="1" smtClean="0">
                <a:solidFill>
                  <a:schemeClr val="tx1"/>
                </a:solidFill>
                <a:effectLst/>
                <a:latin typeface="+mn-lt"/>
                <a:ea typeface="+mn-ea"/>
                <a:cs typeface="+mn-cs"/>
              </a:rPr>
              <a:t>эк</a:t>
            </a:r>
            <a:r>
              <a:rPr lang="ru-RU" sz="1200" b="0" i="0" kern="1200" dirty="0" smtClean="0">
                <a:solidFill>
                  <a:schemeClr val="tx1"/>
                </a:solidFill>
                <a:effectLst/>
                <a:latin typeface="+mn-lt"/>
                <a:ea typeface="+mn-ea"/>
                <a:cs typeface="+mn-cs"/>
              </a:rPr>
              <a:t> = R</a:t>
            </a:r>
            <a:r>
              <a:rPr lang="ru-RU" sz="1200" b="0" i="0" kern="1200" baseline="-25000" dirty="0" smtClean="0">
                <a:solidFill>
                  <a:schemeClr val="tx1"/>
                </a:solidFill>
                <a:effectLst/>
                <a:latin typeface="+mn-lt"/>
                <a:ea typeface="+mn-ea"/>
                <a:cs typeface="+mn-cs"/>
              </a:rPr>
              <a:t>123</a:t>
            </a:r>
            <a:r>
              <a:rPr lang="ru-RU" sz="1200" b="0" i="0" kern="1200" dirty="0" smtClean="0">
                <a:solidFill>
                  <a:schemeClr val="tx1"/>
                </a:solidFill>
                <a:effectLst/>
                <a:latin typeface="+mn-lt"/>
                <a:ea typeface="+mn-ea"/>
                <a:cs typeface="+mn-cs"/>
              </a:rPr>
              <a:t> + R</a:t>
            </a:r>
            <a:r>
              <a:rPr lang="ru-RU" sz="1200" b="0" i="0" kern="1200" baseline="-25000" dirty="0" smtClean="0">
                <a:solidFill>
                  <a:schemeClr val="tx1"/>
                </a:solidFill>
                <a:effectLst/>
                <a:latin typeface="+mn-lt"/>
                <a:ea typeface="+mn-ea"/>
                <a:cs typeface="+mn-cs"/>
              </a:rPr>
              <a:t>4</a:t>
            </a:r>
            <a:r>
              <a:rPr lang="ru-RU" sz="1200" b="0" i="0" kern="1200" dirty="0" smtClean="0">
                <a:solidFill>
                  <a:schemeClr val="tx1"/>
                </a:solidFill>
                <a:effectLst/>
                <a:latin typeface="+mn-lt"/>
                <a:ea typeface="+mn-ea"/>
                <a:cs typeface="+mn-cs"/>
              </a:rPr>
              <a:t> = (R</a:t>
            </a:r>
            <a:r>
              <a:rPr lang="ru-RU" sz="1200" b="0" i="0" kern="1200" baseline="-25000" dirty="0" smtClean="0">
                <a:solidFill>
                  <a:schemeClr val="tx1"/>
                </a:solidFill>
                <a:effectLst/>
                <a:latin typeface="+mn-lt"/>
                <a:ea typeface="+mn-ea"/>
                <a:cs typeface="+mn-cs"/>
              </a:rPr>
              <a:t>1</a:t>
            </a:r>
            <a:r>
              <a:rPr lang="ru-RU" sz="1200" b="0" i="0" kern="1200" dirty="0" smtClean="0">
                <a:solidFill>
                  <a:schemeClr val="tx1"/>
                </a:solidFill>
                <a:effectLst/>
                <a:latin typeface="+mn-lt"/>
                <a:ea typeface="+mn-ea"/>
                <a:cs typeface="+mn-cs"/>
              </a:rPr>
              <a:t> + R</a:t>
            </a:r>
            <a:r>
              <a:rPr lang="ru-RU" sz="1200" b="0" i="0" kern="1200" baseline="-25000" dirty="0" smtClean="0">
                <a:solidFill>
                  <a:schemeClr val="tx1"/>
                </a:solidFill>
                <a:effectLst/>
                <a:latin typeface="+mn-lt"/>
                <a:ea typeface="+mn-ea"/>
                <a:cs typeface="+mn-cs"/>
              </a:rPr>
              <a:t>2</a:t>
            </a:r>
            <a:r>
              <a:rPr lang="ru-RU" sz="1200" b="0" i="0" kern="1200" dirty="0" smtClean="0">
                <a:solidFill>
                  <a:schemeClr val="tx1"/>
                </a:solidFill>
                <a:effectLst/>
                <a:latin typeface="+mn-lt"/>
                <a:ea typeface="+mn-ea"/>
                <a:cs typeface="+mn-cs"/>
              </a:rPr>
              <a:t>) R</a:t>
            </a:r>
            <a:r>
              <a:rPr lang="ru-RU" sz="1200" b="0" i="0" kern="1200" baseline="-25000" dirty="0" smtClean="0">
                <a:solidFill>
                  <a:schemeClr val="tx1"/>
                </a:solidFill>
                <a:effectLst/>
                <a:latin typeface="+mn-lt"/>
                <a:ea typeface="+mn-ea"/>
                <a:cs typeface="+mn-cs"/>
              </a:rPr>
              <a:t>3</a:t>
            </a:r>
            <a:r>
              <a:rPr lang="ru-RU" sz="1200" b="0" i="0" kern="1200" dirty="0" smtClean="0">
                <a:solidFill>
                  <a:schemeClr val="tx1"/>
                </a:solidFill>
                <a:effectLst/>
                <a:latin typeface="+mn-lt"/>
                <a:ea typeface="+mn-ea"/>
                <a:cs typeface="+mn-cs"/>
              </a:rPr>
              <a:t> / (R</a:t>
            </a:r>
            <a:r>
              <a:rPr lang="ru-RU" sz="1200" b="0" i="0" kern="1200" baseline="-25000" dirty="0" smtClean="0">
                <a:solidFill>
                  <a:schemeClr val="tx1"/>
                </a:solidFill>
                <a:effectLst/>
                <a:latin typeface="+mn-lt"/>
                <a:ea typeface="+mn-ea"/>
                <a:cs typeface="+mn-cs"/>
              </a:rPr>
              <a:t>1</a:t>
            </a:r>
            <a:r>
              <a:rPr lang="ru-RU" sz="1200" b="0" i="0" kern="1200" dirty="0" smtClean="0">
                <a:solidFill>
                  <a:schemeClr val="tx1"/>
                </a:solidFill>
                <a:effectLst/>
                <a:latin typeface="+mn-lt"/>
                <a:ea typeface="+mn-ea"/>
                <a:cs typeface="+mn-cs"/>
              </a:rPr>
              <a:t> + R</a:t>
            </a:r>
            <a:r>
              <a:rPr lang="ru-RU" sz="1200" b="0" i="0" kern="1200" baseline="-25000" dirty="0" smtClean="0">
                <a:solidFill>
                  <a:schemeClr val="tx1"/>
                </a:solidFill>
                <a:effectLst/>
                <a:latin typeface="+mn-lt"/>
                <a:ea typeface="+mn-ea"/>
                <a:cs typeface="+mn-cs"/>
              </a:rPr>
              <a:t>2</a:t>
            </a:r>
            <a:r>
              <a:rPr lang="ru-RU" sz="1200" b="0" i="0" kern="1200" dirty="0" smtClean="0">
                <a:solidFill>
                  <a:schemeClr val="tx1"/>
                </a:solidFill>
                <a:effectLst/>
                <a:latin typeface="+mn-lt"/>
                <a:ea typeface="+mn-ea"/>
                <a:cs typeface="+mn-cs"/>
              </a:rPr>
              <a:t> + R</a:t>
            </a:r>
            <a:r>
              <a:rPr lang="ru-RU" sz="1200" b="0" i="0" kern="1200" baseline="-25000" dirty="0" smtClean="0">
                <a:solidFill>
                  <a:schemeClr val="tx1"/>
                </a:solidFill>
                <a:effectLst/>
                <a:latin typeface="+mn-lt"/>
                <a:ea typeface="+mn-ea"/>
                <a:cs typeface="+mn-cs"/>
              </a:rPr>
              <a:t>3</a:t>
            </a:r>
            <a:r>
              <a:rPr lang="ru-RU" sz="1200" b="0" i="0" kern="1200" dirty="0" smtClean="0">
                <a:solidFill>
                  <a:schemeClr val="tx1"/>
                </a:solidFill>
                <a:effectLst/>
                <a:latin typeface="+mn-lt"/>
                <a:ea typeface="+mn-ea"/>
                <a:cs typeface="+mn-cs"/>
              </a:rPr>
              <a:t>) + R</a:t>
            </a:r>
            <a:r>
              <a:rPr lang="ru-RU" sz="1200" b="0" i="0" kern="1200" baseline="-25000" dirty="0" smtClean="0">
                <a:solidFill>
                  <a:schemeClr val="tx1"/>
                </a:solidFill>
                <a:effectLst/>
                <a:latin typeface="+mn-lt"/>
                <a:ea typeface="+mn-ea"/>
                <a:cs typeface="+mn-cs"/>
              </a:rPr>
              <a:t>4</a:t>
            </a:r>
          </a:p>
          <a:p>
            <a:endParaRPr lang="ru-RU" sz="1200" b="0" i="0" kern="1200" dirty="0" smtClean="0">
              <a:solidFill>
                <a:schemeClr val="tx1"/>
              </a:solidFill>
              <a:effectLst/>
              <a:latin typeface="+mn-lt"/>
              <a:ea typeface="+mn-ea"/>
              <a:cs typeface="+mn-cs"/>
            </a:endParaRPr>
          </a:p>
          <a:p>
            <a:r>
              <a:rPr lang="ru-RU" sz="1200" b="0" i="0" kern="1200" dirty="0" smtClean="0">
                <a:solidFill>
                  <a:schemeClr val="tx1"/>
                </a:solidFill>
                <a:effectLst/>
                <a:latin typeface="+mn-lt"/>
                <a:ea typeface="+mn-ea"/>
                <a:cs typeface="+mn-cs"/>
              </a:rPr>
              <a:t>Последовательное, параллельное и смешанное соединения широко применяют для изменения сопротивления пусковых реостатов при пуске э. п. с. постоянного тока.</a:t>
            </a:r>
            <a:endParaRPr lang="ru-RU" sz="1200" b="0" i="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25</a:t>
            </a:fld>
            <a:endParaRPr lang="ru-RU"/>
          </a:p>
        </p:txBody>
      </p:sp>
    </p:spTree>
    <p:extLst>
      <p:ext uri="{BB962C8B-B14F-4D97-AF65-F5344CB8AC3E}">
        <p14:creationId xmlns:p14="http://schemas.microsoft.com/office/powerpoint/2010/main" val="2122517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mn-lt"/>
                <a:ea typeface="+mn-ea"/>
                <a:cs typeface="+mn-cs"/>
              </a:rPr>
              <a:t>При соединении проводником двух разноименно заряженных тел а и б (рис. 7, а), т. е. таких тел, между которыми дей­ствует некоторая разность потенциалов, свободные электроны в этих телах и в соединительном проводнике придут в движение и возникнет электрический ток. Этот ток будет протекать по про­воднику до тех пор, пока потенциалы обоих тел не станут равными.</a:t>
            </a:r>
          </a:p>
          <a:p>
            <a:endParaRPr lang="ru-RU" sz="1200" b="0" i="0" kern="1200" dirty="0" smtClean="0">
              <a:solidFill>
                <a:schemeClr val="tx1"/>
              </a:solidFill>
              <a:effectLst/>
              <a:latin typeface="+mn-lt"/>
              <a:ea typeface="+mn-ea"/>
              <a:cs typeface="+mn-cs"/>
            </a:endParaRPr>
          </a:p>
          <a:p>
            <a:r>
              <a:rPr lang="ru-RU" sz="1200" b="0" i="0" kern="1200" dirty="0" smtClean="0">
                <a:solidFill>
                  <a:schemeClr val="tx1"/>
                </a:solidFill>
                <a:effectLst/>
                <a:latin typeface="+mn-lt"/>
                <a:ea typeface="+mn-ea"/>
                <a:cs typeface="+mn-cs"/>
              </a:rPr>
              <a:t>Можно, однако, обеспечить и непрерывное движение электро­нов по проводнику, соединяющему два разноименно заряженных тела, т.е. непрерывное прохождение электрического тока. Для этого надо каким-то образом возвращать электроны обратно на отрицательно заряженное тело, другими словами, поддерживать постоянными заряды этих тел. Это означает, что для прохождения постоянного тока по металлическому проводнику необходимо все время обеспечивать на его концах разность потенциалов, или напряжение. Для этого проводник надо подключить к источнику электрической энергии и создать замкнутую электрическую цепь (рис. 7, б). </a:t>
            </a:r>
          </a:p>
          <a:p>
            <a:r>
              <a:rPr lang="ru-RU" sz="1200" b="0" i="0" kern="1200" dirty="0" smtClean="0">
                <a:solidFill>
                  <a:schemeClr val="tx1"/>
                </a:solidFill>
                <a:effectLst/>
                <a:latin typeface="+mn-lt"/>
                <a:ea typeface="+mn-ea"/>
                <a:cs typeface="+mn-cs"/>
              </a:rPr>
              <a:t>В проводнике положительные заряды движутся от точек с более высоким потенциалом к точкам с более низким по­тенциалом, т. е. от положительного зажима источника электрической энергии к отрицательному. Но внутри источника эти заряды должны перемещаться от отрицательного зажима к положительному, т. е. от точки с низшим потенциалом к точке с высшим потенциалом. Такое перемещение зарядов внутри источника совершается благодаря электродвижущей силе (э. д. с), которая возбуждается в источ­нике. Э. д. с. поддерживает разность потенциалов на зажимах источника электрической энергии, обеспечивая прохождение тока по электрической цепи. </a:t>
            </a:r>
          </a:p>
          <a:p>
            <a:r>
              <a:rPr lang="ru-RU" sz="1200" b="0" i="0" kern="1200" dirty="0" smtClean="0">
                <a:solidFill>
                  <a:schemeClr val="tx1"/>
                </a:solidFill>
                <a:effectLst/>
                <a:latin typeface="+mn-lt"/>
                <a:ea typeface="+mn-ea"/>
                <a:cs typeface="+mn-cs"/>
              </a:rPr>
              <a:t>Эта разность потенциалов определяет собой напряжение источника электрической энергии. Э. д. с. обозначается буквой Е (е) и численно равна работе, которую нужно затратить на перемещение единицы положительного заряда от одного зажима источника к другому. Э. д. с. и напряжение источника тесно связаны друг с другом. Если в источнике не возбуждается э. д. с, то будет отсутствовать и напряжение на его зажимах.</a:t>
            </a:r>
          </a:p>
          <a:p>
            <a:endParaRPr lang="ru-RU" sz="1200" b="0" i="0" kern="1200" dirty="0" smtClean="0">
              <a:solidFill>
                <a:schemeClr val="tx1"/>
              </a:solidFill>
              <a:effectLst/>
              <a:latin typeface="+mn-lt"/>
              <a:ea typeface="+mn-ea"/>
              <a:cs typeface="+mn-cs"/>
            </a:endParaRPr>
          </a:p>
          <a:p>
            <a:r>
              <a:rPr lang="ru-RU" sz="1200" b="0" i="0" kern="1200" dirty="0" smtClean="0">
                <a:solidFill>
                  <a:schemeClr val="tx1"/>
                </a:solidFill>
                <a:effectLst/>
                <a:latin typeface="+mn-lt"/>
                <a:ea typeface="+mn-ea"/>
                <a:cs typeface="+mn-cs"/>
              </a:rPr>
              <a:t>Следует отметить, что э. д. с. и напряжение источника могут существовать независимо от наличия тока в цепи. Если электричес­кая цепь постоянного тока разомкнута, то ток по цепи не проходит, но при работающем генераторе или аккумуляторе в них возбужда­ется э. д. с. и между их зажимами действует напряжение.</a:t>
            </a:r>
          </a:p>
          <a:p>
            <a:endParaRPr lang="ru-RU" sz="1200" b="0" i="0" kern="1200" dirty="0" smtClean="0">
              <a:solidFill>
                <a:schemeClr val="tx1"/>
              </a:solidFill>
              <a:effectLst/>
              <a:latin typeface="+mn-lt"/>
              <a:ea typeface="+mn-ea"/>
              <a:cs typeface="+mn-cs"/>
            </a:endParaRPr>
          </a:p>
          <a:p>
            <a:r>
              <a:rPr lang="ru-RU" sz="1200" b="0" i="0" kern="1200" dirty="0" smtClean="0">
                <a:solidFill>
                  <a:schemeClr val="tx1"/>
                </a:solidFill>
                <a:effectLst/>
                <a:latin typeface="+mn-lt"/>
                <a:ea typeface="+mn-ea"/>
                <a:cs typeface="+mn-cs"/>
              </a:rPr>
              <a:t>За единицу э. д. с, также как и напряжения, принят вольт. В разных источниках электрической энергии э. д. с. возникает по различным физическим причинам. Например, в электрических гене­раторах э. д. с. получается в результате электромагнитной индук­ции, в химических источниках тока (аккумуляторах, гальвани­ческих элементах) — вследствие электрохимических реакций.</a:t>
            </a:r>
          </a:p>
          <a:p>
            <a:endParaRPr lang="ru-RU" sz="1200" b="0" i="0"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2CCFD354-064A-6F45-941C-678C728863E6}" type="slidenum">
              <a:rPr lang="ru-RU" smtClean="0"/>
              <a:t>26</a:t>
            </a:fld>
            <a:endParaRPr lang="ru-RU"/>
          </a:p>
        </p:txBody>
      </p:sp>
    </p:spTree>
    <p:extLst>
      <p:ext uri="{BB962C8B-B14F-4D97-AF65-F5344CB8AC3E}">
        <p14:creationId xmlns:p14="http://schemas.microsoft.com/office/powerpoint/2010/main" val="8615439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Times New Roman" charset="0"/>
                <a:ea typeface="Times New Roman" charset="0"/>
                <a:cs typeface="Times New Roman" charset="0"/>
              </a:rPr>
              <a:t>Следует добавить, что постоянный и переменный ток низкой частоты, течёт через всё сечение проводника. Высокочастотный переменный ток течёт только по поверхности проводника – </a:t>
            </a:r>
            <a:r>
              <a:rPr lang="ru-RU" sz="1200" b="0" i="0" kern="1200" dirty="0" err="1" smtClean="0">
                <a:solidFill>
                  <a:schemeClr val="tx1"/>
                </a:solidFill>
                <a:effectLst/>
                <a:latin typeface="Times New Roman" charset="0"/>
                <a:ea typeface="Times New Roman" charset="0"/>
                <a:cs typeface="Times New Roman" charset="0"/>
              </a:rPr>
              <a:t>скин</a:t>
            </a:r>
            <a:r>
              <a:rPr lang="ru-RU" sz="1200" b="0" i="0" kern="1200" dirty="0" smtClean="0">
                <a:solidFill>
                  <a:schemeClr val="tx1"/>
                </a:solidFill>
                <a:effectLst/>
                <a:latin typeface="Times New Roman" charset="0"/>
                <a:ea typeface="Times New Roman" charset="0"/>
                <a:cs typeface="Times New Roman" charset="0"/>
              </a:rPr>
              <a:t>-слою. Чем выше частота тока, тем тоньше </a:t>
            </a:r>
            <a:r>
              <a:rPr lang="ru-RU" sz="1200" b="1" i="0" kern="1200" dirty="0" err="1" smtClean="0">
                <a:solidFill>
                  <a:schemeClr val="tx1"/>
                </a:solidFill>
                <a:effectLst/>
                <a:latin typeface="Times New Roman" charset="0"/>
                <a:ea typeface="Times New Roman" charset="0"/>
                <a:cs typeface="Times New Roman" charset="0"/>
              </a:rPr>
              <a:t>скин</a:t>
            </a:r>
            <a:r>
              <a:rPr lang="ru-RU" sz="1200" b="1" i="0" kern="1200" dirty="0" smtClean="0">
                <a:solidFill>
                  <a:schemeClr val="tx1"/>
                </a:solidFill>
                <a:effectLst/>
                <a:latin typeface="Times New Roman" charset="0"/>
                <a:ea typeface="Times New Roman" charset="0"/>
                <a:cs typeface="Times New Roman" charset="0"/>
              </a:rPr>
              <a:t>-слой</a:t>
            </a:r>
            <a:r>
              <a:rPr lang="ru-RU" sz="1200" b="0" i="0" kern="1200" dirty="0" smtClean="0">
                <a:solidFill>
                  <a:schemeClr val="tx1"/>
                </a:solidFill>
                <a:effectLst/>
                <a:latin typeface="Times New Roman" charset="0"/>
                <a:ea typeface="Times New Roman" charset="0"/>
                <a:cs typeface="Times New Roman" charset="0"/>
              </a:rPr>
              <a:t> проводника, по которому течёт высокочастотный ток. Это касается любых высокочастотных элементов - проводников, катушек индуктивности, волноводов. Поэтому, для уменьшения активного сопротивления проводника высокочастотному току, выбирают проводник с большим диаметром, кроме того, его серебрят (как известно, серебро имеет очень малое удельное сопротивление).</a:t>
            </a:r>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27</a:t>
            </a:fld>
            <a:endParaRPr lang="ru-RU"/>
          </a:p>
        </p:txBody>
      </p:sp>
    </p:spTree>
    <p:extLst>
      <p:ext uri="{BB962C8B-B14F-4D97-AF65-F5344CB8AC3E}">
        <p14:creationId xmlns:p14="http://schemas.microsoft.com/office/powerpoint/2010/main" val="3322667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Times New Roman" charset="0"/>
                <a:ea typeface="Times New Roman" charset="0"/>
                <a:cs typeface="Times New Roman" charset="0"/>
              </a:rPr>
              <a:t>Коснусь практического применения этой формулы на примере: Представьте, что у Вас есть электронагревательный прибор, мощность которого Вам не известна. Чтобы узнать потребляемую прибором мощность, измерьте ток и умножьте его значение на напряжение. Либо наоборот, имеется прибор мощностью 2 кВт (киловатт), на напряжение сети 220 вольт. Как узнать силу тока в кабеле питающего этот прибор? Мощность делим на напряжение, получаем ток: </a:t>
            </a:r>
            <a:r>
              <a:rPr lang="ru-RU" sz="1200" b="1" i="0" kern="1200" dirty="0" err="1" smtClean="0">
                <a:solidFill>
                  <a:schemeClr val="tx1"/>
                </a:solidFill>
                <a:effectLst/>
                <a:latin typeface="Times New Roman" charset="0"/>
                <a:ea typeface="Times New Roman" charset="0"/>
                <a:cs typeface="Times New Roman" charset="0"/>
              </a:rPr>
              <a:t>I</a:t>
            </a:r>
            <a:r>
              <a:rPr lang="ru-RU" sz="1200" b="1" i="0" kern="1200" dirty="0" smtClean="0">
                <a:solidFill>
                  <a:schemeClr val="tx1"/>
                </a:solidFill>
                <a:effectLst/>
                <a:latin typeface="Times New Roman" charset="0"/>
                <a:ea typeface="Times New Roman" charset="0"/>
                <a:cs typeface="Times New Roman" charset="0"/>
              </a:rPr>
              <a:t> = </a:t>
            </a:r>
            <a:r>
              <a:rPr lang="ru-RU" sz="1200" b="1" i="0" kern="1200" dirty="0" err="1" smtClean="0">
                <a:solidFill>
                  <a:schemeClr val="tx1"/>
                </a:solidFill>
                <a:effectLst/>
                <a:latin typeface="Times New Roman" charset="0"/>
                <a:ea typeface="Times New Roman" charset="0"/>
                <a:cs typeface="Times New Roman" charset="0"/>
              </a:rPr>
              <a:t>P</a:t>
            </a:r>
            <a:r>
              <a:rPr lang="ru-RU" sz="1200" b="1" i="0" kern="1200" dirty="0" smtClean="0">
                <a:solidFill>
                  <a:schemeClr val="tx1"/>
                </a:solidFill>
                <a:effectLst/>
                <a:latin typeface="Times New Roman" charset="0"/>
                <a:ea typeface="Times New Roman" charset="0"/>
                <a:cs typeface="Times New Roman" charset="0"/>
              </a:rPr>
              <a:t> / </a:t>
            </a:r>
            <a:r>
              <a:rPr lang="ru-RU" sz="1200" b="1" i="0" kern="1200" dirty="0" err="1" smtClean="0">
                <a:solidFill>
                  <a:schemeClr val="tx1"/>
                </a:solidFill>
                <a:effectLst/>
                <a:latin typeface="Times New Roman" charset="0"/>
                <a:ea typeface="Times New Roman" charset="0"/>
                <a:cs typeface="Times New Roman" charset="0"/>
              </a:rPr>
              <a:t>U</a:t>
            </a:r>
            <a:r>
              <a:rPr lang="ru-RU" sz="1200" b="0" i="0" kern="1200" dirty="0" smtClean="0">
                <a:solidFill>
                  <a:schemeClr val="tx1"/>
                </a:solidFill>
                <a:effectLst/>
                <a:latin typeface="Times New Roman" charset="0"/>
                <a:ea typeface="Times New Roman" charset="0"/>
                <a:cs typeface="Times New Roman" charset="0"/>
              </a:rPr>
              <a:t> = 2000 Вт/220 В = 9,1 А .</a:t>
            </a:r>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29</a:t>
            </a:fld>
            <a:endParaRPr lang="ru-RU"/>
          </a:p>
        </p:txBody>
      </p:sp>
    </p:spTree>
    <p:extLst>
      <p:ext uri="{BB962C8B-B14F-4D97-AF65-F5344CB8AC3E}">
        <p14:creationId xmlns:p14="http://schemas.microsoft.com/office/powerpoint/2010/main" val="5617179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CFD354-064A-6F45-941C-678C728863E6}" type="slidenum">
              <a:rPr lang="ru-RU" smtClean="0"/>
              <a:t>31</a:t>
            </a:fld>
            <a:endParaRPr lang="ru-RU"/>
          </a:p>
        </p:txBody>
      </p:sp>
    </p:spTree>
    <p:extLst>
      <p:ext uri="{BB962C8B-B14F-4D97-AF65-F5344CB8AC3E}">
        <p14:creationId xmlns:p14="http://schemas.microsoft.com/office/powerpoint/2010/main" val="12513006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CFD354-064A-6F45-941C-678C728863E6}" type="slidenum">
              <a:rPr lang="ru-RU" smtClean="0"/>
              <a:t>32</a:t>
            </a:fld>
            <a:endParaRPr lang="ru-RU"/>
          </a:p>
        </p:txBody>
      </p:sp>
    </p:spTree>
    <p:extLst>
      <p:ext uri="{BB962C8B-B14F-4D97-AF65-F5344CB8AC3E}">
        <p14:creationId xmlns:p14="http://schemas.microsoft.com/office/powerpoint/2010/main" val="7603137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CFD354-064A-6F45-941C-678C728863E6}" type="slidenum">
              <a:rPr lang="ru-RU" smtClean="0"/>
              <a:t>33</a:t>
            </a:fld>
            <a:endParaRPr lang="ru-RU"/>
          </a:p>
        </p:txBody>
      </p:sp>
    </p:spTree>
    <p:extLst>
      <p:ext uri="{BB962C8B-B14F-4D97-AF65-F5344CB8AC3E}">
        <p14:creationId xmlns:p14="http://schemas.microsoft.com/office/powerpoint/2010/main" val="1889947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CFD354-064A-6F45-941C-678C728863E6}" type="slidenum">
              <a:rPr lang="ru-RU" smtClean="0"/>
              <a:t>4</a:t>
            </a:fld>
            <a:endParaRPr lang="ru-RU"/>
          </a:p>
        </p:txBody>
      </p:sp>
    </p:spTree>
    <p:extLst>
      <p:ext uri="{BB962C8B-B14F-4D97-AF65-F5344CB8AC3E}">
        <p14:creationId xmlns:p14="http://schemas.microsoft.com/office/powerpoint/2010/main" val="12384334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charset="0"/>
                <a:ea typeface="Times New Roman" charset="0"/>
                <a:cs typeface="Times New Roman" charset="0"/>
              </a:rPr>
              <a:t>На железнодорожном транспорте электрические измерения получили широкое распространение при эксплуатации и ремонте э. п. с, тепловозов и устройств энергоснабжения железных дорог.</a:t>
            </a:r>
          </a:p>
          <a:p>
            <a:endParaRPr lang="ru-RU" dirty="0"/>
          </a:p>
        </p:txBody>
      </p:sp>
      <p:sp>
        <p:nvSpPr>
          <p:cNvPr id="4" name="Номер слайда 3"/>
          <p:cNvSpPr>
            <a:spLocks noGrp="1"/>
          </p:cNvSpPr>
          <p:nvPr>
            <p:ph type="sldNum" sz="quarter" idx="10"/>
          </p:nvPr>
        </p:nvSpPr>
        <p:spPr/>
        <p:txBody>
          <a:bodyPr/>
          <a:lstStyle/>
          <a:p>
            <a:fld id="{2CCFD354-064A-6F45-941C-678C728863E6}" type="slidenum">
              <a:rPr lang="ru-RU" smtClean="0"/>
              <a:t>35</a:t>
            </a:fld>
            <a:endParaRPr lang="ru-RU"/>
          </a:p>
        </p:txBody>
      </p:sp>
    </p:spTree>
    <p:extLst>
      <p:ext uri="{BB962C8B-B14F-4D97-AF65-F5344CB8AC3E}">
        <p14:creationId xmlns:p14="http://schemas.microsoft.com/office/powerpoint/2010/main" val="2007905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Times New Roman" charset="0"/>
                <a:ea typeface="Times New Roman" charset="0"/>
                <a:cs typeface="Times New Roman" charset="0"/>
              </a:rPr>
              <a:t>Амперметр — это тот же гальванометр, только приспособленный для измерения силы тока, его шкала проградуирована в амперах (рис. 8, а).</a:t>
            </a:r>
          </a:p>
          <a:p>
            <a:r>
              <a:rPr lang="ru-RU" sz="1200" b="0" i="0" kern="1200" dirty="0" smtClean="0">
                <a:solidFill>
                  <a:schemeClr val="tx1"/>
                </a:solidFill>
                <a:effectLst/>
                <a:latin typeface="Times New Roman" charset="0"/>
                <a:ea typeface="Times New Roman" charset="0"/>
                <a:cs typeface="Times New Roman" charset="0"/>
              </a:rPr>
              <a:t>На шкале амперметра обычно ставят букву А. На схемах его изображают кружком с буквой А (рис. 8, б).</a:t>
            </a:r>
          </a:p>
          <a:p>
            <a:endParaRPr lang="ru-RU" dirty="0" smtClean="0">
              <a:latin typeface="Times New Roman" charset="0"/>
              <a:ea typeface="Times New Roman" charset="0"/>
              <a:cs typeface="Times New Roman" charset="0"/>
            </a:endParaRPr>
          </a:p>
          <a:p>
            <a:r>
              <a:rPr lang="ru-RU" sz="1200" b="0" i="0" kern="1200" dirty="0" smtClean="0">
                <a:solidFill>
                  <a:schemeClr val="tx1"/>
                </a:solidFill>
                <a:effectLst/>
                <a:latin typeface="Times New Roman" charset="0"/>
                <a:ea typeface="Times New Roman" charset="0"/>
                <a:cs typeface="Times New Roman" charset="0"/>
              </a:rPr>
              <a:t>При включении в цепь амперметр, как всякий измерительный прибор, не должен влиять на измеряемую величину. Поэтому он устроен так, что при включении его в цепь сила тока в ней почти не изменяется. Амперметр, используемый в школе для демонстрационных опытов, изображён на рисунке 8, а, для лабораторных работ — на рисунке 8, в. В технике используются амперметры с разной ценой деления, в зависимости от назначения. По шкале амперметра видно, на какую наибольшую силу тока он рассчитан. Превышать эту силу тока нельзя, так как прибор может испортиться.</a:t>
            </a:r>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36</a:t>
            </a:fld>
            <a:endParaRPr lang="ru-RU"/>
          </a:p>
        </p:txBody>
      </p:sp>
    </p:spTree>
    <p:extLst>
      <p:ext uri="{BB962C8B-B14F-4D97-AF65-F5344CB8AC3E}">
        <p14:creationId xmlns:p14="http://schemas.microsoft.com/office/powerpoint/2010/main" val="12852288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Times New Roman" charset="0"/>
                <a:ea typeface="Times New Roman" charset="0"/>
                <a:cs typeface="Times New Roman" charset="0"/>
              </a:rPr>
              <a:t>Включают амперметр в цепь с помощью двух клемм, или зажимов, имеющихся на приборе. У одной из клемм амперметра стоит знак « + », У другой — « - » (иногда знака « - » нет). Клемму со знаком «+» нужно обязательно соединять с проводом, идущим от положительного полюса источника тока.</a:t>
            </a:r>
          </a:p>
          <a:p>
            <a:r>
              <a:rPr lang="ru-RU" sz="1200" b="0" i="0" kern="1200" dirty="0" smtClean="0">
                <a:solidFill>
                  <a:schemeClr val="tx1"/>
                </a:solidFill>
                <a:effectLst/>
                <a:latin typeface="Times New Roman" charset="0"/>
                <a:ea typeface="Times New Roman" charset="0"/>
                <a:cs typeface="Times New Roman" charset="0"/>
              </a:rPr>
              <a:t>В цепи, состоящей из источника тока и ряда проводников, соединённых так, что конец одного проводника соединяется с началом другого, </a:t>
            </a:r>
            <a:r>
              <a:rPr lang="ru-RU" sz="1200" b="1" i="0" kern="1200" dirty="0" smtClean="0">
                <a:solidFill>
                  <a:schemeClr val="tx1"/>
                </a:solidFill>
                <a:effectLst/>
                <a:latin typeface="Times New Roman" charset="0"/>
                <a:ea typeface="Times New Roman" charset="0"/>
                <a:cs typeface="Times New Roman" charset="0"/>
              </a:rPr>
              <a:t>сила тока во всех участках одинакова</a:t>
            </a:r>
            <a:r>
              <a:rPr lang="ru-RU" sz="1200" b="0" i="0" kern="1200" dirty="0" smtClean="0">
                <a:solidFill>
                  <a:schemeClr val="tx1"/>
                </a:solidFill>
                <a:effectLst/>
                <a:latin typeface="Times New Roman" charset="0"/>
                <a:ea typeface="Times New Roman" charset="0"/>
                <a:cs typeface="Times New Roman" charset="0"/>
              </a:rPr>
              <a:t>. Это следует из того, что заряд, проходящий через любое поперечное сечение проводников цепи в 1 с, одинаков. Когда в цепи существует ток, то заряд нигде в проводниках цепи не накапливается, подобно тому как нигде в отдельных частях трубы не собирается вода, когда она течёт по трубе. Поэтому при измерении силы тока амперметр можно включать в любое место цепи, состоящей из ряда последовательно соединённых проводников, так как сила тока во всех точках цепи одинакова. Если включить один амперметр в цепь до лампы, другой после неё, то оба они покажут одинаковую силу тока (рис. 9).</a:t>
            </a:r>
          </a:p>
          <a:p>
            <a:r>
              <a:rPr lang="ru-RU" dirty="0" smtClean="0">
                <a:latin typeface="Times New Roman" charset="0"/>
                <a:ea typeface="Times New Roman" charset="0"/>
                <a:cs typeface="Times New Roman" charset="0"/>
              </a:rPr>
              <a:t/>
            </a:r>
            <a:br>
              <a:rPr lang="ru-RU" dirty="0" smtClean="0">
                <a:latin typeface="Times New Roman" charset="0"/>
                <a:ea typeface="Times New Roman" charset="0"/>
                <a:cs typeface="Times New Roman" charset="0"/>
              </a:rPr>
            </a:br>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38</a:t>
            </a:fld>
            <a:endParaRPr lang="ru-RU"/>
          </a:p>
        </p:txBody>
      </p:sp>
    </p:spTree>
    <p:extLst>
      <p:ext uri="{BB962C8B-B14F-4D97-AF65-F5344CB8AC3E}">
        <p14:creationId xmlns:p14="http://schemas.microsoft.com/office/powerpoint/2010/main" val="7454256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CFD354-064A-6F45-941C-678C728863E6}" type="slidenum">
              <a:rPr lang="ru-RU" smtClean="0"/>
              <a:t>40</a:t>
            </a:fld>
            <a:endParaRPr lang="ru-RU"/>
          </a:p>
        </p:txBody>
      </p:sp>
    </p:spTree>
    <p:extLst>
      <p:ext uri="{BB962C8B-B14F-4D97-AF65-F5344CB8AC3E}">
        <p14:creationId xmlns:p14="http://schemas.microsoft.com/office/powerpoint/2010/main" val="2707447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latin typeface="Times New Roman" charset="0"/>
                <a:ea typeface="Times New Roman" charset="0"/>
                <a:cs typeface="Times New Roman" charset="0"/>
              </a:rPr>
              <a:t>Как и у амперметра, у одного зажима вольтметра ставят знак «+». </a:t>
            </a:r>
          </a:p>
          <a:p>
            <a:r>
              <a:rPr lang="ru-RU" dirty="0" smtClean="0">
                <a:latin typeface="Times New Roman" charset="0"/>
                <a:ea typeface="Times New Roman" charset="0"/>
                <a:cs typeface="Times New Roman" charset="0"/>
              </a:rPr>
              <a:t>Этот зажим необходимо обязательно соединять с проводом, идущим от положительного полюса источника тока. </a:t>
            </a:r>
          </a:p>
          <a:p>
            <a:r>
              <a:rPr lang="ru-RU" dirty="0" smtClean="0">
                <a:latin typeface="Times New Roman" charset="0"/>
                <a:ea typeface="Times New Roman" charset="0"/>
                <a:cs typeface="Times New Roman" charset="0"/>
              </a:rPr>
              <a:t>Иначе стрелка прибора будет отклоняться в обратную сторону.</a:t>
            </a:r>
          </a:p>
          <a:p>
            <a:r>
              <a:rPr lang="ru-RU" dirty="0" smtClean="0">
                <a:latin typeface="Times New Roman" charset="0"/>
                <a:ea typeface="Times New Roman" charset="0"/>
                <a:cs typeface="Times New Roman" charset="0"/>
              </a:rPr>
              <a:t>Вольтметр включается иначе, чем амперметр. </a:t>
            </a:r>
          </a:p>
          <a:p>
            <a:r>
              <a:rPr lang="ru-RU" dirty="0" smtClean="0">
                <a:latin typeface="Times New Roman" charset="0"/>
                <a:ea typeface="Times New Roman" charset="0"/>
                <a:cs typeface="Times New Roman" charset="0"/>
              </a:rPr>
              <a:t>На рисунке 11, а изображена электрическая цепь, в которую включены электрическая лампа, амперметр и вольтметр. </a:t>
            </a:r>
          </a:p>
          <a:p>
            <a:r>
              <a:rPr lang="ru-RU" dirty="0" smtClean="0">
                <a:latin typeface="Times New Roman" charset="0"/>
                <a:ea typeface="Times New Roman" charset="0"/>
                <a:cs typeface="Times New Roman" charset="0"/>
              </a:rPr>
              <a:t>На рисунке 11, б показана схема такой цепи. Амперметром в этой цепи измеряют силу тока в лампе, для этого он включён в цепь последовательно с ней. Вольтметр должен показывать напряжение, существующее на зажимах лампы.</a:t>
            </a:r>
          </a:p>
          <a:p>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42</a:t>
            </a:fld>
            <a:endParaRPr lang="ru-RU"/>
          </a:p>
        </p:txBody>
      </p:sp>
    </p:spTree>
    <p:extLst>
      <p:ext uri="{BB962C8B-B14F-4D97-AF65-F5344CB8AC3E}">
        <p14:creationId xmlns:p14="http://schemas.microsoft.com/office/powerpoint/2010/main" val="20774867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Times New Roman" charset="0"/>
                <a:ea typeface="Times New Roman" charset="0"/>
                <a:cs typeface="Times New Roman" charset="0"/>
              </a:rPr>
              <a:t>Поэтому его включают в цепь не последовательно с лампой, а так, как показано на рисунке 12.</a:t>
            </a:r>
            <a:r>
              <a:rPr lang="ru-RU" sz="1200" b="0" i="0" kern="1200" baseline="0" dirty="0" smtClean="0">
                <a:solidFill>
                  <a:schemeClr val="tx1"/>
                </a:solidFill>
                <a:effectLst/>
                <a:latin typeface="Times New Roman" charset="0"/>
                <a:ea typeface="Times New Roman" charset="0"/>
                <a:cs typeface="Times New Roman" charset="0"/>
              </a:rPr>
              <a:t> </a:t>
            </a:r>
            <a:r>
              <a:rPr lang="ru-RU" sz="1200" b="0" i="0" kern="1200" dirty="0" smtClean="0">
                <a:solidFill>
                  <a:schemeClr val="tx1"/>
                </a:solidFill>
                <a:effectLst/>
                <a:latin typeface="Times New Roman" charset="0"/>
                <a:ea typeface="Times New Roman" charset="0"/>
                <a:cs typeface="Times New Roman" charset="0"/>
              </a:rPr>
              <a:t>Зажимы вольтметра присоединяют к тем точкам цепи, между которыми надо измерить напряжение. Такое включение прибора называют </a:t>
            </a:r>
            <a:r>
              <a:rPr lang="ru-RU" sz="1200" b="1" i="0" kern="1200" dirty="0" smtClean="0">
                <a:solidFill>
                  <a:schemeClr val="tx1"/>
                </a:solidFill>
                <a:effectLst/>
                <a:latin typeface="Times New Roman" charset="0"/>
                <a:ea typeface="Times New Roman" charset="0"/>
                <a:cs typeface="Times New Roman" charset="0"/>
              </a:rPr>
              <a:t>параллельным</a:t>
            </a:r>
            <a:r>
              <a:rPr lang="ru-RU" sz="1200" b="0" i="0" kern="1200" dirty="0" smtClean="0">
                <a:solidFill>
                  <a:schemeClr val="tx1"/>
                </a:solidFill>
                <a:effectLst/>
                <a:latin typeface="Times New Roman" charset="0"/>
                <a:ea typeface="Times New Roman" charset="0"/>
                <a:cs typeface="Times New Roman" charset="0"/>
              </a:rPr>
              <a:t>. Отметим только, что сила тока, проходящего через вольтметр, мала по сравнению с силой тока в цепи, поэтому он почти не изменяет напряжение между теми точками, к которым подключён.</a:t>
            </a:r>
          </a:p>
          <a:p>
            <a:r>
              <a:rPr lang="ru-RU" sz="1200" b="0" i="0" kern="1200" dirty="0" smtClean="0">
                <a:solidFill>
                  <a:schemeClr val="tx1"/>
                </a:solidFill>
                <a:effectLst/>
                <a:latin typeface="Times New Roman" charset="0"/>
                <a:ea typeface="Times New Roman" charset="0"/>
                <a:cs typeface="Times New Roman" charset="0"/>
              </a:rPr>
              <a:t>Для измерения напряжения на полюсах источника тока вольтметр подключают непосредственно к зажимам источника тока так, как показано на рисунке 12.</a:t>
            </a:r>
          </a:p>
          <a:p>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43</a:t>
            </a:fld>
            <a:endParaRPr lang="ru-RU"/>
          </a:p>
        </p:txBody>
      </p:sp>
    </p:spTree>
    <p:extLst>
      <p:ext uri="{BB962C8B-B14F-4D97-AF65-F5344CB8AC3E}">
        <p14:creationId xmlns:p14="http://schemas.microsoft.com/office/powerpoint/2010/main" val="1592594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latin typeface="Times New Roman" charset="0"/>
                <a:ea typeface="Times New Roman" charset="0"/>
                <a:cs typeface="Times New Roman" charset="0"/>
              </a:rPr>
              <a:t>Действие омметров основано на косвенном измерении сопротивления через измерение силы тока, идущего через измеряемое сопротивление от источника питания с известным постоянным напряжением, находящегося внутри омметра. </a:t>
            </a:r>
          </a:p>
          <a:p>
            <a:endParaRPr lang="ru-RU" dirty="0" smtClean="0">
              <a:latin typeface="Times New Roman" charset="0"/>
              <a:ea typeface="Times New Roman" charset="0"/>
              <a:cs typeface="Times New Roman" charset="0"/>
            </a:endParaRPr>
          </a:p>
          <a:p>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44</a:t>
            </a:fld>
            <a:endParaRPr lang="ru-RU"/>
          </a:p>
        </p:txBody>
      </p:sp>
    </p:spTree>
    <p:extLst>
      <p:ext uri="{BB962C8B-B14F-4D97-AF65-F5344CB8AC3E}">
        <p14:creationId xmlns:p14="http://schemas.microsoft.com/office/powerpoint/2010/main" val="76849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Times New Roman" charset="0"/>
                <a:ea typeface="Times New Roman" charset="0"/>
                <a:cs typeface="Times New Roman" charset="0"/>
              </a:rPr>
              <a:t>Омметр. Измеряет </a:t>
            </a:r>
            <a:r>
              <a:rPr lang="ru-RU" sz="1200" b="0" i="0" kern="1200" dirty="0" smtClean="0">
                <a:solidFill>
                  <a:schemeClr val="tx1"/>
                </a:solidFill>
                <a:effectLst/>
                <a:latin typeface="Times New Roman" charset="0"/>
                <a:ea typeface="Times New Roman" charset="0"/>
                <a:cs typeface="Times New Roman" charset="0"/>
              </a:rPr>
              <a:t>силу тока через </a:t>
            </a:r>
            <a:r>
              <a:rPr lang="ru-RU" sz="1200" b="0" i="0" kern="1200" dirty="0" smtClean="0">
                <a:solidFill>
                  <a:schemeClr val="tx1"/>
                </a:solidFill>
                <a:effectLst/>
                <a:latin typeface="Times New Roman" charset="0"/>
                <a:ea typeface="Times New Roman" charset="0"/>
                <a:cs typeface="Times New Roman" charset="0"/>
              </a:rPr>
              <a:t>него. </a:t>
            </a:r>
          </a:p>
          <a:p>
            <a:r>
              <a:rPr lang="ru-RU" sz="1200" b="0" i="0" kern="1200" dirty="0" smtClean="0">
                <a:solidFill>
                  <a:schemeClr val="tx1"/>
                </a:solidFill>
                <a:effectLst/>
                <a:latin typeface="Times New Roman" charset="0"/>
                <a:ea typeface="Times New Roman" charset="0"/>
                <a:cs typeface="Times New Roman" charset="0"/>
              </a:rPr>
              <a:t>Затем </a:t>
            </a:r>
            <a:r>
              <a:rPr lang="ru-RU" sz="1200" b="0" i="0" kern="1200" dirty="0" smtClean="0">
                <a:solidFill>
                  <a:schemeClr val="tx1"/>
                </a:solidFill>
                <a:effectLst/>
                <a:latin typeface="Times New Roman" charset="0"/>
                <a:ea typeface="Times New Roman" charset="0"/>
                <a:cs typeface="Times New Roman" charset="0"/>
              </a:rPr>
              <a:t>напряжение внутреннего источника делится на силу тока. </a:t>
            </a:r>
            <a:endParaRPr lang="ru-RU" sz="1200" b="0" i="0" kern="1200" dirty="0" smtClean="0">
              <a:solidFill>
                <a:schemeClr val="tx1"/>
              </a:solidFill>
              <a:effectLst/>
              <a:latin typeface="Times New Roman" charset="0"/>
              <a:ea typeface="Times New Roman" charset="0"/>
              <a:cs typeface="Times New Roman" charset="0"/>
            </a:endParaRPr>
          </a:p>
          <a:p>
            <a:r>
              <a:rPr lang="ru-RU" sz="1200" b="0" i="0" kern="1200" dirty="0" smtClean="0">
                <a:solidFill>
                  <a:schemeClr val="tx1"/>
                </a:solidFill>
                <a:effectLst/>
                <a:latin typeface="Times New Roman" charset="0"/>
                <a:ea typeface="Times New Roman" charset="0"/>
                <a:cs typeface="Times New Roman" charset="0"/>
              </a:rPr>
              <a:t>В </a:t>
            </a:r>
            <a:r>
              <a:rPr lang="ru-RU" sz="1200" b="0" i="0" kern="1200" dirty="0" smtClean="0">
                <a:solidFill>
                  <a:schemeClr val="tx1"/>
                </a:solidFill>
                <a:effectLst/>
                <a:latin typeface="Times New Roman" charset="0"/>
                <a:ea typeface="Times New Roman" charset="0"/>
                <a:cs typeface="Times New Roman" charset="0"/>
              </a:rPr>
              <a:t>этих единицах и градуируется шкала. Часто она перевернутая — чем больше отклонение стрелки, тем меньше сопротивление (но больше текущий ток).</a:t>
            </a:r>
          </a:p>
          <a:p>
            <a:r>
              <a:rPr lang="ru-RU" sz="1200" b="0" i="0" kern="1200" dirty="0" smtClean="0">
                <a:solidFill>
                  <a:schemeClr val="tx1"/>
                </a:solidFill>
                <a:effectLst/>
                <a:latin typeface="Times New Roman" charset="0"/>
                <a:ea typeface="Times New Roman" charset="0"/>
                <a:cs typeface="Times New Roman" charset="0"/>
              </a:rPr>
              <a:t>Цифровые омметры. Приборы этого типа являются своеобразным измерительным мостом с автоматически управляемым уравновешиванием. Принцип работы довольно прост. В зависимости от измеряемого сопротивления происходит автоматический подбор (уравновешивание) резисторов, после чего информация отображается на цифровом дисплее. </a:t>
            </a:r>
          </a:p>
          <a:p>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45</a:t>
            </a:fld>
            <a:endParaRPr lang="ru-RU"/>
          </a:p>
        </p:txBody>
      </p:sp>
    </p:spTree>
    <p:extLst>
      <p:ext uri="{BB962C8B-B14F-4D97-AF65-F5344CB8AC3E}">
        <p14:creationId xmlns:p14="http://schemas.microsoft.com/office/powerpoint/2010/main" val="17768089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CFD354-064A-6F45-941C-678C728863E6}" type="slidenum">
              <a:rPr lang="ru-RU" smtClean="0"/>
              <a:t>46</a:t>
            </a:fld>
            <a:endParaRPr lang="ru-RU"/>
          </a:p>
        </p:txBody>
      </p:sp>
    </p:spTree>
    <p:extLst>
      <p:ext uri="{BB962C8B-B14F-4D97-AF65-F5344CB8AC3E}">
        <p14:creationId xmlns:p14="http://schemas.microsoft.com/office/powerpoint/2010/main" val="9373701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sz="1200" b="0" i="0" kern="1200" dirty="0" smtClean="0">
              <a:solidFill>
                <a:schemeClr val="tx1"/>
              </a:solidFill>
              <a:effectLst/>
              <a:latin typeface="Times New Roman" charset="0"/>
              <a:ea typeface="Times New Roman" charset="0"/>
              <a:cs typeface="Times New Roman" charset="0"/>
            </a:endParaRPr>
          </a:p>
          <a:p>
            <a:r>
              <a:rPr lang="ru-RU" sz="1200" b="0" i="0" kern="1200" dirty="0" smtClean="0">
                <a:solidFill>
                  <a:schemeClr val="tx1"/>
                </a:solidFill>
                <a:effectLst/>
                <a:latin typeface="Times New Roman" charset="0"/>
                <a:ea typeface="Times New Roman" charset="0"/>
                <a:cs typeface="Times New Roman" charset="0"/>
              </a:rPr>
              <a:t>При совместной работе с генератором аккумуляторная батарея обеспечивает переходные процессы, требующие большого тока, а также сглаживает пульсацию тока в электрической сети.</a:t>
            </a:r>
          </a:p>
          <a:p>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47</a:t>
            </a:fld>
            <a:endParaRPr lang="ru-RU"/>
          </a:p>
        </p:txBody>
      </p:sp>
    </p:spTree>
    <p:extLst>
      <p:ext uri="{BB962C8B-B14F-4D97-AF65-F5344CB8AC3E}">
        <p14:creationId xmlns:p14="http://schemas.microsoft.com/office/powerpoint/2010/main" val="2053999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CFD354-064A-6F45-941C-678C728863E6}" type="slidenum">
              <a:rPr lang="ru-RU" smtClean="0"/>
              <a:t>5</a:t>
            </a:fld>
            <a:endParaRPr lang="ru-RU"/>
          </a:p>
        </p:txBody>
      </p:sp>
    </p:spTree>
    <p:extLst>
      <p:ext uri="{BB962C8B-B14F-4D97-AF65-F5344CB8AC3E}">
        <p14:creationId xmlns:p14="http://schemas.microsoft.com/office/powerpoint/2010/main" val="6250321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sz="1200" b="0" i="0" kern="1200" dirty="0" smtClean="0">
              <a:solidFill>
                <a:schemeClr val="tx1"/>
              </a:solidFill>
              <a:effectLst/>
              <a:latin typeface="Times New Roman" charset="0"/>
              <a:ea typeface="Times New Roman" charset="0"/>
              <a:cs typeface="Times New Roman" charset="0"/>
            </a:endParaRPr>
          </a:p>
          <a:p>
            <a:r>
              <a:rPr lang="ru-RU" sz="1200" b="0" i="0" kern="1200" dirty="0" smtClean="0">
                <a:solidFill>
                  <a:schemeClr val="tx1"/>
                </a:solidFill>
                <a:effectLst/>
                <a:latin typeface="Times New Roman" charset="0"/>
                <a:ea typeface="Times New Roman" charset="0"/>
                <a:cs typeface="Times New Roman" charset="0"/>
              </a:rPr>
              <a:t>1.</a:t>
            </a:r>
            <a:r>
              <a:rPr lang="ru-RU" sz="1200" b="0" i="0" kern="1200" baseline="0" dirty="0" smtClean="0">
                <a:solidFill>
                  <a:schemeClr val="tx1"/>
                </a:solidFill>
                <a:effectLst/>
                <a:latin typeface="Times New Roman" charset="0"/>
                <a:ea typeface="Times New Roman" charset="0"/>
                <a:cs typeface="Times New Roman" charset="0"/>
              </a:rPr>
              <a:t> </a:t>
            </a:r>
            <a:r>
              <a:rPr lang="ru-RU" sz="1200" b="0" i="0" kern="1200" dirty="0" smtClean="0">
                <a:solidFill>
                  <a:schemeClr val="tx1"/>
                </a:solidFill>
                <a:effectLst/>
                <a:latin typeface="Times New Roman" charset="0"/>
                <a:ea typeface="Times New Roman" charset="0"/>
                <a:cs typeface="Times New Roman" charset="0"/>
              </a:rPr>
              <a:t>положительная решетка (электрод);</a:t>
            </a:r>
          </a:p>
          <a:p>
            <a:r>
              <a:rPr lang="ru-RU" sz="1200" b="0" i="0" kern="1200" dirty="0" smtClean="0">
                <a:solidFill>
                  <a:schemeClr val="tx1"/>
                </a:solidFill>
                <a:effectLst/>
                <a:latin typeface="Times New Roman" charset="0"/>
                <a:ea typeface="Times New Roman" charset="0"/>
                <a:cs typeface="Times New Roman" charset="0"/>
              </a:rPr>
              <a:t>2. положительная пластина;</a:t>
            </a:r>
          </a:p>
          <a:p>
            <a:r>
              <a:rPr lang="ru-RU" sz="1200" b="0" i="0" kern="1200" dirty="0" smtClean="0">
                <a:solidFill>
                  <a:schemeClr val="tx1"/>
                </a:solidFill>
                <a:effectLst/>
                <a:latin typeface="Times New Roman" charset="0"/>
                <a:ea typeface="Times New Roman" charset="0"/>
                <a:cs typeface="Times New Roman" charset="0"/>
              </a:rPr>
              <a:t>3. набор положительных пластин;</a:t>
            </a:r>
          </a:p>
          <a:p>
            <a:r>
              <a:rPr lang="ru-RU" sz="1200" b="0" i="0" kern="1200" dirty="0" smtClean="0">
                <a:solidFill>
                  <a:schemeClr val="tx1"/>
                </a:solidFill>
                <a:effectLst/>
                <a:latin typeface="Times New Roman" charset="0"/>
                <a:ea typeface="Times New Roman" charset="0"/>
                <a:cs typeface="Times New Roman" charset="0"/>
              </a:rPr>
              <a:t>4. отверстие системы центральной вентиляции;</a:t>
            </a:r>
          </a:p>
          <a:p>
            <a:r>
              <a:rPr lang="ru-RU" sz="1200" b="0" i="0" kern="1200" dirty="0" smtClean="0">
                <a:solidFill>
                  <a:schemeClr val="tx1"/>
                </a:solidFill>
                <a:effectLst/>
                <a:latin typeface="Times New Roman" charset="0"/>
                <a:ea typeface="Times New Roman" charset="0"/>
                <a:cs typeface="Times New Roman" charset="0"/>
              </a:rPr>
              <a:t>5. крышка;</a:t>
            </a:r>
          </a:p>
          <a:p>
            <a:r>
              <a:rPr lang="ru-RU" sz="1200" b="0" i="0" kern="1200" dirty="0" smtClean="0">
                <a:solidFill>
                  <a:schemeClr val="tx1"/>
                </a:solidFill>
                <a:effectLst/>
                <a:latin typeface="Times New Roman" charset="0"/>
                <a:ea typeface="Times New Roman" charset="0"/>
                <a:cs typeface="Times New Roman" charset="0"/>
              </a:rPr>
              <a:t>6. полюсный вывод;</a:t>
            </a:r>
          </a:p>
          <a:p>
            <a:r>
              <a:rPr lang="ru-RU" sz="1200" b="0" i="0" kern="1200" dirty="0" smtClean="0">
                <a:solidFill>
                  <a:schemeClr val="tx1"/>
                </a:solidFill>
                <a:effectLst/>
                <a:latin typeface="Times New Roman" charset="0"/>
                <a:ea typeface="Times New Roman" charset="0"/>
                <a:cs typeface="Times New Roman" charset="0"/>
              </a:rPr>
              <a:t>7. корпус-моноблок;</a:t>
            </a:r>
          </a:p>
          <a:p>
            <a:r>
              <a:rPr lang="ru-RU" sz="1200" b="0" i="0" kern="1200" dirty="0" smtClean="0">
                <a:solidFill>
                  <a:schemeClr val="tx1"/>
                </a:solidFill>
                <a:effectLst/>
                <a:latin typeface="Times New Roman" charset="0"/>
                <a:ea typeface="Times New Roman" charset="0"/>
                <a:cs typeface="Times New Roman" charset="0"/>
              </a:rPr>
              <a:t>8. крепежный выступ;</a:t>
            </a:r>
          </a:p>
          <a:p>
            <a:r>
              <a:rPr lang="ru-RU" sz="1200" b="0" i="0" kern="1200" dirty="0" smtClean="0">
                <a:solidFill>
                  <a:schemeClr val="tx1"/>
                </a:solidFill>
                <a:effectLst/>
                <a:latin typeface="Times New Roman" charset="0"/>
                <a:ea typeface="Times New Roman" charset="0"/>
                <a:cs typeface="Times New Roman" charset="0"/>
              </a:rPr>
              <a:t>9. блок пластин;</a:t>
            </a:r>
          </a:p>
          <a:p>
            <a:r>
              <a:rPr lang="ru-RU" sz="1200" b="0" i="0" kern="1200" dirty="0" smtClean="0">
                <a:solidFill>
                  <a:schemeClr val="tx1"/>
                </a:solidFill>
                <a:effectLst/>
                <a:latin typeface="Times New Roman" charset="0"/>
                <a:ea typeface="Times New Roman" charset="0"/>
                <a:cs typeface="Times New Roman" charset="0"/>
              </a:rPr>
              <a:t>10. набор отрицательных пластин;</a:t>
            </a:r>
          </a:p>
          <a:p>
            <a:r>
              <a:rPr lang="ru-RU" sz="1200" b="0" i="0" kern="1200" dirty="0" smtClean="0">
                <a:solidFill>
                  <a:schemeClr val="tx1"/>
                </a:solidFill>
                <a:effectLst/>
                <a:latin typeface="Times New Roman" charset="0"/>
                <a:ea typeface="Times New Roman" charset="0"/>
                <a:cs typeface="Times New Roman" charset="0"/>
              </a:rPr>
              <a:t>11. отрицательная пластина;</a:t>
            </a:r>
          </a:p>
          <a:p>
            <a:r>
              <a:rPr lang="ru-RU" sz="1200" b="0" i="0" kern="1200" dirty="0" smtClean="0">
                <a:solidFill>
                  <a:schemeClr val="tx1"/>
                </a:solidFill>
                <a:effectLst/>
                <a:latin typeface="Times New Roman" charset="0"/>
                <a:ea typeface="Times New Roman" charset="0"/>
                <a:cs typeface="Times New Roman" charset="0"/>
              </a:rPr>
              <a:t>12. отрицательная решетка (электрод);</a:t>
            </a:r>
          </a:p>
          <a:p>
            <a:r>
              <a:rPr lang="ru-RU" sz="1200" b="0" i="0" kern="1200" dirty="0" smtClean="0">
                <a:solidFill>
                  <a:schemeClr val="tx1"/>
                </a:solidFill>
                <a:effectLst/>
                <a:latin typeface="Times New Roman" charset="0"/>
                <a:ea typeface="Times New Roman" charset="0"/>
                <a:cs typeface="Times New Roman" charset="0"/>
              </a:rPr>
              <a:t>13. положительная пластина с сепаратором</a:t>
            </a:r>
          </a:p>
          <a:p>
            <a:r>
              <a:rPr lang="ru-RU" sz="1200" b="0" i="0" kern="1200" dirty="0" smtClean="0">
                <a:solidFill>
                  <a:schemeClr val="tx1"/>
                </a:solidFill>
                <a:effectLst/>
                <a:latin typeface="Times New Roman" charset="0"/>
                <a:ea typeface="Times New Roman" charset="0"/>
                <a:cs typeface="Times New Roman" charset="0"/>
              </a:rPr>
              <a:t> </a:t>
            </a:r>
          </a:p>
          <a:p>
            <a:endParaRPr lang="ru-RU" sz="1200" b="0" i="0" kern="1200" dirty="0" smtClean="0">
              <a:solidFill>
                <a:schemeClr val="tx1"/>
              </a:solidFill>
              <a:effectLst/>
              <a:latin typeface="Times New Roman" charset="0"/>
              <a:ea typeface="Times New Roman" charset="0"/>
              <a:cs typeface="Times New Roman" charset="0"/>
            </a:endParaRPr>
          </a:p>
          <a:p>
            <a:endParaRPr lang="ru-RU" sz="1200" b="0" i="0" kern="1200" dirty="0" smtClean="0">
              <a:solidFill>
                <a:schemeClr val="tx1"/>
              </a:solidFill>
              <a:effectLst/>
              <a:latin typeface="Times New Roman" charset="0"/>
              <a:ea typeface="Times New Roman" charset="0"/>
              <a:cs typeface="Times New Roman" charset="0"/>
            </a:endParaRPr>
          </a:p>
          <a:p>
            <a:r>
              <a:rPr lang="ru-RU" sz="1200" b="0" i="0" kern="1200" dirty="0" smtClean="0">
                <a:solidFill>
                  <a:schemeClr val="tx1"/>
                </a:solidFill>
                <a:effectLst/>
                <a:latin typeface="Times New Roman" charset="0"/>
                <a:ea typeface="Times New Roman" charset="0"/>
                <a:cs typeface="Times New Roman" charset="0"/>
              </a:rPr>
              <a:t>На легковых автомобилях в качестве стартерных применяются свинцово-кислотные аккумуляторные батареи. Конструкция аккумуляторных батарей постоянно совершенствуется.</a:t>
            </a:r>
          </a:p>
          <a:p>
            <a:endParaRPr lang="ru-RU" sz="1200" b="0" i="0" kern="1200" dirty="0" smtClean="0">
              <a:solidFill>
                <a:schemeClr val="tx1"/>
              </a:solidFill>
              <a:effectLst/>
              <a:latin typeface="Times New Roman" charset="0"/>
              <a:ea typeface="Times New Roman" charset="0"/>
              <a:cs typeface="Times New Roman" charset="0"/>
            </a:endParaRPr>
          </a:p>
          <a:p>
            <a:r>
              <a:rPr lang="ru-RU" sz="1200" b="0" i="0" kern="1200" dirty="0" smtClean="0">
                <a:solidFill>
                  <a:schemeClr val="tx1"/>
                </a:solidFill>
                <a:effectLst/>
                <a:latin typeface="Times New Roman" charset="0"/>
                <a:ea typeface="Times New Roman" charset="0"/>
                <a:cs typeface="Times New Roman" charset="0"/>
              </a:rPr>
              <a:t>Каждая батарея состоит из шести последовательно соединенных аккумуляторов, объединенных в одном корпусе. Корпус изготавливается из пропилена, стойкого к кислоте и не проводящего ток. Отдельный аккумулятор объединяет чередующиеся положительные и отрицательные электроды, покрытые слоем активной массы. Изоляцию пластин противоположной полярности обеспечивает пластмассовый сепаратор.</a:t>
            </a:r>
          </a:p>
          <a:p>
            <a:endParaRPr lang="ru-RU" sz="1200" b="0" i="0" kern="1200" dirty="0" smtClean="0">
              <a:solidFill>
                <a:schemeClr val="tx1"/>
              </a:solidFill>
              <a:effectLst/>
              <a:latin typeface="Times New Roman" charset="0"/>
              <a:ea typeface="Times New Roman" charset="0"/>
              <a:cs typeface="Times New Roman" charset="0"/>
            </a:endParaRPr>
          </a:p>
          <a:p>
            <a:r>
              <a:rPr lang="ru-RU" sz="1200" b="0" i="0" kern="1200" dirty="0" smtClean="0">
                <a:solidFill>
                  <a:schemeClr val="tx1"/>
                </a:solidFill>
                <a:effectLst/>
                <a:latin typeface="Times New Roman" charset="0"/>
                <a:ea typeface="Times New Roman" charset="0"/>
                <a:cs typeface="Times New Roman" charset="0"/>
              </a:rPr>
              <a:t>Электроды изготавливаются из свинцового сплава. В современных аккумуляторах положительные и отрицательные электроды изготавливаются из свинцово-кальциевого сплава. Такие батареи имеют низкий уровень саморазряда (потеря 50% емкости за 18 месяцев) и минимальный расход воды (1 г/</a:t>
            </a:r>
            <a:r>
              <a:rPr lang="ru-RU" sz="1200" b="0" i="0" kern="1200" dirty="0" err="1" smtClean="0">
                <a:solidFill>
                  <a:schemeClr val="tx1"/>
                </a:solidFill>
                <a:effectLst/>
                <a:latin typeface="Times New Roman" charset="0"/>
                <a:ea typeface="Times New Roman" charset="0"/>
                <a:cs typeface="Times New Roman" charset="0"/>
              </a:rPr>
              <a:t>Ач</a:t>
            </a:r>
            <a:r>
              <a:rPr lang="ru-RU" sz="1200" b="0" i="0" kern="1200" dirty="0" smtClean="0">
                <a:solidFill>
                  <a:schemeClr val="tx1"/>
                </a:solidFill>
                <a:effectLst/>
                <a:latin typeface="Times New Roman" charset="0"/>
                <a:ea typeface="Times New Roman" charset="0"/>
                <a:cs typeface="Times New Roman" charset="0"/>
              </a:rPr>
              <a:t>). Это дает возможность полностью исключить добавление воды за период эксплуатации – </a:t>
            </a:r>
            <a:r>
              <a:rPr lang="ru-RU" sz="1200" b="1" i="0" kern="1200" dirty="0" smtClean="0">
                <a:solidFill>
                  <a:schemeClr val="tx1"/>
                </a:solidFill>
                <a:effectLst/>
                <a:latin typeface="Times New Roman" charset="0"/>
                <a:ea typeface="Times New Roman" charset="0"/>
                <a:cs typeface="Times New Roman" charset="0"/>
              </a:rPr>
              <a:t>необслуживаемая аккумуляторная батарея</a:t>
            </a:r>
            <a:r>
              <a:rPr lang="ru-RU" sz="1200" b="0" i="0" kern="1200" dirty="0" smtClean="0">
                <a:solidFill>
                  <a:schemeClr val="tx1"/>
                </a:solidFill>
                <a:effectLst/>
                <a:latin typeface="Times New Roman" charset="0"/>
                <a:ea typeface="Times New Roman" charset="0"/>
                <a:cs typeface="Times New Roman" charset="0"/>
              </a:rPr>
              <a:t>.</a:t>
            </a:r>
          </a:p>
          <a:p>
            <a:r>
              <a:rPr lang="ru-RU" sz="1200" b="0" i="0" kern="1200" dirty="0" smtClean="0">
                <a:solidFill>
                  <a:schemeClr val="tx1"/>
                </a:solidFill>
                <a:effectLst/>
                <a:latin typeface="Times New Roman" charset="0"/>
                <a:ea typeface="Times New Roman" charset="0"/>
                <a:cs typeface="Times New Roman" charset="0"/>
              </a:rPr>
              <a:t>Реже можно встретить более дешевую конструкцию, т.н. </a:t>
            </a:r>
            <a:r>
              <a:rPr lang="ru-RU" sz="1200" b="1" i="0" kern="1200" dirty="0" smtClean="0">
                <a:solidFill>
                  <a:schemeClr val="tx1"/>
                </a:solidFill>
                <a:effectLst/>
                <a:latin typeface="Times New Roman" charset="0"/>
                <a:ea typeface="Times New Roman" charset="0"/>
                <a:cs typeface="Times New Roman" charset="0"/>
              </a:rPr>
              <a:t>гибридную аккумуляторную батарею</a:t>
            </a:r>
            <a:r>
              <a:rPr lang="ru-RU" sz="1200" b="0" i="0" kern="1200" dirty="0" smtClean="0">
                <a:solidFill>
                  <a:schemeClr val="tx1"/>
                </a:solidFill>
                <a:effectLst/>
                <a:latin typeface="Times New Roman" charset="0"/>
                <a:ea typeface="Times New Roman" charset="0"/>
                <a:cs typeface="Times New Roman" charset="0"/>
              </a:rPr>
              <a:t>. В ней положительные электроды свинцово-</a:t>
            </a:r>
            <a:r>
              <a:rPr lang="ru-RU" sz="1200" b="0" i="0" kern="1200" dirty="0" err="1" smtClean="0">
                <a:solidFill>
                  <a:schemeClr val="tx1"/>
                </a:solidFill>
                <a:effectLst/>
                <a:latin typeface="Times New Roman" charset="0"/>
                <a:ea typeface="Times New Roman" charset="0"/>
                <a:cs typeface="Times New Roman" charset="0"/>
              </a:rPr>
              <a:t>сурмяные</a:t>
            </a:r>
            <a:r>
              <a:rPr lang="ru-RU" sz="1200" b="0" i="0" kern="1200" dirty="0" smtClean="0">
                <a:solidFill>
                  <a:schemeClr val="tx1"/>
                </a:solidFill>
                <a:effectLst/>
                <a:latin typeface="Times New Roman" charset="0"/>
                <a:ea typeface="Times New Roman" charset="0"/>
                <a:cs typeface="Times New Roman" charset="0"/>
              </a:rPr>
              <a:t>, а отрицательные – свинцово-кальциевые. В таких батареях расход воды в полтора-два раза больше кальциевой батареи, но они также не требуют обслуживания.</a:t>
            </a:r>
          </a:p>
          <a:p>
            <a:endParaRPr lang="ru-RU" sz="1200" b="0" i="0" kern="1200" dirty="0" smtClean="0">
              <a:solidFill>
                <a:schemeClr val="tx1"/>
              </a:solidFill>
              <a:effectLst/>
              <a:latin typeface="Times New Roman" charset="0"/>
              <a:ea typeface="Times New Roman" charset="0"/>
              <a:cs typeface="Times New Roman" charset="0"/>
            </a:endParaRPr>
          </a:p>
          <a:p>
            <a:r>
              <a:rPr lang="ru-RU" sz="1200" b="0" i="0" kern="1200" dirty="0" smtClean="0">
                <a:solidFill>
                  <a:schemeClr val="tx1"/>
                </a:solidFill>
                <a:effectLst/>
                <a:latin typeface="Times New Roman" charset="0"/>
                <a:ea typeface="Times New Roman" charset="0"/>
                <a:cs typeface="Times New Roman" charset="0"/>
              </a:rPr>
              <a:t>Для повышения стойкости электродов к коррозии в свинцово-кальциевый сплав может добавляться серебро, олово.</a:t>
            </a:r>
          </a:p>
          <a:p>
            <a:r>
              <a:rPr lang="ru-RU" sz="1200" b="0" i="0" kern="1200" dirty="0" smtClean="0">
                <a:solidFill>
                  <a:schemeClr val="tx1"/>
                </a:solidFill>
                <a:effectLst/>
                <a:latin typeface="Times New Roman" charset="0"/>
                <a:ea typeface="Times New Roman" charset="0"/>
                <a:cs typeface="Times New Roman" charset="0"/>
              </a:rPr>
              <a:t>Электроды имеют решетчатую структуру. Технологии изготовления положительных и отрицательных электродов отличаются. Решетка отрицательных электродов по технологии</a:t>
            </a:r>
            <a:r>
              <a:rPr lang="ru-RU" sz="1200" b="1" i="0" kern="1200" dirty="0" smtClean="0">
                <a:solidFill>
                  <a:schemeClr val="tx1"/>
                </a:solidFill>
                <a:effectLst/>
                <a:latin typeface="Times New Roman" charset="0"/>
                <a:ea typeface="Times New Roman" charset="0"/>
                <a:cs typeface="Times New Roman" charset="0"/>
              </a:rPr>
              <a:t> </a:t>
            </a:r>
            <a:r>
              <a:rPr lang="ru-RU" sz="1200" b="1" i="0" kern="1200" dirty="0" err="1" smtClean="0">
                <a:solidFill>
                  <a:schemeClr val="tx1"/>
                </a:solidFill>
                <a:effectLst/>
                <a:latin typeface="Times New Roman" charset="0"/>
                <a:ea typeface="Times New Roman" charset="0"/>
                <a:cs typeface="Times New Roman" charset="0"/>
              </a:rPr>
              <a:t>Expanded</a:t>
            </a:r>
            <a:r>
              <a:rPr lang="ru-RU" sz="1200" b="1" i="0" kern="1200" dirty="0" smtClean="0">
                <a:solidFill>
                  <a:schemeClr val="tx1"/>
                </a:solidFill>
                <a:effectLst/>
                <a:latin typeface="Times New Roman" charset="0"/>
                <a:ea typeface="Times New Roman" charset="0"/>
                <a:cs typeface="Times New Roman" charset="0"/>
              </a:rPr>
              <a:t> </a:t>
            </a:r>
            <a:r>
              <a:rPr lang="ru-RU" sz="1200" b="1" i="0" kern="1200" dirty="0" err="1" smtClean="0">
                <a:solidFill>
                  <a:schemeClr val="tx1"/>
                </a:solidFill>
                <a:effectLst/>
                <a:latin typeface="Times New Roman" charset="0"/>
                <a:ea typeface="Times New Roman" charset="0"/>
                <a:cs typeface="Times New Roman" charset="0"/>
              </a:rPr>
              <a:t>metal</a:t>
            </a:r>
            <a:r>
              <a:rPr lang="ru-RU" sz="1200" b="1" i="0" kern="1200" dirty="0" smtClean="0">
                <a:solidFill>
                  <a:schemeClr val="tx1"/>
                </a:solidFill>
                <a:effectLst/>
                <a:latin typeface="Times New Roman" charset="0"/>
                <a:ea typeface="Times New Roman" charset="0"/>
                <a:cs typeface="Times New Roman" charset="0"/>
              </a:rPr>
              <a:t> </a:t>
            </a:r>
            <a:r>
              <a:rPr lang="ru-RU" sz="1200" b="0" i="0" kern="1200" dirty="0" smtClean="0">
                <a:solidFill>
                  <a:schemeClr val="tx1"/>
                </a:solidFill>
                <a:effectLst/>
                <a:latin typeface="Times New Roman" charset="0"/>
                <a:ea typeface="Times New Roman" charset="0"/>
                <a:cs typeface="Times New Roman" charset="0"/>
              </a:rPr>
              <a:t>получается путем просечки свинцового листа с последующей растяжкой.</a:t>
            </a:r>
          </a:p>
          <a:p>
            <a:r>
              <a:rPr lang="ru-RU" sz="1200" b="0" i="0" kern="1200" dirty="0" smtClean="0">
                <a:solidFill>
                  <a:schemeClr val="tx1"/>
                </a:solidFill>
                <a:effectLst/>
                <a:latin typeface="Times New Roman" charset="0"/>
                <a:ea typeface="Times New Roman" charset="0"/>
                <a:cs typeface="Times New Roman" charset="0"/>
              </a:rPr>
              <a:t>При производстве положительных электродов используется несколько технологий. Самая совершенная технология </a:t>
            </a:r>
            <a:r>
              <a:rPr lang="ru-RU" sz="1200" b="1" i="0" kern="1200" dirty="0" err="1" smtClean="0">
                <a:solidFill>
                  <a:schemeClr val="tx1"/>
                </a:solidFill>
                <a:effectLst/>
                <a:latin typeface="Times New Roman" charset="0"/>
                <a:ea typeface="Times New Roman" charset="0"/>
                <a:cs typeface="Times New Roman" charset="0"/>
              </a:rPr>
              <a:t>Power</a:t>
            </a:r>
            <a:r>
              <a:rPr lang="ru-RU" sz="1200" b="1" i="0" kern="1200" dirty="0" smtClean="0">
                <a:solidFill>
                  <a:schemeClr val="tx1"/>
                </a:solidFill>
                <a:effectLst/>
                <a:latin typeface="Times New Roman" charset="0"/>
                <a:ea typeface="Times New Roman" charset="0"/>
                <a:cs typeface="Times New Roman" charset="0"/>
              </a:rPr>
              <a:t> </a:t>
            </a:r>
            <a:r>
              <a:rPr lang="ru-RU" sz="1200" b="1" i="0" kern="1200" dirty="0" err="1" smtClean="0">
                <a:solidFill>
                  <a:schemeClr val="tx1"/>
                </a:solidFill>
                <a:effectLst/>
                <a:latin typeface="Times New Roman" charset="0"/>
                <a:ea typeface="Times New Roman" charset="0"/>
                <a:cs typeface="Times New Roman" charset="0"/>
              </a:rPr>
              <a:t>Frame</a:t>
            </a:r>
            <a:r>
              <a:rPr lang="ru-RU" sz="1200" b="0" i="0" kern="1200" dirty="0" smtClean="0">
                <a:solidFill>
                  <a:schemeClr val="tx1"/>
                </a:solidFill>
                <a:effectLst/>
                <a:latin typeface="Times New Roman" charset="0"/>
                <a:ea typeface="Times New Roman" charset="0"/>
                <a:cs typeface="Times New Roman" charset="0"/>
              </a:rPr>
              <a:t>. Каждый электрод </a:t>
            </a:r>
            <a:r>
              <a:rPr lang="ru-RU" sz="1200" b="0" i="0" kern="1200" dirty="0" err="1" smtClean="0">
                <a:solidFill>
                  <a:schemeClr val="tx1"/>
                </a:solidFill>
                <a:effectLst/>
                <a:latin typeface="Times New Roman" charset="0"/>
                <a:ea typeface="Times New Roman" charset="0"/>
                <a:cs typeface="Times New Roman" charset="0"/>
              </a:rPr>
              <a:t>Power</a:t>
            </a:r>
            <a:r>
              <a:rPr lang="ru-RU" sz="1200" b="0" i="0" kern="1200" dirty="0" smtClean="0">
                <a:solidFill>
                  <a:schemeClr val="tx1"/>
                </a:solidFill>
                <a:effectLst/>
                <a:latin typeface="Times New Roman" charset="0"/>
                <a:ea typeface="Times New Roman" charset="0"/>
                <a:cs typeface="Times New Roman" charset="0"/>
              </a:rPr>
              <a:t> </a:t>
            </a:r>
            <a:r>
              <a:rPr lang="ru-RU" sz="1200" b="0" i="0" kern="1200" dirty="0" err="1" smtClean="0">
                <a:solidFill>
                  <a:schemeClr val="tx1"/>
                </a:solidFill>
                <a:effectLst/>
                <a:latin typeface="Times New Roman" charset="0"/>
                <a:ea typeface="Times New Roman" charset="0"/>
                <a:cs typeface="Times New Roman" charset="0"/>
              </a:rPr>
              <a:t>Frame</a:t>
            </a:r>
            <a:r>
              <a:rPr lang="ru-RU" sz="1200" b="0" i="0" kern="1200" dirty="0" smtClean="0">
                <a:solidFill>
                  <a:schemeClr val="tx1"/>
                </a:solidFill>
                <a:effectLst/>
                <a:latin typeface="Times New Roman" charset="0"/>
                <a:ea typeface="Times New Roman" charset="0"/>
                <a:cs typeface="Times New Roman" charset="0"/>
              </a:rPr>
              <a:t> имеет опорную раму и внутренние жилки определенной направленности, чем достигается высокая жесткость и минимальное линейное расширение. Более простые электроды, изготовленные по технологии </a:t>
            </a:r>
            <a:r>
              <a:rPr lang="ru-RU" sz="1200" b="1" i="0" kern="1200" dirty="0" err="1" smtClean="0">
                <a:solidFill>
                  <a:schemeClr val="tx1"/>
                </a:solidFill>
                <a:effectLst/>
                <a:latin typeface="Times New Roman" charset="0"/>
                <a:ea typeface="Times New Roman" charset="0"/>
                <a:cs typeface="Times New Roman" charset="0"/>
              </a:rPr>
              <a:t>Power</a:t>
            </a:r>
            <a:r>
              <a:rPr lang="ru-RU" sz="1200" b="1" i="0" kern="1200" dirty="0" smtClean="0">
                <a:solidFill>
                  <a:schemeClr val="tx1"/>
                </a:solidFill>
                <a:effectLst/>
                <a:latin typeface="Times New Roman" charset="0"/>
                <a:ea typeface="Times New Roman" charset="0"/>
                <a:cs typeface="Times New Roman" charset="0"/>
              </a:rPr>
              <a:t> </a:t>
            </a:r>
            <a:r>
              <a:rPr lang="ru-RU" sz="1200" b="1" i="0" kern="1200" dirty="0" err="1" smtClean="0">
                <a:solidFill>
                  <a:schemeClr val="tx1"/>
                </a:solidFill>
                <a:effectLst/>
                <a:latin typeface="Times New Roman" charset="0"/>
                <a:ea typeface="Times New Roman" charset="0"/>
                <a:cs typeface="Times New Roman" charset="0"/>
              </a:rPr>
              <a:t>Pass</a:t>
            </a:r>
            <a:r>
              <a:rPr lang="ru-RU" sz="1200" b="0" i="0" kern="1200" dirty="0" smtClean="0">
                <a:solidFill>
                  <a:schemeClr val="tx1"/>
                </a:solidFill>
                <a:effectLst/>
                <a:latin typeface="Times New Roman" charset="0"/>
                <a:ea typeface="Times New Roman" charset="0"/>
                <a:cs typeface="Times New Roman" charset="0"/>
              </a:rPr>
              <a:t>(вертикальные жилки стягиваются к ушку электрода), </a:t>
            </a:r>
            <a:r>
              <a:rPr lang="ru-RU" sz="1200" b="1" i="0" kern="1200" dirty="0" err="1" smtClean="0">
                <a:solidFill>
                  <a:schemeClr val="tx1"/>
                </a:solidFill>
                <a:effectLst/>
                <a:latin typeface="Times New Roman" charset="0"/>
                <a:ea typeface="Times New Roman" charset="0"/>
                <a:cs typeface="Times New Roman" charset="0"/>
              </a:rPr>
              <a:t>Chess</a:t>
            </a:r>
            <a:r>
              <a:rPr lang="ru-RU" sz="1200" b="1" i="0" kern="1200" dirty="0" smtClean="0">
                <a:solidFill>
                  <a:schemeClr val="tx1"/>
                </a:solidFill>
                <a:effectLst/>
                <a:latin typeface="Times New Roman" charset="0"/>
                <a:ea typeface="Times New Roman" charset="0"/>
                <a:cs typeface="Times New Roman" charset="0"/>
              </a:rPr>
              <a:t> </a:t>
            </a:r>
            <a:r>
              <a:rPr lang="ru-RU" sz="1200" b="1" i="0" kern="1200" dirty="0" err="1" smtClean="0">
                <a:solidFill>
                  <a:schemeClr val="tx1"/>
                </a:solidFill>
                <a:effectLst/>
                <a:latin typeface="Times New Roman" charset="0"/>
                <a:ea typeface="Times New Roman" charset="0"/>
                <a:cs typeface="Times New Roman" charset="0"/>
              </a:rPr>
              <a:t>Plate</a:t>
            </a:r>
            <a:r>
              <a:rPr lang="ru-RU" sz="1200" b="0" i="0" kern="1200" dirty="0" smtClean="0">
                <a:solidFill>
                  <a:schemeClr val="tx1"/>
                </a:solidFill>
                <a:effectLst/>
                <a:latin typeface="Times New Roman" charset="0"/>
                <a:ea typeface="Times New Roman" charset="0"/>
                <a:cs typeface="Times New Roman" charset="0"/>
              </a:rPr>
              <a:t>(жилки электродов расположены в шахматном порядке).</a:t>
            </a:r>
          </a:p>
          <a:p>
            <a:r>
              <a:rPr lang="ru-RU" sz="1200" b="0" i="0" kern="1200" dirty="0" smtClean="0">
                <a:solidFill>
                  <a:schemeClr val="tx1"/>
                </a:solidFill>
                <a:effectLst/>
                <a:latin typeface="Times New Roman" charset="0"/>
                <a:ea typeface="Times New Roman" charset="0"/>
                <a:cs typeface="Times New Roman" charset="0"/>
              </a:rPr>
              <a:t>Каждый электрод покрывает слой активной массы. У положительных электродов активная масса состоит из диоксида свинца. В отрицательных пластинах активная масса представлена губчатым свинцом.</a:t>
            </a:r>
          </a:p>
          <a:p>
            <a:r>
              <a:rPr lang="ru-RU" sz="1200" b="0" i="0" kern="1200" dirty="0" smtClean="0">
                <a:solidFill>
                  <a:schemeClr val="tx1"/>
                </a:solidFill>
                <a:effectLst/>
                <a:latin typeface="Times New Roman" charset="0"/>
                <a:ea typeface="Times New Roman" charset="0"/>
                <a:cs typeface="Times New Roman" charset="0"/>
              </a:rPr>
              <a:t>Электроды помещены в электролит, в качестве которого используется раствор серной кислоты. Электролит имеет определенную плотность, которая изменяется в зависимости от степени заряженности аккумуляторной батареи </a:t>
            </a:r>
            <a:r>
              <a:rPr lang="ru-RU" sz="1200" b="0" i="1" kern="1200" dirty="0" smtClean="0">
                <a:solidFill>
                  <a:schemeClr val="tx1"/>
                </a:solidFill>
                <a:effectLst/>
                <a:latin typeface="Times New Roman" charset="0"/>
                <a:ea typeface="Times New Roman" charset="0"/>
                <a:cs typeface="Times New Roman" charset="0"/>
              </a:rPr>
              <a:t>(чем выше заряженность, тем выше плотность</a:t>
            </a:r>
            <a:r>
              <a:rPr lang="ru-RU" sz="1200" b="0" i="0" kern="1200" dirty="0" smtClean="0">
                <a:solidFill>
                  <a:schemeClr val="tx1"/>
                </a:solidFill>
                <a:effectLst/>
                <a:latin typeface="Times New Roman" charset="0"/>
                <a:ea typeface="Times New Roman" charset="0"/>
                <a:cs typeface="Times New Roman" charset="0"/>
              </a:rPr>
              <a:t>).</a:t>
            </a:r>
          </a:p>
          <a:p>
            <a:endParaRPr lang="ru-RU" sz="1200" b="0" i="0" kern="1200" dirty="0" smtClean="0">
              <a:solidFill>
                <a:schemeClr val="tx1"/>
              </a:solidFill>
              <a:effectLst/>
              <a:latin typeface="Times New Roman" charset="0"/>
              <a:ea typeface="Times New Roman" charset="0"/>
              <a:cs typeface="Times New Roman" charset="0"/>
            </a:endParaRPr>
          </a:p>
          <a:p>
            <a:r>
              <a:rPr lang="ru-RU" sz="1200" b="0" i="0" kern="1200" dirty="0" smtClean="0">
                <a:solidFill>
                  <a:schemeClr val="tx1"/>
                </a:solidFill>
                <a:effectLst/>
                <a:latin typeface="Times New Roman" charset="0"/>
                <a:ea typeface="Times New Roman" charset="0"/>
                <a:cs typeface="Times New Roman" charset="0"/>
              </a:rPr>
              <a:t>В зависимости от физического состояния электролита различают два вида аккумуляторных батарей: с жидким электролитом и с пропитавшим специальный материал (нежидким) электролитом. Сегодня наиболее распространены аккумуляторные батареи с жидким электролитом.</a:t>
            </a:r>
          </a:p>
          <a:p>
            <a:endParaRPr lang="ru-RU" sz="1200" b="0" i="0" kern="1200" dirty="0" smtClean="0">
              <a:solidFill>
                <a:schemeClr val="tx1"/>
              </a:solidFill>
              <a:effectLst/>
              <a:latin typeface="Times New Roman" charset="0"/>
              <a:ea typeface="Times New Roman" charset="0"/>
              <a:cs typeface="Times New Roman" charset="0"/>
            </a:endParaRPr>
          </a:p>
          <a:p>
            <a:r>
              <a:rPr lang="ru-RU" sz="1200" b="0" i="0" kern="1200" dirty="0" smtClean="0">
                <a:solidFill>
                  <a:schemeClr val="tx1"/>
                </a:solidFill>
                <a:effectLst/>
                <a:latin typeface="Times New Roman" charset="0"/>
                <a:ea typeface="Times New Roman" charset="0"/>
                <a:cs typeface="Times New Roman" charset="0"/>
              </a:rPr>
              <a:t>Новые системы автомобиля, такие как </a:t>
            </a:r>
            <a:r>
              <a:rPr lang="ru-RU" sz="1200" b="0" i="0" u="none" strike="noStrike" kern="1200" dirty="0" smtClean="0">
                <a:solidFill>
                  <a:schemeClr val="tx1"/>
                </a:solidFill>
                <a:effectLst/>
                <a:latin typeface="Times New Roman" charset="0"/>
                <a:ea typeface="Times New Roman" charset="0"/>
                <a:cs typeface="Times New Roman" charset="0"/>
                <a:hlinkClick r:id="rId3"/>
              </a:rPr>
              <a:t>система стоп-старт</a:t>
            </a:r>
            <a:r>
              <a:rPr lang="ru-RU" sz="1200" b="0" i="0" kern="1200" dirty="0" smtClean="0">
                <a:solidFill>
                  <a:schemeClr val="tx1"/>
                </a:solidFill>
                <a:effectLst/>
                <a:latin typeface="Times New Roman" charset="0"/>
                <a:ea typeface="Times New Roman" charset="0"/>
                <a:cs typeface="Times New Roman" charset="0"/>
              </a:rPr>
              <a:t>, </a:t>
            </a:r>
            <a:r>
              <a:rPr lang="ru-RU" sz="1200" b="0" i="0" u="none" strike="noStrike" kern="1200" dirty="0" smtClean="0">
                <a:solidFill>
                  <a:schemeClr val="tx1"/>
                </a:solidFill>
                <a:effectLst/>
                <a:latin typeface="Times New Roman" charset="0"/>
                <a:ea typeface="Times New Roman" charset="0"/>
                <a:cs typeface="Times New Roman" charset="0"/>
                <a:hlinkClick r:id="rId4"/>
              </a:rPr>
              <a:t>система рекуперативного торможения</a:t>
            </a:r>
            <a:r>
              <a:rPr lang="ru-RU" sz="1200" b="0" i="0" kern="1200" dirty="0" smtClean="0">
                <a:solidFill>
                  <a:schemeClr val="tx1"/>
                </a:solidFill>
                <a:effectLst/>
                <a:latin typeface="Times New Roman" charset="0"/>
                <a:ea typeface="Times New Roman" charset="0"/>
                <a:cs typeface="Times New Roman" charset="0"/>
              </a:rPr>
              <a:t>, предъявляют повышенные требования к аккумуляторной батарее - высокий пусковой ток, стойкость к глубокому разряду, долговечность. Этим требованиям отвечают аккумуляторные батареи</a:t>
            </a:r>
            <a:r>
              <a:rPr lang="ru-RU" sz="1200" b="1" i="0" kern="1200" dirty="0" smtClean="0">
                <a:solidFill>
                  <a:schemeClr val="tx1"/>
                </a:solidFill>
                <a:effectLst/>
                <a:latin typeface="Times New Roman" charset="0"/>
                <a:ea typeface="Times New Roman" charset="0"/>
                <a:cs typeface="Times New Roman" charset="0"/>
              </a:rPr>
              <a:t> AGM</a:t>
            </a:r>
            <a:r>
              <a:rPr lang="ru-RU" sz="1200" b="0" i="0" kern="1200" dirty="0" smtClean="0">
                <a:solidFill>
                  <a:schemeClr val="tx1"/>
                </a:solidFill>
                <a:effectLst/>
                <a:latin typeface="Times New Roman" charset="0"/>
                <a:ea typeface="Times New Roman" charset="0"/>
                <a:cs typeface="Times New Roman" charset="0"/>
              </a:rPr>
              <a:t> (</a:t>
            </a:r>
            <a:r>
              <a:rPr lang="ru-RU" sz="1200" b="0" i="0" kern="1200" dirty="0" err="1" smtClean="0">
                <a:solidFill>
                  <a:schemeClr val="tx1"/>
                </a:solidFill>
                <a:effectLst/>
                <a:latin typeface="Times New Roman" charset="0"/>
                <a:ea typeface="Times New Roman" charset="0"/>
                <a:cs typeface="Times New Roman" charset="0"/>
              </a:rPr>
              <a:t>Absorbed</a:t>
            </a:r>
            <a:r>
              <a:rPr lang="ru-RU" sz="1200" b="0" i="0" kern="1200" dirty="0" smtClean="0">
                <a:solidFill>
                  <a:schemeClr val="tx1"/>
                </a:solidFill>
                <a:effectLst/>
                <a:latin typeface="Times New Roman" charset="0"/>
                <a:ea typeface="Times New Roman" charset="0"/>
                <a:cs typeface="Times New Roman" charset="0"/>
              </a:rPr>
              <a:t> </a:t>
            </a:r>
            <a:r>
              <a:rPr lang="ru-RU" sz="1200" b="0" i="0" kern="1200" dirty="0" err="1" smtClean="0">
                <a:solidFill>
                  <a:schemeClr val="tx1"/>
                </a:solidFill>
                <a:effectLst/>
                <a:latin typeface="Times New Roman" charset="0"/>
                <a:ea typeface="Times New Roman" charset="0"/>
                <a:cs typeface="Times New Roman" charset="0"/>
              </a:rPr>
              <a:t>Glass</a:t>
            </a:r>
            <a:r>
              <a:rPr lang="ru-RU" sz="1200" b="0" i="0" kern="1200" dirty="0" smtClean="0">
                <a:solidFill>
                  <a:schemeClr val="tx1"/>
                </a:solidFill>
                <a:effectLst/>
                <a:latin typeface="Times New Roman" charset="0"/>
                <a:ea typeface="Times New Roman" charset="0"/>
                <a:cs typeface="Times New Roman" charset="0"/>
              </a:rPr>
              <a:t> </a:t>
            </a:r>
            <a:r>
              <a:rPr lang="ru-RU" sz="1200" b="0" i="0" kern="1200" dirty="0" err="1" smtClean="0">
                <a:solidFill>
                  <a:schemeClr val="tx1"/>
                </a:solidFill>
                <a:effectLst/>
                <a:latin typeface="Times New Roman" charset="0"/>
                <a:ea typeface="Times New Roman" charset="0"/>
                <a:cs typeface="Times New Roman" charset="0"/>
              </a:rPr>
              <a:t>Material</a:t>
            </a:r>
            <a:r>
              <a:rPr lang="ru-RU" sz="1200" b="0" i="0" kern="1200" dirty="0" smtClean="0">
                <a:solidFill>
                  <a:schemeClr val="tx1"/>
                </a:solidFill>
                <a:effectLst/>
                <a:latin typeface="Times New Roman" charset="0"/>
                <a:ea typeface="Times New Roman" charset="0"/>
                <a:cs typeface="Times New Roman" charset="0"/>
              </a:rPr>
              <a:t>), в которых электролит удерживается в микропористом материале. В батарею заливается такое количество электролита, которое может впитать материал. Данная технология обеспечивает повышение эффективности активной массы за счет лучшего поглощения кислоты.</a:t>
            </a:r>
          </a:p>
          <a:p>
            <a:endParaRPr lang="ru-RU" sz="1200" b="0" i="0" kern="1200" dirty="0" smtClean="0">
              <a:solidFill>
                <a:schemeClr val="tx1"/>
              </a:solidFill>
              <a:effectLst/>
              <a:latin typeface="Times New Roman" charset="0"/>
              <a:ea typeface="Times New Roman" charset="0"/>
              <a:cs typeface="Times New Roman" charset="0"/>
            </a:endParaRPr>
          </a:p>
          <a:p>
            <a:r>
              <a:rPr lang="ru-RU" sz="1200" b="0" i="0" kern="1200" dirty="0" smtClean="0">
                <a:solidFill>
                  <a:schemeClr val="tx1"/>
                </a:solidFill>
                <a:effectLst/>
                <a:latin typeface="Times New Roman" charset="0"/>
                <a:ea typeface="Times New Roman" charset="0"/>
                <a:cs typeface="Times New Roman" charset="0"/>
              </a:rPr>
              <a:t>Промежуточное положение между аккумуляторами с жидким электролитом и AGM батареями занимают аккумуляторные </a:t>
            </a:r>
            <a:r>
              <a:rPr lang="ru-RU" sz="1200" b="0" i="0" kern="1200" dirty="0" err="1" smtClean="0">
                <a:solidFill>
                  <a:schemeClr val="tx1"/>
                </a:solidFill>
                <a:effectLst/>
                <a:latin typeface="Times New Roman" charset="0"/>
                <a:ea typeface="Times New Roman" charset="0"/>
                <a:cs typeface="Times New Roman" charset="0"/>
              </a:rPr>
              <a:t>батареи</a:t>
            </a:r>
            <a:r>
              <a:rPr lang="ru-RU" sz="1200" b="1" i="0" kern="1200" dirty="0" err="1" smtClean="0">
                <a:solidFill>
                  <a:schemeClr val="tx1"/>
                </a:solidFill>
                <a:effectLst/>
                <a:latin typeface="Times New Roman" charset="0"/>
                <a:ea typeface="Times New Roman" charset="0"/>
                <a:cs typeface="Times New Roman" charset="0"/>
              </a:rPr>
              <a:t>EFB</a:t>
            </a:r>
            <a:r>
              <a:rPr lang="ru-RU" sz="1200" b="0" i="0" kern="1200" dirty="0" smtClean="0">
                <a:solidFill>
                  <a:schemeClr val="tx1"/>
                </a:solidFill>
                <a:effectLst/>
                <a:latin typeface="Times New Roman" charset="0"/>
                <a:ea typeface="Times New Roman" charset="0"/>
                <a:cs typeface="Times New Roman" charset="0"/>
              </a:rPr>
              <a:t> (</a:t>
            </a:r>
            <a:r>
              <a:rPr lang="ru-RU" sz="1200" b="0" i="0" kern="1200" dirty="0" err="1" smtClean="0">
                <a:solidFill>
                  <a:schemeClr val="tx1"/>
                </a:solidFill>
                <a:effectLst/>
                <a:latin typeface="Times New Roman" charset="0"/>
                <a:ea typeface="Times New Roman" charset="0"/>
                <a:cs typeface="Times New Roman" charset="0"/>
              </a:rPr>
              <a:t>Enhanced</a:t>
            </a:r>
            <a:r>
              <a:rPr lang="ru-RU" sz="1200" b="0" i="0" kern="1200" dirty="0" smtClean="0">
                <a:solidFill>
                  <a:schemeClr val="tx1"/>
                </a:solidFill>
                <a:effectLst/>
                <a:latin typeface="Times New Roman" charset="0"/>
                <a:ea typeface="Times New Roman" charset="0"/>
                <a:cs typeface="Times New Roman" charset="0"/>
              </a:rPr>
              <a:t> </a:t>
            </a:r>
            <a:r>
              <a:rPr lang="ru-RU" sz="1200" b="0" i="0" kern="1200" dirty="0" err="1" smtClean="0">
                <a:solidFill>
                  <a:schemeClr val="tx1"/>
                </a:solidFill>
                <a:effectLst/>
                <a:latin typeface="Times New Roman" charset="0"/>
                <a:ea typeface="Times New Roman" charset="0"/>
                <a:cs typeface="Times New Roman" charset="0"/>
              </a:rPr>
              <a:t>Flooded</a:t>
            </a:r>
            <a:r>
              <a:rPr lang="ru-RU" sz="1200" b="0" i="0" kern="1200" dirty="0" smtClean="0">
                <a:solidFill>
                  <a:schemeClr val="tx1"/>
                </a:solidFill>
                <a:effectLst/>
                <a:latin typeface="Times New Roman" charset="0"/>
                <a:ea typeface="Times New Roman" charset="0"/>
                <a:cs typeface="Times New Roman" charset="0"/>
              </a:rPr>
              <a:t> </a:t>
            </a:r>
            <a:r>
              <a:rPr lang="ru-RU" sz="1200" b="0" i="0" kern="1200" dirty="0" err="1" smtClean="0">
                <a:solidFill>
                  <a:schemeClr val="tx1"/>
                </a:solidFill>
                <a:effectLst/>
                <a:latin typeface="Times New Roman" charset="0"/>
                <a:ea typeface="Times New Roman" charset="0"/>
                <a:cs typeface="Times New Roman" charset="0"/>
              </a:rPr>
              <a:t>Battery</a:t>
            </a:r>
            <a:r>
              <a:rPr lang="ru-RU" sz="1200" b="0" i="0" kern="1200" dirty="0" smtClean="0">
                <a:solidFill>
                  <a:schemeClr val="tx1"/>
                </a:solidFill>
                <a:effectLst/>
                <a:latin typeface="Times New Roman" charset="0"/>
                <a:ea typeface="Times New Roman" charset="0"/>
                <a:cs typeface="Times New Roman" charset="0"/>
              </a:rPr>
              <a:t>) – технология влажного электрода. В батарее EFB электроды покрыты пленкой из </a:t>
            </a:r>
            <a:r>
              <a:rPr lang="ru-RU" sz="1200" b="0" i="0" kern="1200" dirty="0" err="1" smtClean="0">
                <a:solidFill>
                  <a:schemeClr val="tx1"/>
                </a:solidFill>
                <a:effectLst/>
                <a:latin typeface="Times New Roman" charset="0"/>
                <a:ea typeface="Times New Roman" charset="0"/>
                <a:cs typeface="Times New Roman" charset="0"/>
              </a:rPr>
              <a:t>микроволокна</a:t>
            </a:r>
            <a:r>
              <a:rPr lang="ru-RU" sz="1200" b="0" i="0" kern="1200" dirty="0" smtClean="0">
                <a:solidFill>
                  <a:schemeClr val="tx1"/>
                </a:solidFill>
                <a:effectLst/>
                <a:latin typeface="Times New Roman" charset="0"/>
                <a:ea typeface="Times New Roman" charset="0"/>
                <a:cs typeface="Times New Roman" charset="0"/>
              </a:rPr>
              <a:t>, которая удерживает энергию и обеспечивает стабильность к циклическому разряду. Батарея, при этом, заполнена жидким электролитом.</a:t>
            </a:r>
          </a:p>
          <a:p>
            <a:endParaRPr lang="ru-RU" sz="1200" b="0" i="0" kern="1200" dirty="0" smtClean="0">
              <a:solidFill>
                <a:schemeClr val="tx1"/>
              </a:solidFill>
              <a:effectLst/>
              <a:latin typeface="Times New Roman" charset="0"/>
              <a:ea typeface="Times New Roman" charset="0"/>
              <a:cs typeface="Times New Roman" charset="0"/>
            </a:endParaRPr>
          </a:p>
          <a:p>
            <a:r>
              <a:rPr lang="ru-RU" sz="1200" b="0" i="0" kern="1200" dirty="0" smtClean="0">
                <a:solidFill>
                  <a:schemeClr val="tx1"/>
                </a:solidFill>
                <a:effectLst/>
                <a:latin typeface="Times New Roman" charset="0"/>
                <a:ea typeface="Times New Roman" charset="0"/>
                <a:cs typeface="Times New Roman" charset="0"/>
              </a:rPr>
              <a:t>В перспективе аккумуляторы типа AGM и EFB полностью заменят свинцово-кальциевые батареи с жидким электролитом. Сдерживающим фактором пока выступает высокая цена новых источников тока.</a:t>
            </a:r>
          </a:p>
          <a:p>
            <a:r>
              <a:rPr lang="ru-RU" sz="1200" b="0" i="0" kern="1200" dirty="0" smtClean="0">
                <a:solidFill>
                  <a:schemeClr val="tx1"/>
                </a:solidFill>
                <a:effectLst/>
                <a:latin typeface="Times New Roman" charset="0"/>
                <a:ea typeface="Times New Roman" charset="0"/>
                <a:cs typeface="Times New Roman" charset="0"/>
              </a:rPr>
              <a:t>Зарядка аккумуляторной батареи сопровождается газообразованием. Отвод газов от аккумуляторной батареи осуществляется с помощью системы вентиляции. Центральная система вентиляции соединяет каждый отдельный аккумулятор в составе батареи с атмосферой. За счет предохранительных клапанов система герметична. Клапан устанавливается в пробке аккумулятора и срабатывает при определенном избыточном давлении. Система носит название </a:t>
            </a:r>
            <a:r>
              <a:rPr lang="ru-RU" sz="1200" b="1" i="0" kern="1200" dirty="0" err="1" smtClean="0">
                <a:solidFill>
                  <a:schemeClr val="tx1"/>
                </a:solidFill>
                <a:effectLst/>
                <a:latin typeface="Times New Roman" charset="0"/>
                <a:ea typeface="Times New Roman" charset="0"/>
                <a:cs typeface="Times New Roman" charset="0"/>
              </a:rPr>
              <a:t>Valve</a:t>
            </a:r>
            <a:r>
              <a:rPr lang="ru-RU" sz="1200" b="1" i="0" kern="1200" dirty="0" smtClean="0">
                <a:solidFill>
                  <a:schemeClr val="tx1"/>
                </a:solidFill>
                <a:effectLst/>
                <a:latin typeface="Times New Roman" charset="0"/>
                <a:ea typeface="Times New Roman" charset="0"/>
                <a:cs typeface="Times New Roman" charset="0"/>
              </a:rPr>
              <a:t> </a:t>
            </a:r>
            <a:r>
              <a:rPr lang="ru-RU" sz="1200" b="1" i="0" kern="1200" dirty="0" err="1" smtClean="0">
                <a:solidFill>
                  <a:schemeClr val="tx1"/>
                </a:solidFill>
                <a:effectLst/>
                <a:latin typeface="Times New Roman" charset="0"/>
                <a:ea typeface="Times New Roman" charset="0"/>
                <a:cs typeface="Times New Roman" charset="0"/>
              </a:rPr>
              <a:t>Regulated</a:t>
            </a:r>
            <a:r>
              <a:rPr lang="ru-RU" sz="1200" b="1" i="0" kern="1200" dirty="0" smtClean="0">
                <a:solidFill>
                  <a:schemeClr val="tx1"/>
                </a:solidFill>
                <a:effectLst/>
                <a:latin typeface="Times New Roman" charset="0"/>
                <a:ea typeface="Times New Roman" charset="0"/>
                <a:cs typeface="Times New Roman" charset="0"/>
              </a:rPr>
              <a:t> </a:t>
            </a:r>
            <a:r>
              <a:rPr lang="ru-RU" sz="1200" b="1" i="0" kern="1200" dirty="0" err="1" smtClean="0">
                <a:solidFill>
                  <a:schemeClr val="tx1"/>
                </a:solidFill>
                <a:effectLst/>
                <a:latin typeface="Times New Roman" charset="0"/>
                <a:ea typeface="Times New Roman" charset="0"/>
                <a:cs typeface="Times New Roman" charset="0"/>
              </a:rPr>
              <a:t>Lead</a:t>
            </a:r>
            <a:r>
              <a:rPr lang="ru-RU" sz="1200" b="1" i="0" kern="1200" dirty="0" smtClean="0">
                <a:solidFill>
                  <a:schemeClr val="tx1"/>
                </a:solidFill>
                <a:effectLst/>
                <a:latin typeface="Times New Roman" charset="0"/>
                <a:ea typeface="Times New Roman" charset="0"/>
                <a:cs typeface="Times New Roman" charset="0"/>
              </a:rPr>
              <a:t> </a:t>
            </a:r>
            <a:r>
              <a:rPr lang="ru-RU" sz="1200" b="1" i="0" kern="1200" dirty="0" err="1" smtClean="0">
                <a:solidFill>
                  <a:schemeClr val="tx1"/>
                </a:solidFill>
                <a:effectLst/>
                <a:latin typeface="Times New Roman" charset="0"/>
                <a:ea typeface="Times New Roman" charset="0"/>
                <a:cs typeface="Times New Roman" charset="0"/>
              </a:rPr>
              <a:t>Acid</a:t>
            </a:r>
            <a:r>
              <a:rPr lang="ru-RU" sz="1200" b="1" i="0" kern="1200" dirty="0" smtClean="0">
                <a:solidFill>
                  <a:schemeClr val="tx1"/>
                </a:solidFill>
                <a:effectLst/>
                <a:latin typeface="Times New Roman" charset="0"/>
                <a:ea typeface="Times New Roman" charset="0"/>
                <a:cs typeface="Times New Roman" charset="0"/>
              </a:rPr>
              <a:t> </a:t>
            </a:r>
            <a:r>
              <a:rPr lang="ru-RU" sz="1200" b="1" i="0" kern="1200" dirty="0" err="1" smtClean="0">
                <a:solidFill>
                  <a:schemeClr val="tx1"/>
                </a:solidFill>
                <a:effectLst/>
                <a:latin typeface="Times New Roman" charset="0"/>
                <a:ea typeface="Times New Roman" charset="0"/>
                <a:cs typeface="Times New Roman" charset="0"/>
              </a:rPr>
              <a:t>Battery</a:t>
            </a:r>
            <a:r>
              <a:rPr lang="ru-RU" sz="1200" b="0" i="0" kern="1200" dirty="0" smtClean="0">
                <a:solidFill>
                  <a:schemeClr val="tx1"/>
                </a:solidFill>
                <a:effectLst/>
                <a:latin typeface="Times New Roman" charset="0"/>
                <a:ea typeface="Times New Roman" charset="0"/>
                <a:cs typeface="Times New Roman" charset="0"/>
              </a:rPr>
              <a:t> или VRLA батарея. Кислород и водород, образующиеся при заряде, не покидают аккумулятор, а взаимодействуют между собой с образованием воды. Их выход происходит только при высоком напряжении заряда.</a:t>
            </a:r>
          </a:p>
          <a:p>
            <a:endParaRPr lang="ru-RU" sz="1200" b="0" i="0" kern="1200" dirty="0" smtClean="0">
              <a:solidFill>
                <a:schemeClr val="tx1"/>
              </a:solidFill>
              <a:effectLst/>
              <a:latin typeface="Times New Roman" charset="0"/>
              <a:ea typeface="Times New Roman" charset="0"/>
              <a:cs typeface="Times New Roman" charset="0"/>
            </a:endParaRPr>
          </a:p>
          <a:p>
            <a:r>
              <a:rPr lang="ru-RU" sz="1200" b="0" i="0" kern="1200" dirty="0" smtClean="0">
                <a:solidFill>
                  <a:schemeClr val="tx1"/>
                </a:solidFill>
                <a:effectLst/>
                <a:latin typeface="Times New Roman" charset="0"/>
                <a:ea typeface="Times New Roman" charset="0"/>
                <a:cs typeface="Times New Roman" charset="0"/>
              </a:rPr>
              <a:t>Система вентиляции лабиринтной конструкции более совершенна. Она обеспечивает конденсацию выходящих паров и возвращение жидкости обратно в аккумулятор. Отдельные аккумуляторные батареи оборудуются пламегасителем, который в случае возгорания выходящих паров отсекают пламя от батареи и не пускают его внутрь. Пламегаситель устанавливается на выходе вентиляционной системы и представляет собой мембрану из особого материала.</a:t>
            </a:r>
          </a:p>
          <a:p>
            <a:endParaRPr lang="ru-RU" sz="1200" b="0" i="0" kern="1200" dirty="0" smtClean="0">
              <a:solidFill>
                <a:schemeClr val="tx1"/>
              </a:solidFill>
              <a:effectLst/>
              <a:latin typeface="Times New Roman" charset="0"/>
              <a:ea typeface="Times New Roman" charset="0"/>
              <a:cs typeface="Times New Roman" charset="0"/>
            </a:endParaRPr>
          </a:p>
          <a:p>
            <a:r>
              <a:rPr lang="ru-RU" sz="1200" b="0" i="0" kern="1200" dirty="0" smtClean="0">
                <a:solidFill>
                  <a:schemeClr val="tx1"/>
                </a:solidFill>
                <a:effectLst/>
                <a:latin typeface="Times New Roman" charset="0"/>
                <a:ea typeface="Times New Roman" charset="0"/>
                <a:cs typeface="Times New Roman" charset="0"/>
              </a:rPr>
              <a:t>Подключение аккумуляторной батареи к электрической сети производится с помощью двух свинцовых выводов. Положительный вывод всегда толще отрицательного, что исключает ошибку при подключении батареи. Полярность (расположение) выводов может быть прямой или обратной. При прямой полярности положительный вывод батареи расположен слева, при обратной полярности справа. Необходимо помнить, что длина проводов, которыми подключается аккумулятор, рассчитана на определенную полярность.</a:t>
            </a:r>
          </a:p>
          <a:p>
            <a:r>
              <a:rPr lang="ru-RU" sz="1200" b="0" i="0" kern="1200" dirty="0" smtClean="0">
                <a:solidFill>
                  <a:schemeClr val="tx1"/>
                </a:solidFill>
                <a:effectLst/>
                <a:latin typeface="Times New Roman" charset="0"/>
                <a:ea typeface="Times New Roman" charset="0"/>
                <a:cs typeface="Times New Roman" charset="0"/>
              </a:rPr>
              <a:t>Автомобильные аккумуляторы оборудуются индикатором заряженности батареи, т.н. «глазком». Плотность электролита оценивается по цвету «глазка» («зеленый» – батарея заряжена, «черный» – недостаточный заряд, «желтый» – низкий уровень электролита).</a:t>
            </a:r>
          </a:p>
          <a:p>
            <a:r>
              <a:rPr lang="ru-RU" sz="1200" b="0" i="0" kern="1200" dirty="0" smtClean="0">
                <a:solidFill>
                  <a:schemeClr val="tx1"/>
                </a:solidFill>
                <a:effectLst/>
                <a:latin typeface="Times New Roman" charset="0"/>
                <a:ea typeface="Times New Roman" charset="0"/>
                <a:cs typeface="Times New Roman" charset="0"/>
              </a:rPr>
              <a:t>На автомобиле аккумуляторные батареи жестко закрепляются с помощью специального крепления, предупреждающего их повреждение и разлив электролита. Крепление может быть </a:t>
            </a:r>
            <a:r>
              <a:rPr lang="ru-RU" sz="1200" b="0" i="1" kern="1200" dirty="0" smtClean="0">
                <a:solidFill>
                  <a:schemeClr val="tx1"/>
                </a:solidFill>
                <a:effectLst/>
                <a:latin typeface="Times New Roman" charset="0"/>
                <a:ea typeface="Times New Roman" charset="0"/>
                <a:cs typeface="Times New Roman" charset="0"/>
              </a:rPr>
              <a:t>верхнее</a:t>
            </a:r>
            <a:r>
              <a:rPr lang="ru-RU" sz="1200" b="0" i="0" kern="1200" dirty="0" smtClean="0">
                <a:solidFill>
                  <a:schemeClr val="tx1"/>
                </a:solidFill>
                <a:effectLst/>
                <a:latin typeface="Times New Roman" charset="0"/>
                <a:ea typeface="Times New Roman" charset="0"/>
                <a:cs typeface="Times New Roman" charset="0"/>
              </a:rPr>
              <a:t>(рамка) или </a:t>
            </a:r>
            <a:r>
              <a:rPr lang="ru-RU" sz="1200" b="0" i="1" kern="1200" dirty="0" smtClean="0">
                <a:solidFill>
                  <a:schemeClr val="tx1"/>
                </a:solidFill>
                <a:effectLst/>
                <a:latin typeface="Times New Roman" charset="0"/>
                <a:ea typeface="Times New Roman" charset="0"/>
                <a:cs typeface="Times New Roman" charset="0"/>
              </a:rPr>
              <a:t>нижнее</a:t>
            </a:r>
            <a:r>
              <a:rPr lang="ru-RU" sz="1200" b="0" i="0" kern="1200" dirty="0" smtClean="0">
                <a:solidFill>
                  <a:schemeClr val="tx1"/>
                </a:solidFill>
                <a:effectLst/>
                <a:latin typeface="Times New Roman" charset="0"/>
                <a:ea typeface="Times New Roman" charset="0"/>
                <a:cs typeface="Times New Roman" charset="0"/>
              </a:rPr>
              <a:t> (скоба, закрепляемая за выступы основания). Для батарей, располагающихся в центральной части или багажнике автомобиля предусматривается </a:t>
            </a:r>
            <a:r>
              <a:rPr lang="ru-RU" sz="1200" b="0" i="0" u="none" strike="noStrike" kern="1200" dirty="0" smtClean="0">
                <a:solidFill>
                  <a:schemeClr val="tx1"/>
                </a:solidFill>
                <a:effectLst/>
                <a:latin typeface="Times New Roman" charset="0"/>
                <a:ea typeface="Times New Roman" charset="0"/>
                <a:cs typeface="Times New Roman" charset="0"/>
                <a:hlinkClick r:id="rId5"/>
              </a:rPr>
              <a:t>аварийный размыкатель аккумуляторной батареи</a:t>
            </a:r>
            <a:r>
              <a:rPr lang="ru-RU" sz="1200" b="0" i="0" kern="1200" dirty="0" smtClean="0">
                <a:solidFill>
                  <a:schemeClr val="tx1"/>
                </a:solidFill>
                <a:effectLst/>
                <a:latin typeface="Times New Roman" charset="0"/>
                <a:ea typeface="Times New Roman" charset="0"/>
                <a:cs typeface="Times New Roman" charset="0"/>
              </a:rPr>
              <a:t>.</a:t>
            </a:r>
          </a:p>
          <a:p>
            <a:endParaRPr lang="ru-RU" sz="1200" b="0" i="0" kern="1200" dirty="0" smtClean="0">
              <a:solidFill>
                <a:schemeClr val="tx1"/>
              </a:solidFill>
              <a:effectLst/>
              <a:latin typeface="Times New Roman" charset="0"/>
              <a:ea typeface="Times New Roman" charset="0"/>
              <a:cs typeface="Times New Roman" charset="0"/>
            </a:endParaRPr>
          </a:p>
          <a:p>
            <a:r>
              <a:rPr lang="ru-RU" dirty="0" smtClean="0">
                <a:latin typeface="Times New Roman" charset="0"/>
                <a:ea typeface="Times New Roman" charset="0"/>
                <a:cs typeface="Times New Roman" charset="0"/>
              </a:rPr>
              <a:t/>
            </a:r>
            <a:br>
              <a:rPr lang="ru-RU" dirty="0" smtClean="0">
                <a:latin typeface="Times New Roman" charset="0"/>
                <a:ea typeface="Times New Roman" charset="0"/>
                <a:cs typeface="Times New Roman" charset="0"/>
              </a:rPr>
            </a:br>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48</a:t>
            </a:fld>
            <a:endParaRPr lang="ru-RU"/>
          </a:p>
        </p:txBody>
      </p:sp>
    </p:spTree>
    <p:extLst>
      <p:ext uri="{BB962C8B-B14F-4D97-AF65-F5344CB8AC3E}">
        <p14:creationId xmlns:p14="http://schemas.microsoft.com/office/powerpoint/2010/main" val="13305733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Times New Roman" charset="0"/>
                <a:ea typeface="Times New Roman" charset="0"/>
                <a:cs typeface="Times New Roman" charset="0"/>
              </a:rPr>
              <a:t>Разряд происходит при подключении потребителей. При разряде активная масса положительных (диоксид свинца) и отрицательных (губчатый свинец) электродов взаимодействует с электролитом. При этом образуется сульфат свинца и вода, плотность электролита уменьшается.</a:t>
            </a:r>
          </a:p>
          <a:p>
            <a:r>
              <a:rPr lang="ru-RU" sz="1200" b="0" i="0" kern="1200" dirty="0" smtClean="0">
                <a:solidFill>
                  <a:schemeClr val="tx1"/>
                </a:solidFill>
                <a:effectLst/>
                <a:latin typeface="Times New Roman" charset="0"/>
                <a:ea typeface="Times New Roman" charset="0"/>
                <a:cs typeface="Times New Roman" charset="0"/>
              </a:rPr>
              <a:t>При работающем двигателе аккумуляторная батарея заряжается от генератора. Аккумуляторную батарею также можно зарядить с помощью специального зарядного устройства. При зарядке сульфат свинца и вода преобразуются в свинец, двуокись свинца и серную кислоту. Плотность электролита повышается.</a:t>
            </a:r>
          </a:p>
          <a:p>
            <a:r>
              <a:rPr lang="ru-RU" sz="1200" b="0" i="0" kern="1200" dirty="0" smtClean="0">
                <a:solidFill>
                  <a:schemeClr val="tx1"/>
                </a:solidFill>
                <a:effectLst/>
                <a:latin typeface="Times New Roman" charset="0"/>
                <a:ea typeface="Times New Roman" charset="0"/>
                <a:cs typeface="Times New Roman" charset="0"/>
              </a:rPr>
              <a:t>Заряд батареи должен производиться при оптимальном напряжении. Высокое напряжение приводит к сильному разложению воды и снижению уровня электролита. Низкое напряжение чревато неполной зарядкой батареи и, соответственно, уменьшением срока ее службы.</a:t>
            </a:r>
          </a:p>
          <a:p>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49</a:t>
            </a:fld>
            <a:endParaRPr lang="ru-RU"/>
          </a:p>
        </p:txBody>
      </p:sp>
    </p:spTree>
    <p:extLst>
      <p:ext uri="{BB962C8B-B14F-4D97-AF65-F5344CB8AC3E}">
        <p14:creationId xmlns:p14="http://schemas.microsoft.com/office/powerpoint/2010/main" val="16879266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Times New Roman" charset="0"/>
                <a:ea typeface="Times New Roman" charset="0"/>
                <a:cs typeface="Times New Roman" charset="0"/>
              </a:rPr>
              <a:t>При отсутствии нагрузки процессы в аккумуляторной батарее продолжаются - происходит ее саморазряд. Величина саморазряда зависит от температуры окружающего воздуха и конструкции батареи (электродов).</a:t>
            </a:r>
          </a:p>
          <a:p>
            <a:endParaRPr lang="ru-RU" sz="1200" b="0" i="0" kern="1200" dirty="0" smtClean="0">
              <a:solidFill>
                <a:schemeClr val="tx1"/>
              </a:solidFill>
              <a:effectLst/>
              <a:latin typeface="Times New Roman" charset="0"/>
              <a:ea typeface="Times New Roman" charset="0"/>
              <a:cs typeface="Times New Roman" charset="0"/>
            </a:endParaRPr>
          </a:p>
          <a:p>
            <a:r>
              <a:rPr lang="ru-RU" sz="1200" b="0" i="0" kern="1200" dirty="0" smtClean="0">
                <a:solidFill>
                  <a:schemeClr val="tx1"/>
                </a:solidFill>
                <a:effectLst/>
                <a:latin typeface="Times New Roman" charset="0"/>
                <a:ea typeface="Times New Roman" charset="0"/>
                <a:cs typeface="Times New Roman" charset="0"/>
              </a:rPr>
              <a:t>Срок службы аккумуляторной батареи составляет в среднем 4-5 лет и во многом зависит от режима эксплуатации. Производители постоянно работают над повышением эффективности аккумуляторной батареи, увеличением срока ее службы. Среди перспективных направлений:</a:t>
            </a:r>
          </a:p>
          <a:p>
            <a:r>
              <a:rPr lang="ru-RU" sz="1200" b="0" i="0" kern="1200" dirty="0" smtClean="0">
                <a:solidFill>
                  <a:schemeClr val="tx1"/>
                </a:solidFill>
                <a:effectLst/>
                <a:latin typeface="Times New Roman" charset="0"/>
                <a:ea typeface="Times New Roman" charset="0"/>
                <a:cs typeface="Times New Roman" charset="0"/>
              </a:rPr>
              <a:t>внедрение системы управления энергетическим балансом (</a:t>
            </a:r>
            <a:r>
              <a:rPr lang="ru-RU" sz="1200" b="0" i="1" kern="1200" dirty="0" smtClean="0">
                <a:solidFill>
                  <a:schemeClr val="tx1"/>
                </a:solidFill>
                <a:effectLst/>
                <a:latin typeface="Times New Roman" charset="0"/>
                <a:ea typeface="Times New Roman" charset="0"/>
                <a:cs typeface="Times New Roman" charset="0"/>
              </a:rPr>
              <a:t>регулирует подключение потребителей</a:t>
            </a:r>
            <a:r>
              <a:rPr lang="ru-RU" sz="1200" b="0" i="0" kern="1200" dirty="0" smtClean="0">
                <a:solidFill>
                  <a:schemeClr val="tx1"/>
                </a:solidFill>
                <a:effectLst/>
                <a:latin typeface="Times New Roman" charset="0"/>
                <a:ea typeface="Times New Roman" charset="0"/>
                <a:cs typeface="Times New Roman" charset="0"/>
              </a:rPr>
              <a:t>);</a:t>
            </a:r>
          </a:p>
          <a:p>
            <a:r>
              <a:rPr lang="ru-RU" sz="1200" b="0" i="0" kern="1200" dirty="0" smtClean="0">
                <a:solidFill>
                  <a:schemeClr val="tx1"/>
                </a:solidFill>
                <a:effectLst/>
                <a:latin typeface="Times New Roman" charset="0"/>
                <a:ea typeface="Times New Roman" charset="0"/>
                <a:cs typeface="Times New Roman" charset="0"/>
              </a:rPr>
              <a:t>использование двух аккумуляторных батарей (</a:t>
            </a:r>
            <a:r>
              <a:rPr lang="ru-RU" sz="1200" b="0" i="1" kern="1200" dirty="0" smtClean="0">
                <a:solidFill>
                  <a:schemeClr val="tx1"/>
                </a:solidFill>
                <a:effectLst/>
                <a:latin typeface="Times New Roman" charset="0"/>
                <a:ea typeface="Times New Roman" charset="0"/>
                <a:cs typeface="Times New Roman" charset="0"/>
              </a:rPr>
              <a:t>одна для запуска, другая для всего остального</a:t>
            </a:r>
            <a:r>
              <a:rPr lang="ru-RU" sz="1200" b="0" i="0" kern="1200" dirty="0" smtClean="0">
                <a:solidFill>
                  <a:schemeClr val="tx1"/>
                </a:solidFill>
                <a:effectLst/>
                <a:latin typeface="Times New Roman" charset="0"/>
                <a:ea typeface="Times New Roman" charset="0"/>
                <a:cs typeface="Times New Roman" charset="0"/>
              </a:rPr>
              <a:t>);</a:t>
            </a:r>
          </a:p>
          <a:p>
            <a:r>
              <a:rPr lang="ru-RU" sz="1200" b="0" i="0" kern="1200" dirty="0" smtClean="0">
                <a:solidFill>
                  <a:schemeClr val="tx1"/>
                </a:solidFill>
                <a:effectLst/>
                <a:latin typeface="Times New Roman" charset="0"/>
                <a:ea typeface="Times New Roman" charset="0"/>
                <a:cs typeface="Times New Roman" charset="0"/>
              </a:rPr>
              <a:t>совершенствование конструкции аккумуляторных батарей (</a:t>
            </a:r>
            <a:r>
              <a:rPr lang="ru-RU" sz="1200" b="0" i="1" kern="1200" dirty="0" smtClean="0">
                <a:solidFill>
                  <a:schemeClr val="tx1"/>
                </a:solidFill>
                <a:effectLst/>
                <a:latin typeface="Times New Roman" charset="0"/>
                <a:ea typeface="Times New Roman" charset="0"/>
                <a:cs typeface="Times New Roman" charset="0"/>
              </a:rPr>
              <a:t>AGM, EFB технологии</a:t>
            </a:r>
            <a:r>
              <a:rPr lang="ru-RU" sz="1200" b="0" i="0" kern="1200" dirty="0" smtClean="0">
                <a:solidFill>
                  <a:schemeClr val="tx1"/>
                </a:solidFill>
                <a:effectLst/>
                <a:latin typeface="Times New Roman" charset="0"/>
                <a:ea typeface="Times New Roman" charset="0"/>
                <a:cs typeface="Times New Roman" charset="0"/>
              </a:rPr>
              <a:t>).</a:t>
            </a:r>
          </a:p>
          <a:p>
            <a:r>
              <a:rPr lang="ru-RU" dirty="0" smtClean="0">
                <a:latin typeface="Times New Roman" charset="0"/>
                <a:ea typeface="Times New Roman" charset="0"/>
                <a:cs typeface="Times New Roman" charset="0"/>
              </a:rPr>
              <a:t/>
            </a:r>
            <a:br>
              <a:rPr lang="ru-RU" dirty="0" smtClean="0">
                <a:latin typeface="Times New Roman" charset="0"/>
                <a:ea typeface="Times New Roman" charset="0"/>
                <a:cs typeface="Times New Roman" charset="0"/>
              </a:rPr>
            </a:br>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50</a:t>
            </a:fld>
            <a:endParaRPr lang="ru-RU"/>
          </a:p>
        </p:txBody>
      </p:sp>
    </p:spTree>
    <p:extLst>
      <p:ext uri="{BB962C8B-B14F-4D97-AF65-F5344CB8AC3E}">
        <p14:creationId xmlns:p14="http://schemas.microsoft.com/office/powerpoint/2010/main" val="7916989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i="0" kern="1200" dirty="0" smtClean="0">
                <a:solidFill>
                  <a:schemeClr val="tx1"/>
                </a:solidFill>
                <a:effectLst/>
                <a:latin typeface="Times New Roman" charset="0"/>
                <a:ea typeface="Times New Roman" charset="0"/>
                <a:cs typeface="Times New Roman" charset="0"/>
              </a:rPr>
              <a:t>Номинальная емкость</a:t>
            </a:r>
            <a:r>
              <a:rPr lang="ru-RU" sz="1200" b="0" i="0" kern="1200" dirty="0" smtClean="0">
                <a:solidFill>
                  <a:schemeClr val="tx1"/>
                </a:solidFill>
                <a:effectLst/>
                <a:latin typeface="Times New Roman" charset="0"/>
                <a:ea typeface="Times New Roman" charset="0"/>
                <a:cs typeface="Times New Roman" charset="0"/>
              </a:rPr>
              <a:t> определяется отдаваемой энергией полностью заряженной батареи при двадцатичасовом разряде. Измеряется в ампер-часах (</a:t>
            </a:r>
            <a:r>
              <a:rPr lang="ru-RU" sz="1200" b="0" i="0" kern="1200" dirty="0" err="1" smtClean="0">
                <a:solidFill>
                  <a:schemeClr val="tx1"/>
                </a:solidFill>
                <a:effectLst/>
                <a:latin typeface="Times New Roman" charset="0"/>
                <a:ea typeface="Times New Roman" charset="0"/>
                <a:cs typeface="Times New Roman" charset="0"/>
              </a:rPr>
              <a:t>Ач</a:t>
            </a:r>
            <a:r>
              <a:rPr lang="ru-RU" sz="1200" b="0" i="0" kern="1200" dirty="0" smtClean="0">
                <a:solidFill>
                  <a:schemeClr val="tx1"/>
                </a:solidFill>
                <a:effectLst/>
                <a:latin typeface="Times New Roman" charset="0"/>
                <a:ea typeface="Times New Roman" charset="0"/>
                <a:cs typeface="Times New Roman" charset="0"/>
              </a:rPr>
              <a:t>). К примеру, батарея емкостью 50 </a:t>
            </a:r>
            <a:r>
              <a:rPr lang="ru-RU" sz="1200" b="0" i="0" kern="1200" dirty="0" err="1" smtClean="0">
                <a:solidFill>
                  <a:schemeClr val="tx1"/>
                </a:solidFill>
                <a:effectLst/>
                <a:latin typeface="Times New Roman" charset="0"/>
                <a:ea typeface="Times New Roman" charset="0"/>
                <a:cs typeface="Times New Roman" charset="0"/>
              </a:rPr>
              <a:t>Ач</a:t>
            </a:r>
            <a:r>
              <a:rPr lang="ru-RU" sz="1200" b="0" i="0" kern="1200" dirty="0" smtClean="0">
                <a:solidFill>
                  <a:schemeClr val="tx1"/>
                </a:solidFill>
                <a:effectLst/>
                <a:latin typeface="Times New Roman" charset="0"/>
                <a:ea typeface="Times New Roman" charset="0"/>
                <a:cs typeface="Times New Roman" charset="0"/>
              </a:rPr>
              <a:t> в течение двадцати часов может отдавать ток 2,5 А.</a:t>
            </a:r>
          </a:p>
          <a:p>
            <a:endParaRPr lang="ru-RU" sz="1200" b="0" i="0" kern="1200" dirty="0" smtClean="0">
              <a:solidFill>
                <a:schemeClr val="tx1"/>
              </a:solidFill>
              <a:effectLst/>
              <a:latin typeface="Times New Roman" charset="0"/>
              <a:ea typeface="Times New Roman" charset="0"/>
              <a:cs typeface="Times New Roman" charset="0"/>
            </a:endParaRPr>
          </a:p>
          <a:p>
            <a:r>
              <a:rPr lang="ru-RU" sz="1200" b="0" i="0" kern="1200" dirty="0" smtClean="0">
                <a:solidFill>
                  <a:schemeClr val="tx1"/>
                </a:solidFill>
                <a:effectLst/>
                <a:latin typeface="Times New Roman" charset="0"/>
                <a:ea typeface="Times New Roman" charset="0"/>
                <a:cs typeface="Times New Roman" charset="0"/>
              </a:rPr>
              <a:t>Большее практическое значение имеет т.н. </a:t>
            </a:r>
            <a:r>
              <a:rPr lang="ru-RU" sz="1200" b="1" i="0" kern="1200" dirty="0" smtClean="0">
                <a:solidFill>
                  <a:schemeClr val="tx1"/>
                </a:solidFill>
                <a:effectLst/>
                <a:latin typeface="Times New Roman" charset="0"/>
                <a:ea typeface="Times New Roman" charset="0"/>
                <a:cs typeface="Times New Roman" charset="0"/>
              </a:rPr>
              <a:t>резервная емкость</a:t>
            </a:r>
            <a:r>
              <a:rPr lang="ru-RU" sz="1200" b="0" i="0" kern="1200" dirty="0" smtClean="0">
                <a:solidFill>
                  <a:schemeClr val="tx1"/>
                </a:solidFill>
                <a:effectLst/>
                <a:latin typeface="Times New Roman" charset="0"/>
                <a:ea typeface="Times New Roman" charset="0"/>
                <a:cs typeface="Times New Roman" charset="0"/>
              </a:rPr>
              <a:t>. </a:t>
            </a:r>
          </a:p>
          <a:p>
            <a:r>
              <a:rPr lang="ru-RU" sz="1200" b="0" i="0" kern="1200" dirty="0" smtClean="0">
                <a:solidFill>
                  <a:schemeClr val="tx1"/>
                </a:solidFill>
                <a:effectLst/>
                <a:latin typeface="Times New Roman" charset="0"/>
                <a:ea typeface="Times New Roman" charset="0"/>
                <a:cs typeface="Times New Roman" charset="0"/>
              </a:rPr>
              <a:t>Данный </a:t>
            </a:r>
            <a:r>
              <a:rPr lang="ru-RU" sz="1200" b="0" i="1" kern="1200" dirty="0" smtClean="0">
                <a:solidFill>
                  <a:schemeClr val="tx1"/>
                </a:solidFill>
                <a:effectLst/>
                <a:latin typeface="Times New Roman" charset="0"/>
                <a:ea typeface="Times New Roman" charset="0"/>
                <a:cs typeface="Times New Roman" charset="0"/>
              </a:rPr>
              <a:t>неофициальный</a:t>
            </a:r>
            <a:r>
              <a:rPr lang="ru-RU" sz="1200" b="0" i="0" kern="1200" dirty="0" smtClean="0">
                <a:solidFill>
                  <a:schemeClr val="tx1"/>
                </a:solidFill>
                <a:effectLst/>
                <a:latin typeface="Times New Roman" charset="0"/>
                <a:ea typeface="Times New Roman" charset="0"/>
                <a:cs typeface="Times New Roman" charset="0"/>
              </a:rPr>
              <a:t> параметр измеряется в минутах. </a:t>
            </a:r>
          </a:p>
          <a:p>
            <a:r>
              <a:rPr lang="ru-RU" sz="1200" b="0" i="0" kern="1200" dirty="0" smtClean="0">
                <a:solidFill>
                  <a:schemeClr val="tx1"/>
                </a:solidFill>
                <a:effectLst/>
                <a:latin typeface="Times New Roman" charset="0"/>
                <a:ea typeface="Times New Roman" charset="0"/>
                <a:cs typeface="Times New Roman" charset="0"/>
              </a:rPr>
              <a:t>Резервная емкость аккумуляторной батареи легкового автомобиля при нагрузке 25 А и падении напряжения до 10,5 В должна составлять не менее 90 минут. В течение данного промежутка времени аккумулятор может работать за себя и за генератор.</a:t>
            </a:r>
          </a:p>
          <a:p>
            <a:endParaRPr lang="ru-RU" sz="1200" b="1" i="0" kern="1200" dirty="0" smtClean="0">
              <a:solidFill>
                <a:schemeClr val="tx1"/>
              </a:solidFill>
              <a:effectLst/>
              <a:latin typeface="Times New Roman" charset="0"/>
              <a:ea typeface="Times New Roman" charset="0"/>
              <a:cs typeface="Times New Roman" charset="0"/>
            </a:endParaRPr>
          </a:p>
          <a:p>
            <a:r>
              <a:rPr lang="ru-RU" sz="1200" b="1" i="0" kern="1200" dirty="0" smtClean="0">
                <a:solidFill>
                  <a:schemeClr val="tx1"/>
                </a:solidFill>
                <a:effectLst/>
                <a:latin typeface="Times New Roman" charset="0"/>
                <a:ea typeface="Times New Roman" charset="0"/>
                <a:cs typeface="Times New Roman" charset="0"/>
              </a:rPr>
              <a:t>Номинальное напряжение</a:t>
            </a:r>
            <a:r>
              <a:rPr lang="ru-RU" sz="1200" b="0" i="0" kern="1200" dirty="0" smtClean="0">
                <a:solidFill>
                  <a:schemeClr val="tx1"/>
                </a:solidFill>
                <a:effectLst/>
                <a:latin typeface="Times New Roman" charset="0"/>
                <a:ea typeface="Times New Roman" charset="0"/>
                <a:cs typeface="Times New Roman" charset="0"/>
              </a:rPr>
              <a:t> аккумуляторной батареи складывается из напряжения отдельных аккумуляторов. Номинальное напряжение аккумуляторной батареи легкового автомобиля составляет 12 В.</a:t>
            </a:r>
          </a:p>
          <a:p>
            <a:endParaRPr lang="ru-RU" sz="1200" b="1" i="0" kern="1200" dirty="0" smtClean="0">
              <a:solidFill>
                <a:schemeClr val="tx1"/>
              </a:solidFill>
              <a:effectLst/>
              <a:latin typeface="Times New Roman" charset="0"/>
              <a:ea typeface="Times New Roman" charset="0"/>
              <a:cs typeface="Times New Roman" charset="0"/>
            </a:endParaRPr>
          </a:p>
          <a:p>
            <a:r>
              <a:rPr lang="ru-RU" sz="1200" b="1" i="0" kern="1200" dirty="0" smtClean="0">
                <a:solidFill>
                  <a:schemeClr val="tx1"/>
                </a:solidFill>
                <a:effectLst/>
                <a:latin typeface="Times New Roman" charset="0"/>
                <a:ea typeface="Times New Roman" charset="0"/>
                <a:cs typeface="Times New Roman" charset="0"/>
              </a:rPr>
              <a:t>Ток холодной прокрутки</a:t>
            </a:r>
            <a:r>
              <a:rPr lang="ru-RU" sz="1200" b="0" i="0" kern="1200" dirty="0" smtClean="0">
                <a:solidFill>
                  <a:schemeClr val="tx1"/>
                </a:solidFill>
                <a:effectLst/>
                <a:latin typeface="Times New Roman" charset="0"/>
                <a:ea typeface="Times New Roman" charset="0"/>
                <a:cs typeface="Times New Roman" charset="0"/>
              </a:rPr>
              <a:t> определяет возможность аккумуляторной батареи при запуске в холодное время. Представляет собой величину тока, который батарея способна отдать при температуре -18</a:t>
            </a:r>
            <a:r>
              <a:rPr lang="ru-RU" sz="1200" b="0" i="0" kern="1200" baseline="0" dirty="0" smtClean="0">
                <a:solidFill>
                  <a:schemeClr val="tx1"/>
                </a:solidFill>
                <a:effectLst/>
                <a:latin typeface="Times New Roman" charset="0"/>
                <a:ea typeface="Times New Roman" charset="0"/>
                <a:cs typeface="Times New Roman" charset="0"/>
              </a:rPr>
              <a:t> </a:t>
            </a:r>
            <a:r>
              <a:rPr lang="ru-RU" sz="1200" b="0" i="0" kern="1200" baseline="0" dirty="0" err="1" smtClean="0">
                <a:solidFill>
                  <a:schemeClr val="tx1"/>
                </a:solidFill>
                <a:effectLst/>
                <a:latin typeface="Times New Roman" charset="0"/>
                <a:ea typeface="Times New Roman" charset="0"/>
                <a:cs typeface="Times New Roman" charset="0"/>
              </a:rPr>
              <a:t>гр.</a:t>
            </a:r>
            <a:r>
              <a:rPr lang="ru-RU" sz="1200" b="0" i="0" kern="1200" dirty="0" err="1" smtClean="0">
                <a:solidFill>
                  <a:schemeClr val="tx1"/>
                </a:solidFill>
                <a:effectLst/>
                <a:latin typeface="Times New Roman" charset="0"/>
                <a:ea typeface="Times New Roman" charset="0"/>
                <a:cs typeface="Times New Roman" charset="0"/>
              </a:rPr>
              <a:t>С</a:t>
            </a:r>
            <a:r>
              <a:rPr lang="ru-RU" sz="1200" b="0" i="0" kern="1200" dirty="0" smtClean="0">
                <a:solidFill>
                  <a:schemeClr val="tx1"/>
                </a:solidFill>
                <a:effectLst/>
                <a:latin typeface="Times New Roman" charset="0"/>
                <a:ea typeface="Times New Roman" charset="0"/>
                <a:cs typeface="Times New Roman" charset="0"/>
              </a:rPr>
              <a:t> в течение 10 с напряжением не менее 7,5 В. Чем выше ток холодной прокрутки, тем легче двигатель будет запускаться зимой.</a:t>
            </a:r>
          </a:p>
          <a:p>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51</a:t>
            </a:fld>
            <a:endParaRPr lang="ru-RU"/>
          </a:p>
        </p:txBody>
      </p:sp>
    </p:spTree>
    <p:extLst>
      <p:ext uri="{BB962C8B-B14F-4D97-AF65-F5344CB8AC3E}">
        <p14:creationId xmlns:p14="http://schemas.microsoft.com/office/powerpoint/2010/main" val="3524062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latin typeface="Times New Roman" charset="0"/>
                <a:ea typeface="Times New Roman" charset="0"/>
                <a:cs typeface="Times New Roman" charset="0"/>
              </a:rPr>
              <a:t>Работает стартер следующим образом, при повороте ключа зажигания, либо нажатия кнопки START питание от аккумулятора поступит на клемму втягивающего реле (обычно она обозначается «50»), замыкаются втягивающая и удерживающая катушки реле перемещая сердечник, который через рычаг («вилку») выталкивает </a:t>
            </a:r>
            <a:r>
              <a:rPr lang="ru-RU" dirty="0" err="1" smtClean="0">
                <a:latin typeface="Times New Roman" charset="0"/>
                <a:ea typeface="Times New Roman" charset="0"/>
                <a:cs typeface="Times New Roman" charset="0"/>
              </a:rPr>
              <a:t>бендикс</a:t>
            </a:r>
            <a:r>
              <a:rPr lang="ru-RU" dirty="0" smtClean="0">
                <a:latin typeface="Times New Roman" charset="0"/>
                <a:ea typeface="Times New Roman" charset="0"/>
                <a:cs typeface="Times New Roman" charset="0"/>
              </a:rPr>
              <a:t> и последний входит в зацепление с маховиком двигателя, когда </a:t>
            </a:r>
            <a:r>
              <a:rPr lang="ru-RU" dirty="0" err="1" smtClean="0">
                <a:latin typeface="Times New Roman" charset="0"/>
                <a:ea typeface="Times New Roman" charset="0"/>
                <a:cs typeface="Times New Roman" charset="0"/>
              </a:rPr>
              <a:t>бендикс</a:t>
            </a:r>
            <a:r>
              <a:rPr lang="ru-RU" dirty="0" smtClean="0">
                <a:latin typeface="Times New Roman" charset="0"/>
                <a:ea typeface="Times New Roman" charset="0"/>
                <a:cs typeface="Times New Roman" charset="0"/>
              </a:rPr>
              <a:t> доходит до конца, - сердечник замыкает накоротко втягивающую обмотку реле, и фиксируется только удерживающей обмоткой, в то же время замыкаются контакты электромотора, и якорь вращаясь через </a:t>
            </a:r>
            <a:r>
              <a:rPr lang="ru-RU" dirty="0" err="1" smtClean="0">
                <a:latin typeface="Times New Roman" charset="0"/>
                <a:ea typeface="Times New Roman" charset="0"/>
                <a:cs typeface="Times New Roman" charset="0"/>
              </a:rPr>
              <a:t>бендикс</a:t>
            </a:r>
            <a:r>
              <a:rPr lang="ru-RU" dirty="0" smtClean="0">
                <a:latin typeface="Times New Roman" charset="0"/>
                <a:ea typeface="Times New Roman" charset="0"/>
                <a:cs typeface="Times New Roman" charset="0"/>
              </a:rPr>
              <a:t> начинает раскручивать маховик двигателя.</a:t>
            </a:r>
          </a:p>
          <a:p>
            <a:endParaRPr lang="ru-RU" dirty="0" smtClean="0">
              <a:latin typeface="Times New Roman" charset="0"/>
              <a:ea typeface="Times New Roman" charset="0"/>
              <a:cs typeface="Times New Roman" charset="0"/>
            </a:endParaRPr>
          </a:p>
          <a:p>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52</a:t>
            </a:fld>
            <a:endParaRPr lang="ru-RU"/>
          </a:p>
        </p:txBody>
      </p:sp>
    </p:spTree>
    <p:extLst>
      <p:ext uri="{BB962C8B-B14F-4D97-AF65-F5344CB8AC3E}">
        <p14:creationId xmlns:p14="http://schemas.microsoft.com/office/powerpoint/2010/main" val="16315181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Times New Roman" charset="0"/>
                <a:ea typeface="Times New Roman" charset="0"/>
                <a:cs typeface="Times New Roman" charset="0"/>
              </a:rPr>
              <a:t>По закону магнитной индукции если через рамку из токопроводящего материала, находящуюся в магнитном поле пропустить ток, - рамка начинает вращаться. В случае со стартером «рамкой» является якорь (ротор), который вращается в магнитном поле, образованном статорной обмоткой или постоянными магнитами, ток к якорю подводится через скользящий контакт исполненный в виде щеточного узла и коллектора. Одна пара щеток крепится к массе стартера, вторая пара к «+» АКБ через втягивающее реле. Втягивающее реле состоит из 2-х катушек, втягивающей и удерживающей. Для втягивания сердечника необходимо относительно большое усилие, поэтому задействуются обе катушки, в то же время в статическом состоянии достаточной одной удерживающей обмотки, которая соответственно потребляет меньше тока.</a:t>
            </a:r>
          </a:p>
          <a:p>
            <a:r>
              <a:rPr lang="ru-RU" sz="1200" b="0" i="0" kern="1200" dirty="0" err="1" smtClean="0">
                <a:solidFill>
                  <a:schemeClr val="tx1"/>
                </a:solidFill>
                <a:effectLst/>
                <a:latin typeface="Times New Roman" charset="0"/>
                <a:ea typeface="Times New Roman" charset="0"/>
                <a:cs typeface="Times New Roman" charset="0"/>
              </a:rPr>
              <a:t>Бендикс</a:t>
            </a:r>
            <a:r>
              <a:rPr lang="ru-RU" sz="1200" b="0" i="0" kern="1200" dirty="0" smtClean="0">
                <a:solidFill>
                  <a:schemeClr val="tx1"/>
                </a:solidFill>
                <a:effectLst/>
                <a:latin typeface="Times New Roman" charset="0"/>
                <a:ea typeface="Times New Roman" charset="0"/>
                <a:cs typeface="Times New Roman" charset="0"/>
              </a:rPr>
              <a:t> в стартере необходим для зацепления вала якоря и маховика, жесткая сцепка невозможна, по причине того, что маховик в момент пуска начинает превышать обороты стартера, и при жесткой сцепке якорь будет вращаться со скоростью двигателя, что неминуемо приведет к его повреждению под воздействием центробежной силы. Конструкцию </a:t>
            </a:r>
            <a:r>
              <a:rPr lang="ru-RU" sz="1200" b="0" i="0" kern="1200" dirty="0" err="1" smtClean="0">
                <a:solidFill>
                  <a:schemeClr val="tx1"/>
                </a:solidFill>
                <a:effectLst/>
                <a:latin typeface="Times New Roman" charset="0"/>
                <a:ea typeface="Times New Roman" charset="0"/>
                <a:cs typeface="Times New Roman" charset="0"/>
              </a:rPr>
              <a:t>бендиксов</a:t>
            </a:r>
            <a:r>
              <a:rPr lang="ru-RU" sz="1200" b="0" i="0" kern="1200" dirty="0" smtClean="0">
                <a:solidFill>
                  <a:schemeClr val="tx1"/>
                </a:solidFill>
                <a:effectLst/>
                <a:latin typeface="Times New Roman" charset="0"/>
                <a:ea typeface="Times New Roman" charset="0"/>
                <a:cs typeface="Times New Roman" charset="0"/>
              </a:rPr>
              <a:t> можно условно разделить на 3 группы. Роликовые муфты – наиболее часто встречающаяся конструкция </a:t>
            </a:r>
            <a:r>
              <a:rPr lang="ru-RU" sz="1200" b="0" i="0" kern="1200" dirty="0" err="1" smtClean="0">
                <a:solidFill>
                  <a:schemeClr val="tx1"/>
                </a:solidFill>
                <a:effectLst/>
                <a:latin typeface="Times New Roman" charset="0"/>
                <a:ea typeface="Times New Roman" charset="0"/>
                <a:cs typeface="Times New Roman" charset="0"/>
              </a:rPr>
              <a:t>бендикса</a:t>
            </a:r>
            <a:r>
              <a:rPr lang="ru-RU" sz="1200" b="0" i="0" kern="1200" dirty="0" smtClean="0">
                <a:solidFill>
                  <a:schemeClr val="tx1"/>
                </a:solidFill>
                <a:effectLst/>
                <a:latin typeface="Times New Roman" charset="0"/>
                <a:ea typeface="Times New Roman" charset="0"/>
                <a:cs typeface="Times New Roman" charset="0"/>
              </a:rPr>
              <a:t>. Принцип действия основан на заклинивании зубчатки относительно обоймы при вращении в одном направлении и свободном ходе при противоположном вращении.</a:t>
            </a:r>
          </a:p>
          <a:p>
            <a:r>
              <a:rPr lang="ru-RU" sz="1200" b="0" i="0" kern="1200" dirty="0" smtClean="0">
                <a:solidFill>
                  <a:schemeClr val="tx1"/>
                </a:solidFill>
                <a:effectLst/>
                <a:latin typeface="Times New Roman" charset="0"/>
                <a:ea typeface="Times New Roman" charset="0"/>
                <a:cs typeface="Times New Roman" charset="0"/>
              </a:rPr>
              <a:t>Вторая группа </a:t>
            </a:r>
            <a:r>
              <a:rPr lang="ru-RU" sz="1200" b="0" i="0" kern="1200" dirty="0" err="1" smtClean="0">
                <a:solidFill>
                  <a:schemeClr val="tx1"/>
                </a:solidFill>
                <a:effectLst/>
                <a:latin typeface="Times New Roman" charset="0"/>
                <a:ea typeface="Times New Roman" charset="0"/>
                <a:cs typeface="Times New Roman" charset="0"/>
              </a:rPr>
              <a:t>бендиксов</a:t>
            </a:r>
            <a:r>
              <a:rPr lang="ru-RU" sz="1200" b="0" i="0" kern="1200" dirty="0" smtClean="0">
                <a:solidFill>
                  <a:schemeClr val="tx1"/>
                </a:solidFill>
                <a:effectLst/>
                <a:latin typeface="Times New Roman" charset="0"/>
                <a:ea typeface="Times New Roman" charset="0"/>
                <a:cs typeface="Times New Roman" charset="0"/>
              </a:rPr>
              <a:t> – это так называемые «</a:t>
            </a:r>
            <a:r>
              <a:rPr lang="ru-RU" sz="1200" b="0" i="0" kern="1200" dirty="0" err="1" smtClean="0">
                <a:solidFill>
                  <a:schemeClr val="tx1"/>
                </a:solidFill>
                <a:effectLst/>
                <a:latin typeface="Times New Roman" charset="0"/>
                <a:ea typeface="Times New Roman" charset="0"/>
                <a:cs typeface="Times New Roman" charset="0"/>
              </a:rPr>
              <a:t>трещетки</a:t>
            </a:r>
            <a:r>
              <a:rPr lang="ru-RU" sz="1200" b="0" i="0" kern="1200" dirty="0" smtClean="0">
                <a:solidFill>
                  <a:schemeClr val="tx1"/>
                </a:solidFill>
                <a:effectLst/>
                <a:latin typeface="Times New Roman" charset="0"/>
                <a:ea typeface="Times New Roman" charset="0"/>
                <a:cs typeface="Times New Roman" charset="0"/>
              </a:rPr>
              <a:t>», принцип действия построен на храповом механизме, наиболее часто такие </a:t>
            </a:r>
            <a:r>
              <a:rPr lang="ru-RU" sz="1200" b="0" i="0" kern="1200" dirty="0" err="1" smtClean="0">
                <a:solidFill>
                  <a:schemeClr val="tx1"/>
                </a:solidFill>
                <a:effectLst/>
                <a:latin typeface="Times New Roman" charset="0"/>
                <a:ea typeface="Times New Roman" charset="0"/>
                <a:cs typeface="Times New Roman" charset="0"/>
              </a:rPr>
              <a:t>бендиксы</a:t>
            </a:r>
            <a:r>
              <a:rPr lang="ru-RU" sz="1200" b="0" i="0" kern="1200" dirty="0" smtClean="0">
                <a:solidFill>
                  <a:schemeClr val="tx1"/>
                </a:solidFill>
                <a:effectLst/>
                <a:latin typeface="Times New Roman" charset="0"/>
                <a:ea typeface="Times New Roman" charset="0"/>
                <a:cs typeface="Times New Roman" charset="0"/>
              </a:rPr>
              <a:t> применяются на стартерах производства DELCO REMY USA серий 42-50МТ. Стартера этих серий имеют мощность 7-11КВТ, поэтому применение более прочных конструкций подобных </a:t>
            </a:r>
            <a:r>
              <a:rPr lang="ru-RU" sz="1200" b="0" i="0" kern="1200" dirty="0" err="1" smtClean="0">
                <a:solidFill>
                  <a:schemeClr val="tx1"/>
                </a:solidFill>
                <a:effectLst/>
                <a:latin typeface="Times New Roman" charset="0"/>
                <a:ea typeface="Times New Roman" charset="0"/>
                <a:cs typeface="Times New Roman" charset="0"/>
              </a:rPr>
              <a:t>бендиксов</a:t>
            </a:r>
            <a:r>
              <a:rPr lang="ru-RU" sz="1200" b="0" i="0" kern="1200" dirty="0" smtClean="0">
                <a:solidFill>
                  <a:schemeClr val="tx1"/>
                </a:solidFill>
                <a:effectLst/>
                <a:latin typeface="Times New Roman" charset="0"/>
                <a:ea typeface="Times New Roman" charset="0"/>
                <a:cs typeface="Times New Roman" charset="0"/>
              </a:rPr>
              <a:t> наиболее оправдано. Третья группа </a:t>
            </a:r>
            <a:r>
              <a:rPr lang="ru-RU" sz="1200" b="0" i="0" kern="1200" dirty="0" err="1" smtClean="0">
                <a:solidFill>
                  <a:schemeClr val="tx1"/>
                </a:solidFill>
                <a:effectLst/>
                <a:latin typeface="Times New Roman" charset="0"/>
                <a:ea typeface="Times New Roman" charset="0"/>
                <a:cs typeface="Times New Roman" charset="0"/>
              </a:rPr>
              <a:t>бендиксов</a:t>
            </a:r>
            <a:r>
              <a:rPr lang="ru-RU" sz="1200" b="0" i="0" kern="1200" dirty="0" smtClean="0">
                <a:solidFill>
                  <a:schemeClr val="tx1"/>
                </a:solidFill>
                <a:effectLst/>
                <a:latin typeface="Times New Roman" charset="0"/>
                <a:ea typeface="Times New Roman" charset="0"/>
                <a:cs typeface="Times New Roman" charset="0"/>
              </a:rPr>
              <a:t> – приводы, зацепление которых основано на фрикционном сцеплении пакета пластин. Применяются в стартерах BOSCH серий 0001 410…, 0001 416 …, 0001 417 … и т.д. от грузовых автомобилей.</a:t>
            </a:r>
          </a:p>
          <a:p>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53</a:t>
            </a:fld>
            <a:endParaRPr lang="ru-RU"/>
          </a:p>
        </p:txBody>
      </p:sp>
    </p:spTree>
    <p:extLst>
      <p:ext uri="{BB962C8B-B14F-4D97-AF65-F5344CB8AC3E}">
        <p14:creationId xmlns:p14="http://schemas.microsoft.com/office/powerpoint/2010/main" val="6534688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Times New Roman" charset="0"/>
                <a:ea typeface="Times New Roman" charset="0"/>
                <a:cs typeface="Times New Roman" charset="0"/>
              </a:rPr>
              <a:t>Здесь подразделяются прямоточные «классические» стартера, где </a:t>
            </a:r>
            <a:r>
              <a:rPr lang="ru-RU" sz="1200" b="0" i="0" kern="1200" dirty="0" err="1" smtClean="0">
                <a:solidFill>
                  <a:schemeClr val="tx1"/>
                </a:solidFill>
                <a:effectLst/>
                <a:latin typeface="Times New Roman" charset="0"/>
                <a:ea typeface="Times New Roman" charset="0"/>
                <a:cs typeface="Times New Roman" charset="0"/>
              </a:rPr>
              <a:t>бендикс</a:t>
            </a:r>
            <a:r>
              <a:rPr lang="ru-RU" sz="1200" b="0" i="0" kern="1200" dirty="0" smtClean="0">
                <a:solidFill>
                  <a:schemeClr val="tx1"/>
                </a:solidFill>
                <a:effectLst/>
                <a:latin typeface="Times New Roman" charset="0"/>
                <a:ea typeface="Times New Roman" charset="0"/>
                <a:cs typeface="Times New Roman" charset="0"/>
              </a:rPr>
              <a:t> установлен непосредственно на валу якоря, и редукторные стартера, где между якорем и </a:t>
            </a:r>
            <a:r>
              <a:rPr lang="ru-RU" sz="1200" b="0" i="0" kern="1200" dirty="0" err="1" smtClean="0">
                <a:solidFill>
                  <a:schemeClr val="tx1"/>
                </a:solidFill>
                <a:effectLst/>
                <a:latin typeface="Times New Roman" charset="0"/>
                <a:ea typeface="Times New Roman" charset="0"/>
                <a:cs typeface="Times New Roman" charset="0"/>
              </a:rPr>
              <a:t>бендиксом</a:t>
            </a:r>
            <a:r>
              <a:rPr lang="ru-RU" sz="1200" b="0" i="0" kern="1200" dirty="0" smtClean="0">
                <a:solidFill>
                  <a:schemeClr val="tx1"/>
                </a:solidFill>
                <a:effectLst/>
                <a:latin typeface="Times New Roman" charset="0"/>
                <a:ea typeface="Times New Roman" charset="0"/>
                <a:cs typeface="Times New Roman" charset="0"/>
              </a:rPr>
              <a:t> находится зубчатая передача. Редукторные стартера позволяют при тех же </a:t>
            </a:r>
            <a:r>
              <a:rPr lang="ru-RU" sz="1200" b="0" i="0" kern="1200" dirty="0" err="1" smtClean="0">
                <a:solidFill>
                  <a:schemeClr val="tx1"/>
                </a:solidFill>
                <a:effectLst/>
                <a:latin typeface="Times New Roman" charset="0"/>
                <a:ea typeface="Times New Roman" charset="0"/>
                <a:cs typeface="Times New Roman" charset="0"/>
              </a:rPr>
              <a:t>массо</a:t>
            </a:r>
            <a:r>
              <a:rPr lang="ru-RU" sz="1200" b="0" i="0" kern="1200" dirty="0" smtClean="0">
                <a:solidFill>
                  <a:schemeClr val="tx1"/>
                </a:solidFill>
                <a:effectLst/>
                <a:latin typeface="Times New Roman" charset="0"/>
                <a:ea typeface="Times New Roman" charset="0"/>
                <a:cs typeface="Times New Roman" charset="0"/>
              </a:rPr>
              <a:t>-габаритных показателях и при том же потреблении тока развивать больший крутящий момент по отношению к прямоточным. </a:t>
            </a:r>
          </a:p>
          <a:p>
            <a:r>
              <a:rPr lang="ru-RU" sz="1200" b="0" i="0" kern="1200" dirty="0" smtClean="0">
                <a:solidFill>
                  <a:schemeClr val="tx1"/>
                </a:solidFill>
                <a:effectLst/>
                <a:latin typeface="Times New Roman" charset="0"/>
                <a:ea typeface="Times New Roman" charset="0"/>
                <a:cs typeface="Times New Roman" charset="0"/>
              </a:rPr>
              <a:t>Чаше встречаются стартера с планетарными редукторами, что позволяет не увеличивать габаритов стартера, по сравнению со смещенным редуктором. В планетарных редукторах стартеров малой мощности применяются пластмассовые планетарные кольца, что в некоторой степени снижает ресурс стартера. В то же время стартера с планетарным редуктором относительно дешевы в производстве и ремонте.</a:t>
            </a:r>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54</a:t>
            </a:fld>
            <a:endParaRPr lang="ru-RU"/>
          </a:p>
        </p:txBody>
      </p:sp>
    </p:spTree>
    <p:extLst>
      <p:ext uri="{BB962C8B-B14F-4D97-AF65-F5344CB8AC3E}">
        <p14:creationId xmlns:p14="http://schemas.microsoft.com/office/powerpoint/2010/main" val="13505737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CFD354-064A-6F45-941C-678C728863E6}" type="slidenum">
              <a:rPr lang="ru-RU" smtClean="0"/>
              <a:t>55</a:t>
            </a:fld>
            <a:endParaRPr lang="ru-RU"/>
          </a:p>
        </p:txBody>
      </p:sp>
    </p:spTree>
    <p:extLst>
      <p:ext uri="{BB962C8B-B14F-4D97-AF65-F5344CB8AC3E}">
        <p14:creationId xmlns:p14="http://schemas.microsoft.com/office/powerpoint/2010/main" val="21033187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Times New Roman" charset="0"/>
                <a:ea typeface="Times New Roman" charset="0"/>
                <a:cs typeface="Times New Roman" charset="0"/>
              </a:rPr>
              <a:t>На рисунке показана </a:t>
            </a:r>
            <a:r>
              <a:rPr lang="ru-RU" sz="1200" b="1" i="0" kern="1200" dirty="0" smtClean="0">
                <a:solidFill>
                  <a:schemeClr val="tx1"/>
                </a:solidFill>
                <a:effectLst/>
                <a:latin typeface="Times New Roman" charset="0"/>
                <a:ea typeface="Times New Roman" charset="0"/>
                <a:cs typeface="Times New Roman" charset="0"/>
              </a:rPr>
              <a:t>принципиальная схема электрооборудования автопогрузчика </a:t>
            </a:r>
            <a:r>
              <a:rPr lang="ru-RU" sz="1200" b="0" i="0" kern="1200" dirty="0" smtClean="0">
                <a:solidFill>
                  <a:schemeClr val="tx1"/>
                </a:solidFill>
                <a:effectLst/>
                <a:latin typeface="Times New Roman" charset="0"/>
                <a:ea typeface="Times New Roman" charset="0"/>
                <a:cs typeface="Times New Roman" charset="0"/>
              </a:rPr>
              <a:t>4043М. </a:t>
            </a:r>
          </a:p>
          <a:p>
            <a:r>
              <a:rPr lang="ru-RU" sz="1200" b="0" i="0" kern="1200" dirty="0" smtClean="0">
                <a:solidFill>
                  <a:schemeClr val="tx1"/>
                </a:solidFill>
                <a:effectLst/>
                <a:latin typeface="Times New Roman" charset="0"/>
                <a:ea typeface="Times New Roman" charset="0"/>
                <a:cs typeface="Times New Roman" charset="0"/>
              </a:rPr>
              <a:t>Фара освещения ФГ-16 устанавливается в кронштейне на шаровой опоре, что позволяет пользоваться ею для освещения большого пространства.</a:t>
            </a:r>
          </a:p>
          <a:p>
            <a:r>
              <a:rPr lang="ru-RU" sz="1200" b="0" i="0" kern="1200" dirty="0" smtClean="0">
                <a:solidFill>
                  <a:schemeClr val="tx1"/>
                </a:solidFill>
                <a:effectLst/>
                <a:latin typeface="Times New Roman" charset="0"/>
                <a:ea typeface="Times New Roman" charset="0"/>
                <a:cs typeface="Times New Roman" charset="0"/>
              </a:rPr>
              <a:t>В качестве стоп-сигнала используют фонарь ФП-13. Его включатель сблокирован с гидросистемой тормозов и начинает работать при нажатии на тормозную педаль.</a:t>
            </a:r>
          </a:p>
          <a:p>
            <a:r>
              <a:rPr lang="ru-RU" sz="1200" b="0" i="0" kern="1200" dirty="0" smtClean="0">
                <a:solidFill>
                  <a:schemeClr val="tx1"/>
                </a:solidFill>
                <a:effectLst/>
                <a:latin typeface="Times New Roman" charset="0"/>
                <a:ea typeface="Times New Roman" charset="0"/>
                <a:cs typeface="Times New Roman" charset="0"/>
              </a:rPr>
              <a:t>Звуковой сигнал С56-Г устроен так же, как и сигнал С-55, устройство которого рассматривалось при описании </a:t>
            </a:r>
            <a:r>
              <a:rPr lang="ru-RU" sz="1200" b="0" i="0" kern="1200" dirty="0" err="1" smtClean="0">
                <a:solidFill>
                  <a:schemeClr val="tx1"/>
                </a:solidFill>
                <a:effectLst/>
                <a:latin typeface="Times New Roman" charset="0"/>
                <a:ea typeface="Times New Roman" charset="0"/>
                <a:cs typeface="Times New Roman" charset="0"/>
              </a:rPr>
              <a:t>электропогрузчиков</a:t>
            </a:r>
            <a:r>
              <a:rPr lang="ru-RU" sz="1200" b="0" i="0" kern="1200" dirty="0" smtClean="0">
                <a:solidFill>
                  <a:schemeClr val="tx1"/>
                </a:solidFill>
                <a:effectLst/>
                <a:latin typeface="Times New Roman" charset="0"/>
                <a:ea typeface="Times New Roman" charset="0"/>
                <a:cs typeface="Times New Roman" charset="0"/>
              </a:rPr>
              <a:t>. Он включается от кнопки, расположенной в центре рулевого штурвала.</a:t>
            </a:r>
          </a:p>
          <a:p>
            <a:r>
              <a:rPr lang="ru-RU" sz="1200" b="0" i="0" kern="1200" dirty="0" smtClean="0">
                <a:solidFill>
                  <a:schemeClr val="tx1"/>
                </a:solidFill>
                <a:effectLst/>
                <a:latin typeface="Times New Roman" charset="0"/>
                <a:ea typeface="Times New Roman" charset="0"/>
                <a:cs typeface="Times New Roman" charset="0"/>
              </a:rPr>
              <a:t>Работу двигателя контролируют приборы, показывающие давление масла в гидросистеме и температуру охлаждающей воды. К этим приборам относятся датчики , которые устанавливаются в кабине водителя и конструктивно объединяются с приемником указателя уровня бензина и амперметром в общую комбинацию приборов. Датчик указателя уровня бензина устанавливается в топливном баке. Все приборы за исключением амперметра работают только при включенном зажигании.</a:t>
            </a:r>
          </a:p>
          <a:p>
            <a:endParaRPr lang="ru-RU" sz="1200" b="0" i="0" kern="1200" dirty="0" smtClean="0">
              <a:solidFill>
                <a:schemeClr val="tx1"/>
              </a:solidFill>
              <a:effectLst/>
              <a:latin typeface="Times New Roman" charset="0"/>
              <a:ea typeface="Times New Roman" charset="0"/>
              <a:cs typeface="Times New Roman" charset="0"/>
            </a:endParaRPr>
          </a:p>
          <a:p>
            <a:r>
              <a:rPr lang="ru-RU" sz="1200" b="0" i="0" kern="1200" dirty="0" smtClean="0">
                <a:solidFill>
                  <a:schemeClr val="tx1"/>
                </a:solidFill>
                <a:effectLst/>
                <a:latin typeface="Times New Roman" charset="0"/>
                <a:ea typeface="Times New Roman" charset="0"/>
                <a:cs typeface="Times New Roman" charset="0"/>
              </a:rPr>
              <a:t>Рис. Схема электрооборудования автопогрузчиков 4043М и 4045М: </a:t>
            </a:r>
          </a:p>
          <a:p>
            <a:r>
              <a:rPr lang="ru-RU" sz="1200" b="0" i="0" kern="1200" dirty="0" smtClean="0">
                <a:solidFill>
                  <a:schemeClr val="tx1"/>
                </a:solidFill>
                <a:effectLst/>
                <a:latin typeface="Times New Roman" charset="0"/>
                <a:ea typeface="Times New Roman" charset="0"/>
                <a:cs typeface="Times New Roman" charset="0"/>
              </a:rPr>
              <a:t>1 — индукционная катушка Б1, </a:t>
            </a:r>
          </a:p>
          <a:p>
            <a:r>
              <a:rPr lang="ru-RU" sz="1200" b="0" i="0" kern="1200" dirty="0" smtClean="0">
                <a:solidFill>
                  <a:schemeClr val="tx1"/>
                </a:solidFill>
                <a:effectLst/>
                <a:latin typeface="Times New Roman" charset="0"/>
                <a:ea typeface="Times New Roman" charset="0"/>
                <a:cs typeface="Times New Roman" charset="0"/>
              </a:rPr>
              <a:t>2— свечи зажигания, </a:t>
            </a:r>
          </a:p>
          <a:p>
            <a:r>
              <a:rPr lang="ru-RU" sz="1200" b="0" i="0" kern="1200" dirty="0" smtClean="0">
                <a:solidFill>
                  <a:schemeClr val="tx1"/>
                </a:solidFill>
                <a:effectLst/>
                <a:latin typeface="Times New Roman" charset="0"/>
                <a:ea typeface="Times New Roman" charset="0"/>
                <a:cs typeface="Times New Roman" charset="0"/>
              </a:rPr>
              <a:t>3 — </a:t>
            </a:r>
            <a:r>
              <a:rPr lang="ru-RU" sz="1200" b="0" i="0" kern="1200" dirty="0" err="1" smtClean="0">
                <a:solidFill>
                  <a:schemeClr val="tx1"/>
                </a:solidFill>
                <a:effectLst/>
                <a:latin typeface="Times New Roman" charset="0"/>
                <a:ea typeface="Times New Roman" charset="0"/>
                <a:cs typeface="Times New Roman" charset="0"/>
              </a:rPr>
              <a:t>подавительное</a:t>
            </a:r>
            <a:r>
              <a:rPr lang="ru-RU" sz="1200" b="0" i="0" kern="1200" dirty="0" smtClean="0">
                <a:solidFill>
                  <a:schemeClr val="tx1"/>
                </a:solidFill>
                <a:effectLst/>
                <a:latin typeface="Times New Roman" charset="0"/>
                <a:ea typeface="Times New Roman" charset="0"/>
                <a:cs typeface="Times New Roman" charset="0"/>
              </a:rPr>
              <a:t> сопротивление, </a:t>
            </a:r>
          </a:p>
          <a:p>
            <a:r>
              <a:rPr lang="ru-RU" sz="1200" b="0" i="0" kern="1200" dirty="0" smtClean="0">
                <a:solidFill>
                  <a:schemeClr val="tx1"/>
                </a:solidFill>
                <a:effectLst/>
                <a:latin typeface="Times New Roman" charset="0"/>
                <a:ea typeface="Times New Roman" charset="0"/>
                <a:cs typeface="Times New Roman" charset="0"/>
              </a:rPr>
              <a:t>4—задний фонарь, </a:t>
            </a:r>
          </a:p>
          <a:p>
            <a:r>
              <a:rPr lang="ru-RU" sz="1200" b="0" i="0" kern="1200" dirty="0" smtClean="0">
                <a:solidFill>
                  <a:schemeClr val="tx1"/>
                </a:solidFill>
                <a:effectLst/>
                <a:latin typeface="Times New Roman" charset="0"/>
                <a:ea typeface="Times New Roman" charset="0"/>
                <a:cs typeface="Times New Roman" charset="0"/>
              </a:rPr>
              <a:t>5 — аккумуляторная батарея 3-CT-70 (2 шт.), </a:t>
            </a:r>
          </a:p>
          <a:p>
            <a:r>
              <a:rPr lang="ru-RU" sz="1200" b="0" i="0" kern="1200" dirty="0" smtClean="0">
                <a:solidFill>
                  <a:schemeClr val="tx1"/>
                </a:solidFill>
                <a:effectLst/>
                <a:latin typeface="Times New Roman" charset="0"/>
                <a:ea typeface="Times New Roman" charset="0"/>
                <a:cs typeface="Times New Roman" charset="0"/>
              </a:rPr>
              <a:t>6—включатель света, </a:t>
            </a:r>
          </a:p>
          <a:p>
            <a:r>
              <a:rPr lang="ru-RU" sz="1200" b="0" i="0" kern="1200" dirty="0" smtClean="0">
                <a:solidFill>
                  <a:schemeClr val="tx1"/>
                </a:solidFill>
                <a:effectLst/>
                <a:latin typeface="Times New Roman" charset="0"/>
                <a:ea typeface="Times New Roman" charset="0"/>
                <a:cs typeface="Times New Roman" charset="0"/>
              </a:rPr>
              <a:t>7—замок зажигания, </a:t>
            </a:r>
          </a:p>
          <a:p>
            <a:r>
              <a:rPr lang="ru-RU" sz="1200" b="0" i="0" kern="1200" dirty="0" smtClean="0">
                <a:solidFill>
                  <a:schemeClr val="tx1"/>
                </a:solidFill>
                <a:effectLst/>
                <a:latin typeface="Times New Roman" charset="0"/>
                <a:ea typeface="Times New Roman" charset="0"/>
                <a:cs typeface="Times New Roman" charset="0"/>
              </a:rPr>
              <a:t>8 — кнопка звукового сигнала, </a:t>
            </a:r>
          </a:p>
          <a:p>
            <a:r>
              <a:rPr lang="ru-RU" sz="1200" b="0" i="0" kern="1200" dirty="0" smtClean="0">
                <a:solidFill>
                  <a:schemeClr val="tx1"/>
                </a:solidFill>
                <a:effectLst/>
                <a:latin typeface="Times New Roman" charset="0"/>
                <a:ea typeface="Times New Roman" charset="0"/>
                <a:cs typeface="Times New Roman" charset="0"/>
              </a:rPr>
              <a:t>9 — звуковой сигнал С56-Г, </a:t>
            </a:r>
          </a:p>
          <a:p>
            <a:r>
              <a:rPr lang="ru-RU" sz="1200" b="0" i="0" kern="1200" dirty="0" smtClean="0">
                <a:solidFill>
                  <a:schemeClr val="tx1"/>
                </a:solidFill>
                <a:effectLst/>
                <a:latin typeface="Times New Roman" charset="0"/>
                <a:ea typeface="Times New Roman" charset="0"/>
                <a:cs typeface="Times New Roman" charset="0"/>
              </a:rPr>
              <a:t>10 — выключатель света, </a:t>
            </a:r>
          </a:p>
          <a:p>
            <a:r>
              <a:rPr lang="ru-RU" sz="1200" b="0" i="0" kern="1200" dirty="0" smtClean="0">
                <a:solidFill>
                  <a:schemeClr val="tx1"/>
                </a:solidFill>
                <a:effectLst/>
                <a:latin typeface="Times New Roman" charset="0"/>
                <a:ea typeface="Times New Roman" charset="0"/>
                <a:cs typeface="Times New Roman" charset="0"/>
              </a:rPr>
              <a:t>11 — датчик уровня бензина, </a:t>
            </a:r>
          </a:p>
          <a:p>
            <a:r>
              <a:rPr lang="ru-RU" sz="1200" b="0" i="0" kern="1200" dirty="0" smtClean="0">
                <a:solidFill>
                  <a:schemeClr val="tx1"/>
                </a:solidFill>
                <a:effectLst/>
                <a:latin typeface="Times New Roman" charset="0"/>
                <a:ea typeface="Times New Roman" charset="0"/>
                <a:cs typeface="Times New Roman" charset="0"/>
              </a:rPr>
              <a:t>12 — блок предохранителей, </a:t>
            </a:r>
          </a:p>
          <a:p>
            <a:r>
              <a:rPr lang="ru-RU" sz="1200" b="0" i="0" kern="1200" dirty="0" smtClean="0">
                <a:solidFill>
                  <a:schemeClr val="tx1"/>
                </a:solidFill>
                <a:effectLst/>
                <a:latin typeface="Times New Roman" charset="0"/>
                <a:ea typeface="Times New Roman" charset="0"/>
                <a:cs typeface="Times New Roman" charset="0"/>
              </a:rPr>
              <a:t>13— соединитель приводов, </a:t>
            </a:r>
          </a:p>
          <a:p>
            <a:r>
              <a:rPr lang="ru-RU" sz="1200" b="0" i="0" kern="1200" dirty="0" smtClean="0">
                <a:solidFill>
                  <a:schemeClr val="tx1"/>
                </a:solidFill>
                <a:effectLst/>
                <a:latin typeface="Times New Roman" charset="0"/>
                <a:ea typeface="Times New Roman" charset="0"/>
                <a:cs typeface="Times New Roman" charset="0"/>
              </a:rPr>
              <a:t>14 — фара ФГ-16, </a:t>
            </a:r>
          </a:p>
          <a:p>
            <a:r>
              <a:rPr lang="ru-RU" sz="1200" b="0" i="0" kern="1200" dirty="0" smtClean="0">
                <a:solidFill>
                  <a:schemeClr val="tx1"/>
                </a:solidFill>
                <a:effectLst/>
                <a:latin typeface="Times New Roman" charset="0"/>
                <a:ea typeface="Times New Roman" charset="0"/>
                <a:cs typeface="Times New Roman" charset="0"/>
              </a:rPr>
              <a:t>15 — датчик температуры воды, </a:t>
            </a:r>
          </a:p>
          <a:p>
            <a:r>
              <a:rPr lang="ru-RU" sz="1200" b="0" i="0" kern="1200" dirty="0" smtClean="0">
                <a:solidFill>
                  <a:schemeClr val="tx1"/>
                </a:solidFill>
                <a:effectLst/>
                <a:latin typeface="Times New Roman" charset="0"/>
                <a:ea typeface="Times New Roman" charset="0"/>
                <a:cs typeface="Times New Roman" charset="0"/>
              </a:rPr>
              <a:t>16— датчик температуры масла, </a:t>
            </a:r>
          </a:p>
          <a:p>
            <a:r>
              <a:rPr lang="ru-RU" sz="1200" b="0" i="0" kern="1200" dirty="0" smtClean="0">
                <a:solidFill>
                  <a:schemeClr val="tx1"/>
                </a:solidFill>
                <a:effectLst/>
                <a:latin typeface="Times New Roman" charset="0"/>
                <a:ea typeface="Times New Roman" charset="0"/>
                <a:cs typeface="Times New Roman" charset="0"/>
              </a:rPr>
              <a:t>17 — переносная лампа, </a:t>
            </a:r>
          </a:p>
          <a:p>
            <a:r>
              <a:rPr lang="ru-RU" sz="1200" b="0" i="0" kern="1200" dirty="0" smtClean="0">
                <a:solidFill>
                  <a:schemeClr val="tx1"/>
                </a:solidFill>
                <a:effectLst/>
                <a:latin typeface="Times New Roman" charset="0"/>
                <a:ea typeface="Times New Roman" charset="0"/>
                <a:cs typeface="Times New Roman" charset="0"/>
              </a:rPr>
              <a:t>18 — розетка переносной лампы, </a:t>
            </a:r>
          </a:p>
          <a:p>
            <a:r>
              <a:rPr lang="ru-RU" sz="1200" b="0" i="0" kern="1200" dirty="0" smtClean="0">
                <a:solidFill>
                  <a:schemeClr val="tx1"/>
                </a:solidFill>
                <a:effectLst/>
                <a:latin typeface="Times New Roman" charset="0"/>
                <a:ea typeface="Times New Roman" charset="0"/>
                <a:cs typeface="Times New Roman" charset="0"/>
              </a:rPr>
              <a:t>19 — комбинациями -боров, </a:t>
            </a:r>
          </a:p>
          <a:p>
            <a:r>
              <a:rPr lang="ru-RU" sz="1200" b="0" i="0" kern="1200" dirty="0" smtClean="0">
                <a:solidFill>
                  <a:schemeClr val="tx1"/>
                </a:solidFill>
                <a:effectLst/>
                <a:latin typeface="Times New Roman" charset="0"/>
                <a:ea typeface="Times New Roman" charset="0"/>
                <a:cs typeface="Times New Roman" charset="0"/>
              </a:rPr>
              <a:t>20—стартер СТ-8, </a:t>
            </a:r>
          </a:p>
          <a:p>
            <a:r>
              <a:rPr lang="ru-RU" sz="1200" b="0" i="0" kern="1200" dirty="0" smtClean="0">
                <a:solidFill>
                  <a:schemeClr val="tx1"/>
                </a:solidFill>
                <a:effectLst/>
                <a:latin typeface="Times New Roman" charset="0"/>
                <a:ea typeface="Times New Roman" charset="0"/>
                <a:cs typeface="Times New Roman" charset="0"/>
              </a:rPr>
              <a:t>21— распределитель Р-20 , </a:t>
            </a:r>
          </a:p>
          <a:p>
            <a:r>
              <a:rPr lang="ru-RU" sz="1200" b="0" i="0" kern="1200" dirty="0" smtClean="0">
                <a:solidFill>
                  <a:schemeClr val="tx1"/>
                </a:solidFill>
                <a:effectLst/>
                <a:latin typeface="Times New Roman" charset="0"/>
                <a:ea typeface="Times New Roman" charset="0"/>
                <a:cs typeface="Times New Roman" charset="0"/>
              </a:rPr>
              <a:t>22— реле-регулятор РР-24 , </a:t>
            </a:r>
          </a:p>
          <a:p>
            <a:r>
              <a:rPr lang="ru-RU" sz="1200" b="0" i="0" kern="1200" dirty="0" smtClean="0">
                <a:solidFill>
                  <a:schemeClr val="tx1"/>
                </a:solidFill>
                <a:effectLst/>
                <a:latin typeface="Times New Roman" charset="0"/>
                <a:ea typeface="Times New Roman" charset="0"/>
                <a:cs typeface="Times New Roman" charset="0"/>
              </a:rPr>
              <a:t>23— генератор Г-21</a:t>
            </a:r>
          </a:p>
          <a:p>
            <a:endParaRPr lang="ru-RU" sz="1200" b="0" i="0" kern="1200" dirty="0" smtClean="0">
              <a:solidFill>
                <a:schemeClr val="tx1"/>
              </a:solidFill>
              <a:effectLst/>
              <a:latin typeface="Times New Roman" charset="0"/>
              <a:ea typeface="Times New Roman" charset="0"/>
              <a:cs typeface="Times New Roman" charset="0"/>
            </a:endParaRPr>
          </a:p>
          <a:p>
            <a:r>
              <a:rPr lang="ru-RU" sz="1200" b="0" i="0" kern="1200" dirty="0" smtClean="0">
                <a:solidFill>
                  <a:schemeClr val="tx1"/>
                </a:solidFill>
                <a:effectLst/>
                <a:latin typeface="Times New Roman" charset="0"/>
                <a:ea typeface="Times New Roman" charset="0"/>
                <a:cs typeface="Times New Roman" charset="0"/>
              </a:rPr>
              <a:t>Амперметр показывает силу зарядного или разрядного тока при совместной работе генератора и аккумуляторной батареи, а также силу разрядного тока при включении потребителей тока при неработающем двигателе.</a:t>
            </a:r>
          </a:p>
          <a:p>
            <a:endParaRPr lang="ru-RU" sz="1200" b="0" i="0" kern="1200" dirty="0" smtClean="0">
              <a:solidFill>
                <a:schemeClr val="tx1"/>
              </a:solidFill>
              <a:effectLst/>
              <a:latin typeface="Times New Roman" charset="0"/>
              <a:ea typeface="Times New Roman" charset="0"/>
              <a:cs typeface="Times New Roman" charset="0"/>
            </a:endParaRPr>
          </a:p>
          <a:p>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58</a:t>
            </a:fld>
            <a:endParaRPr lang="ru-RU"/>
          </a:p>
        </p:txBody>
      </p:sp>
    </p:spTree>
    <p:extLst>
      <p:ext uri="{BB962C8B-B14F-4D97-AF65-F5344CB8AC3E}">
        <p14:creationId xmlns:p14="http://schemas.microsoft.com/office/powerpoint/2010/main" val="10856480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CFD354-064A-6F45-941C-678C728863E6}" type="slidenum">
              <a:rPr lang="ru-RU" smtClean="0"/>
              <a:t>59</a:t>
            </a:fld>
            <a:endParaRPr lang="ru-RU"/>
          </a:p>
        </p:txBody>
      </p:sp>
    </p:spTree>
    <p:extLst>
      <p:ext uri="{BB962C8B-B14F-4D97-AF65-F5344CB8AC3E}">
        <p14:creationId xmlns:p14="http://schemas.microsoft.com/office/powerpoint/2010/main" val="1527793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CFD354-064A-6F45-941C-678C728863E6}" type="slidenum">
              <a:rPr lang="ru-RU" smtClean="0"/>
              <a:t>7</a:t>
            </a:fld>
            <a:endParaRPr lang="ru-RU"/>
          </a:p>
        </p:txBody>
      </p:sp>
    </p:spTree>
    <p:extLst>
      <p:ext uri="{BB962C8B-B14F-4D97-AF65-F5344CB8AC3E}">
        <p14:creationId xmlns:p14="http://schemas.microsoft.com/office/powerpoint/2010/main" val="12044629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latin typeface="Times New Roman" charset="0"/>
                <a:ea typeface="Times New Roman" charset="0"/>
                <a:cs typeface="Times New Roman" charset="0"/>
              </a:rPr>
              <a:t>Название "гидравлика" произошло от греческих слов "</a:t>
            </a:r>
            <a:r>
              <a:rPr lang="ru-RU" dirty="0" err="1" smtClean="0">
                <a:latin typeface="Times New Roman" charset="0"/>
                <a:ea typeface="Times New Roman" charset="0"/>
                <a:cs typeface="Times New Roman" charset="0"/>
              </a:rPr>
              <a:t>хюдор</a:t>
            </a:r>
            <a:r>
              <a:rPr lang="ru-RU" dirty="0" smtClean="0">
                <a:latin typeface="Times New Roman" charset="0"/>
                <a:ea typeface="Times New Roman" charset="0"/>
                <a:cs typeface="Times New Roman" charset="0"/>
              </a:rPr>
              <a:t>" - вода и "</a:t>
            </a:r>
            <a:r>
              <a:rPr lang="ru-RU" dirty="0" err="1" smtClean="0">
                <a:latin typeface="Times New Roman" charset="0"/>
                <a:ea typeface="Times New Roman" charset="0"/>
                <a:cs typeface="Times New Roman" charset="0"/>
              </a:rPr>
              <a:t>аулос</a:t>
            </a:r>
            <a:r>
              <a:rPr lang="ru-RU" dirty="0" smtClean="0">
                <a:latin typeface="Times New Roman" charset="0"/>
                <a:ea typeface="Times New Roman" charset="0"/>
                <a:cs typeface="Times New Roman" charset="0"/>
              </a:rPr>
              <a:t>" - труба, желоб. В настоящее время почти во всех областях техники применяют различные гидравлические устройства, основанные на использовании гидравлических законов. </a:t>
            </a:r>
            <a:endParaRPr lang="en-US" dirty="0" smtClean="0">
              <a:latin typeface="Times New Roman" charset="0"/>
              <a:ea typeface="Times New Roman" charset="0"/>
              <a:cs typeface="Times New Roman" charset="0"/>
            </a:endParaRPr>
          </a:p>
          <a:p>
            <a:r>
              <a:rPr lang="ru-RU" dirty="0" smtClean="0">
                <a:latin typeface="Times New Roman" charset="0"/>
                <a:ea typeface="Times New Roman" charset="0"/>
                <a:cs typeface="Times New Roman" charset="0"/>
              </a:rPr>
              <a:t>Главнейшие области применения гидравлики – гидротехника, мелиорация и водное хозяйство, гидроэнергетика, водоснабжение и канализация, водный транспорт, машиностроение, авиация и т. д. При исследовании гидравлических явлений в гидравлике применяют теоретический и экспериментальный методы. В теоретическом методе используют уравнения механики для математического описания практически всех процессов, происходящих в движущейся жидкости. </a:t>
            </a:r>
            <a:endParaRPr lang="en-US" dirty="0" smtClean="0">
              <a:latin typeface="Times New Roman" charset="0"/>
              <a:ea typeface="Times New Roman" charset="0"/>
              <a:cs typeface="Times New Roman" charset="0"/>
            </a:endParaRPr>
          </a:p>
          <a:p>
            <a:endParaRPr lang="en-US" dirty="0" smtClean="0">
              <a:latin typeface="Times New Roman" charset="0"/>
              <a:ea typeface="Times New Roman" charset="0"/>
              <a:cs typeface="Times New Roman" charset="0"/>
            </a:endParaRPr>
          </a:p>
          <a:p>
            <a:r>
              <a:rPr lang="ru-RU" dirty="0" smtClean="0">
                <a:latin typeface="Times New Roman" charset="0"/>
                <a:ea typeface="Times New Roman" charset="0"/>
                <a:cs typeface="Times New Roman" charset="0"/>
              </a:rPr>
              <a:t>Ввиду сложности строения жидкостей теоретические исследования проводят для модельных жидкостей, что облегчает применение уравнений механики. Например, применяют модель невязкой жидкости, которая в отличие от существующих в природе реальных жидкостей лишена свойства вязкости. Этот метод привел к созданию теоретической гидромеханики, имеющий строго математический характер. Однако использование этих математических моделей не всегда позволяет решать практические задачи. Это связано, с одной стороны, со сложностью используемых математических зависимостей, а с другой стороны – с необходимостью учета влияния большого числа конструктивных факторов. </a:t>
            </a:r>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60</a:t>
            </a:fld>
            <a:endParaRPr lang="ru-RU"/>
          </a:p>
        </p:txBody>
      </p:sp>
    </p:spTree>
    <p:extLst>
      <p:ext uri="{BB962C8B-B14F-4D97-AF65-F5344CB8AC3E}">
        <p14:creationId xmlns:p14="http://schemas.microsoft.com/office/powerpoint/2010/main" val="18159830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latin typeface="Times New Roman" charset="0"/>
                <a:ea typeface="Times New Roman" charset="0"/>
                <a:cs typeface="Times New Roman" charset="0"/>
              </a:rPr>
              <a:t>В гидравлике рассматриваются </a:t>
            </a:r>
            <a:r>
              <a:rPr lang="ru-RU" b="1" dirty="0" smtClean="0">
                <a:latin typeface="Times New Roman" charset="0"/>
                <a:ea typeface="Times New Roman" charset="0"/>
                <a:cs typeface="Times New Roman" charset="0"/>
              </a:rPr>
              <a:t>идеальные</a:t>
            </a:r>
            <a:r>
              <a:rPr lang="ru-RU" dirty="0" smtClean="0">
                <a:latin typeface="Times New Roman" charset="0"/>
                <a:ea typeface="Times New Roman" charset="0"/>
                <a:cs typeface="Times New Roman" charset="0"/>
              </a:rPr>
              <a:t> и </a:t>
            </a:r>
            <a:r>
              <a:rPr lang="ru-RU" b="1" dirty="0" smtClean="0">
                <a:latin typeface="Times New Roman" charset="0"/>
                <a:ea typeface="Times New Roman" charset="0"/>
                <a:cs typeface="Times New Roman" charset="0"/>
              </a:rPr>
              <a:t>реальные жидкости</a:t>
            </a:r>
            <a:r>
              <a:rPr lang="ru-RU" dirty="0" smtClean="0">
                <a:latin typeface="Times New Roman" charset="0"/>
                <a:ea typeface="Times New Roman" charset="0"/>
                <a:cs typeface="Times New Roman" charset="0"/>
              </a:rPr>
              <a:t>. Идеальной называется такая жидкость, между частицами которой отсутствуют силы </a:t>
            </a:r>
            <a:r>
              <a:rPr lang="ru-RU" b="1" dirty="0" smtClean="0">
                <a:latin typeface="Times New Roman" charset="0"/>
                <a:ea typeface="Times New Roman" charset="0"/>
                <a:cs typeface="Times New Roman" charset="0"/>
              </a:rPr>
              <a:t>внутреннего трения</a:t>
            </a:r>
            <a:r>
              <a:rPr lang="ru-RU" dirty="0" smtClean="0">
                <a:latin typeface="Times New Roman" charset="0"/>
                <a:ea typeface="Times New Roman" charset="0"/>
                <a:cs typeface="Times New Roman" charset="0"/>
              </a:rPr>
              <a:t>. Вследствие этого она не сопротивляется касательным силам сдвига и силам растяжения. </a:t>
            </a:r>
            <a:r>
              <a:rPr lang="ru-RU" b="1" dirty="0" smtClean="0">
                <a:latin typeface="Times New Roman" charset="0"/>
                <a:ea typeface="Times New Roman" charset="0"/>
                <a:cs typeface="Times New Roman" charset="0"/>
              </a:rPr>
              <a:t>Идеальная жидкость</a:t>
            </a:r>
            <a:r>
              <a:rPr lang="ru-RU" dirty="0" smtClean="0">
                <a:latin typeface="Times New Roman" charset="0"/>
                <a:ea typeface="Times New Roman" charset="0"/>
                <a:cs typeface="Times New Roman" charset="0"/>
              </a:rPr>
              <a:t> совершенно не сжимается — она оказывает бесконечно большое сопротивление силам сжатия. Такой жидкости в природе не существует —- это научная абстракция, необходимая для упрощения анализа общих законов механики применительно к жидким телам.</a:t>
            </a:r>
          </a:p>
          <a:p>
            <a:r>
              <a:rPr lang="ru-RU" b="1" dirty="0" smtClean="0">
                <a:latin typeface="Times New Roman" charset="0"/>
                <a:ea typeface="Times New Roman" charset="0"/>
                <a:cs typeface="Times New Roman" charset="0"/>
              </a:rPr>
              <a:t>Реальная</a:t>
            </a:r>
            <a:r>
              <a:rPr lang="ru-RU" dirty="0" smtClean="0">
                <a:latin typeface="Times New Roman" charset="0"/>
                <a:ea typeface="Times New Roman" charset="0"/>
                <a:cs typeface="Times New Roman" charset="0"/>
              </a:rPr>
              <a:t>, или действительная, жидкость не обладает в совершенстве свойствами идеальной жидкости, она в некоторой степени сопротивляется касательным и растягивающим усилиям, а также отчасти сжимается. Для решения многих задач гидравлики этим отличием в свойствах </a:t>
            </a:r>
            <a:r>
              <a:rPr lang="ru-RU" b="1" dirty="0" smtClean="0">
                <a:latin typeface="Times New Roman" charset="0"/>
                <a:ea typeface="Times New Roman" charset="0"/>
                <a:cs typeface="Times New Roman" charset="0"/>
              </a:rPr>
              <a:t>идеальной</a:t>
            </a:r>
            <a:r>
              <a:rPr lang="ru-RU" dirty="0" smtClean="0">
                <a:latin typeface="Times New Roman" charset="0"/>
                <a:ea typeface="Times New Roman" charset="0"/>
                <a:cs typeface="Times New Roman" charset="0"/>
              </a:rPr>
              <a:t> и реальной жидкостей можно пренебречь. В связи с этим законы, выведенные для </a:t>
            </a:r>
            <a:r>
              <a:rPr lang="ru-RU" b="1" dirty="0" smtClean="0">
                <a:latin typeface="Times New Roman" charset="0"/>
                <a:ea typeface="Times New Roman" charset="0"/>
                <a:cs typeface="Times New Roman" charset="0"/>
              </a:rPr>
              <a:t>идеальной жидкости</a:t>
            </a:r>
            <a:r>
              <a:rPr lang="ru-RU" dirty="0" smtClean="0">
                <a:latin typeface="Times New Roman" charset="0"/>
                <a:ea typeface="Times New Roman" charset="0"/>
                <a:cs typeface="Times New Roman" charset="0"/>
              </a:rPr>
              <a:t>, могут быть применены к жидкостям реальным с соответствующими поправками, а иногда даже без них.</a:t>
            </a:r>
          </a:p>
          <a:p>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61</a:t>
            </a:fld>
            <a:endParaRPr lang="ru-RU"/>
          </a:p>
        </p:txBody>
      </p:sp>
    </p:spTree>
    <p:extLst>
      <p:ext uri="{BB962C8B-B14F-4D97-AF65-F5344CB8AC3E}">
        <p14:creationId xmlns:p14="http://schemas.microsoft.com/office/powerpoint/2010/main" val="10193828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latin typeface="Times New Roman" charset="0"/>
                <a:ea typeface="Times New Roman" charset="0"/>
                <a:cs typeface="Times New Roman" charset="0"/>
              </a:rPr>
              <a:t>Выбор типа и марки рабочей жидкости определяется назначением, степенью надежности и условиями эксплуатации гидроприводов машин.</a:t>
            </a:r>
          </a:p>
          <a:p>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65</a:t>
            </a:fld>
            <a:endParaRPr lang="ru-RU"/>
          </a:p>
        </p:txBody>
      </p:sp>
    </p:spTree>
    <p:extLst>
      <p:ext uri="{BB962C8B-B14F-4D97-AF65-F5344CB8AC3E}">
        <p14:creationId xmlns:p14="http://schemas.microsoft.com/office/powerpoint/2010/main" val="4344926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latin typeface="Times New Roman" charset="0"/>
                <a:ea typeface="Times New Roman" charset="0"/>
                <a:cs typeface="Times New Roman" charset="0"/>
              </a:rPr>
              <a:t>Присадки добавляют в количестве 0,05…10%. Присадки могут быть многофункциональными, т.е. влиять на несколько физических свойств сразу. Различают присадки антиокислительные, вязкостные, противоизносные, снижающие температуру застывания жидкости, антипенные и т.д.</a:t>
            </a:r>
          </a:p>
          <a:p>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66</a:t>
            </a:fld>
            <a:endParaRPr lang="ru-RU"/>
          </a:p>
        </p:txBody>
      </p:sp>
    </p:spTree>
    <p:extLst>
      <p:ext uri="{BB962C8B-B14F-4D97-AF65-F5344CB8AC3E}">
        <p14:creationId xmlns:p14="http://schemas.microsoft.com/office/powerpoint/2010/main" val="3460300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1" i="1" dirty="0" smtClean="0">
                <a:latin typeface="Times New Roman" charset="0"/>
                <a:ea typeface="Times New Roman" charset="0"/>
                <a:cs typeface="Times New Roman" charset="0"/>
              </a:rPr>
              <a:t>Водомасляные эмульсии</a:t>
            </a:r>
            <a:r>
              <a:rPr lang="ru-RU" b="1" dirty="0" smtClean="0">
                <a:latin typeface="Times New Roman" charset="0"/>
                <a:ea typeface="Times New Roman" charset="0"/>
                <a:cs typeface="Times New Roman" charset="0"/>
              </a:rPr>
              <a:t> </a:t>
            </a:r>
            <a:r>
              <a:rPr lang="ru-RU" dirty="0" smtClean="0">
                <a:latin typeface="Times New Roman" charset="0"/>
                <a:ea typeface="Times New Roman" charset="0"/>
                <a:cs typeface="Times New Roman" charset="0"/>
              </a:rPr>
              <a:t>представляют собой смеси воды и минерального масла в соотношениях 100:1, 50:1 и т.д. </a:t>
            </a:r>
          </a:p>
          <a:p>
            <a:r>
              <a:rPr lang="ru-RU" dirty="0" smtClean="0">
                <a:latin typeface="Times New Roman" charset="0"/>
                <a:ea typeface="Times New Roman" charset="0"/>
                <a:cs typeface="Times New Roman" charset="0"/>
              </a:rPr>
              <a:t>Минеральные масла в эмульсиях служат для уменьшения коррозионного воздействия рабочей жидкости </a:t>
            </a:r>
          </a:p>
          <a:p>
            <a:r>
              <a:rPr lang="ru-RU" dirty="0" smtClean="0">
                <a:latin typeface="Times New Roman" charset="0"/>
                <a:ea typeface="Times New Roman" charset="0"/>
                <a:cs typeface="Times New Roman" charset="0"/>
              </a:rPr>
              <a:t>и увеличения смазывающей способности. </a:t>
            </a:r>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67</a:t>
            </a:fld>
            <a:endParaRPr lang="ru-RU"/>
          </a:p>
        </p:txBody>
      </p:sp>
    </p:spTree>
    <p:extLst>
      <p:ext uri="{BB962C8B-B14F-4D97-AF65-F5344CB8AC3E}">
        <p14:creationId xmlns:p14="http://schemas.microsoft.com/office/powerpoint/2010/main" val="17505478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latin typeface="Times New Roman" charset="0"/>
                <a:ea typeface="Times New Roman" charset="0"/>
                <a:cs typeface="Times New Roman" charset="0"/>
              </a:rPr>
              <a:t>В последнее время, несмотря на высокую стоимость синтетических жидкостей, они находят все большее применение в гидроприводах машин общего назначения.</a:t>
            </a:r>
          </a:p>
          <a:p>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69</a:t>
            </a:fld>
            <a:endParaRPr lang="ru-RU"/>
          </a:p>
        </p:txBody>
      </p:sp>
    </p:spTree>
    <p:extLst>
      <p:ext uri="{BB962C8B-B14F-4D97-AF65-F5344CB8AC3E}">
        <p14:creationId xmlns:p14="http://schemas.microsoft.com/office/powerpoint/2010/main" val="16756446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err="1" smtClean="0">
                <a:solidFill>
                  <a:schemeClr val="tx1"/>
                </a:solidFill>
                <a:effectLst/>
                <a:latin typeface="Times New Roman" charset="0"/>
                <a:ea typeface="Times New Roman" charset="0"/>
                <a:cs typeface="Times New Roman" charset="0"/>
              </a:rPr>
              <a:t>Давайте</a:t>
            </a:r>
            <a:r>
              <a:rPr lang="ru-RU" sz="1200" kern="1200" dirty="0" smtClean="0">
                <a:solidFill>
                  <a:schemeClr val="tx1"/>
                </a:solidFill>
                <a:effectLst/>
                <a:latin typeface="Times New Roman" charset="0"/>
                <a:ea typeface="Times New Roman" charset="0"/>
                <a:cs typeface="Times New Roman" charset="0"/>
              </a:rPr>
              <a:t> подумаем, как и почему </a:t>
            </a:r>
            <a:r>
              <a:rPr lang="ru-RU" sz="1200" kern="1200" dirty="0" err="1" smtClean="0">
                <a:solidFill>
                  <a:schemeClr val="tx1"/>
                </a:solidFill>
                <a:effectLst/>
                <a:latin typeface="Times New Roman" charset="0"/>
                <a:ea typeface="Times New Roman" charset="0"/>
                <a:cs typeface="Times New Roman" charset="0"/>
              </a:rPr>
              <a:t>создаётся</a:t>
            </a:r>
            <a:r>
              <a:rPr lang="ru-RU" sz="1200" kern="1200" dirty="0" smtClean="0">
                <a:solidFill>
                  <a:schemeClr val="tx1"/>
                </a:solidFill>
                <a:effectLst/>
                <a:latin typeface="Times New Roman" charset="0"/>
                <a:ea typeface="Times New Roman" charset="0"/>
                <a:cs typeface="Times New Roman" charset="0"/>
              </a:rPr>
              <a:t> давление. Текучая среда (газ и жидкость) стремится к расширению или происходит сопротивление при их сжатии. Это и есть давление.</a:t>
            </a:r>
            <a:br>
              <a:rPr lang="ru-RU" sz="1200" kern="1200" dirty="0" smtClean="0">
                <a:solidFill>
                  <a:schemeClr val="tx1"/>
                </a:solidFill>
                <a:effectLst/>
                <a:latin typeface="Times New Roman" charset="0"/>
                <a:ea typeface="Times New Roman" charset="0"/>
                <a:cs typeface="Times New Roman" charset="0"/>
              </a:rPr>
            </a:br>
            <a:r>
              <a:rPr lang="ru-RU" sz="1200" kern="1200" dirty="0" smtClean="0">
                <a:solidFill>
                  <a:schemeClr val="tx1"/>
                </a:solidFill>
                <a:effectLst/>
                <a:latin typeface="Times New Roman" charset="0"/>
                <a:ea typeface="Times New Roman" charset="0"/>
                <a:cs typeface="Times New Roman" charset="0"/>
              </a:rPr>
              <a:t>Когда вы накачиваете шину, вы </a:t>
            </a:r>
            <a:r>
              <a:rPr lang="ru-RU" sz="1200" kern="1200" dirty="0" err="1" smtClean="0">
                <a:solidFill>
                  <a:schemeClr val="tx1"/>
                </a:solidFill>
                <a:effectLst/>
                <a:latin typeface="Times New Roman" charset="0"/>
                <a:ea typeface="Times New Roman" charset="0"/>
                <a:cs typeface="Times New Roman" charset="0"/>
              </a:rPr>
              <a:t>создаёте</a:t>
            </a:r>
            <a:r>
              <a:rPr lang="ru-RU" sz="1200" kern="1200" dirty="0" smtClean="0">
                <a:solidFill>
                  <a:schemeClr val="tx1"/>
                </a:solidFill>
                <a:effectLst/>
                <a:latin typeface="Times New Roman" charset="0"/>
                <a:ea typeface="Times New Roman" charset="0"/>
                <a:cs typeface="Times New Roman" charset="0"/>
              </a:rPr>
              <a:t> в шине давление. Вы закачиваете в шину воздух больше и больше. Когда шина полностью наполнена воздухом, происходит нажатие на стенки шины. Такое нажатие является видом давления. Воздух является видом газа и может быть сжат.</a:t>
            </a:r>
            <a:br>
              <a:rPr lang="ru-RU" sz="1200" kern="1200" dirty="0" smtClean="0">
                <a:solidFill>
                  <a:schemeClr val="tx1"/>
                </a:solidFill>
                <a:effectLst/>
                <a:latin typeface="Times New Roman" charset="0"/>
                <a:ea typeface="Times New Roman" charset="0"/>
                <a:cs typeface="Times New Roman" charset="0"/>
              </a:rPr>
            </a:br>
            <a:r>
              <a:rPr lang="ru-RU" sz="1200" kern="1200" dirty="0" err="1" smtClean="0">
                <a:solidFill>
                  <a:schemeClr val="tx1"/>
                </a:solidFill>
                <a:effectLst/>
                <a:latin typeface="Times New Roman" charset="0"/>
                <a:ea typeface="Times New Roman" charset="0"/>
                <a:cs typeface="Times New Roman" charset="0"/>
              </a:rPr>
              <a:t>Сжатыи</a:t>
            </a:r>
            <a:r>
              <a:rPr lang="ru-RU" sz="1200" kern="1200" dirty="0" smtClean="0">
                <a:solidFill>
                  <a:schemeClr val="tx1"/>
                </a:solidFill>
                <a:effectLst/>
                <a:latin typeface="Times New Roman" charset="0"/>
                <a:ea typeface="Times New Roman" charset="0"/>
                <a:cs typeface="Times New Roman" charset="0"/>
              </a:rPr>
              <a:t>̆ воздух давит на стенки шины с </a:t>
            </a:r>
            <a:r>
              <a:rPr lang="ru-RU" sz="1200" kern="1200" dirty="0" err="1" smtClean="0">
                <a:solidFill>
                  <a:schemeClr val="tx1"/>
                </a:solidFill>
                <a:effectLst/>
                <a:latin typeface="Times New Roman" charset="0"/>
                <a:ea typeface="Times New Roman" charset="0"/>
                <a:cs typeface="Times New Roman" charset="0"/>
              </a:rPr>
              <a:t>одинаковои</a:t>
            </a:r>
            <a:r>
              <a:rPr lang="ru-RU" sz="1200" kern="1200" dirty="0" smtClean="0">
                <a:solidFill>
                  <a:schemeClr val="tx1"/>
                </a:solidFill>
                <a:effectLst/>
                <a:latin typeface="Times New Roman" charset="0"/>
                <a:ea typeface="Times New Roman" charset="0"/>
                <a:cs typeface="Times New Roman" charset="0"/>
              </a:rPr>
              <a:t>̆ </a:t>
            </a:r>
            <a:r>
              <a:rPr lang="ru-RU" sz="1200" kern="1200" dirty="0" err="1" smtClean="0">
                <a:solidFill>
                  <a:schemeClr val="tx1"/>
                </a:solidFill>
                <a:effectLst/>
                <a:latin typeface="Times New Roman" charset="0"/>
                <a:ea typeface="Times New Roman" charset="0"/>
                <a:cs typeface="Times New Roman" charset="0"/>
              </a:rPr>
              <a:t>силои</a:t>
            </a:r>
            <a:r>
              <a:rPr lang="ru-RU" sz="1200" kern="1200" dirty="0" smtClean="0">
                <a:solidFill>
                  <a:schemeClr val="tx1"/>
                </a:solidFill>
                <a:effectLst/>
                <a:latin typeface="Times New Roman" charset="0"/>
                <a:ea typeface="Times New Roman" charset="0"/>
                <a:cs typeface="Times New Roman" charset="0"/>
              </a:rPr>
              <a:t>̆ в </a:t>
            </a:r>
            <a:r>
              <a:rPr lang="ru-RU" sz="1200" kern="1200" dirty="0" err="1" smtClean="0">
                <a:solidFill>
                  <a:schemeClr val="tx1"/>
                </a:solidFill>
                <a:effectLst/>
                <a:latin typeface="Times New Roman" charset="0"/>
                <a:ea typeface="Times New Roman" charset="0"/>
                <a:cs typeface="Times New Roman" charset="0"/>
              </a:rPr>
              <a:t>каждои</a:t>
            </a:r>
            <a:r>
              <a:rPr lang="ru-RU" sz="1200" kern="1200" dirty="0" smtClean="0">
                <a:solidFill>
                  <a:schemeClr val="tx1"/>
                </a:solidFill>
                <a:effectLst/>
                <a:latin typeface="Times New Roman" charset="0"/>
                <a:ea typeface="Times New Roman" charset="0"/>
                <a:cs typeface="Times New Roman" charset="0"/>
              </a:rPr>
              <a:t>̆ точке. Жидкость находится под давлением. Основное отличие состоит в том, что газы могут сжиматься в </a:t>
            </a:r>
            <a:r>
              <a:rPr lang="ru-RU" sz="1200" kern="1200" dirty="0" err="1" smtClean="0">
                <a:solidFill>
                  <a:schemeClr val="tx1"/>
                </a:solidFill>
                <a:effectLst/>
                <a:latin typeface="Times New Roman" charset="0"/>
                <a:ea typeface="Times New Roman" charset="0"/>
                <a:cs typeface="Times New Roman" charset="0"/>
              </a:rPr>
              <a:t>большеи</a:t>
            </a:r>
            <a:r>
              <a:rPr lang="ru-RU" sz="1200" kern="1200" dirty="0" smtClean="0">
                <a:solidFill>
                  <a:schemeClr val="tx1"/>
                </a:solidFill>
                <a:effectLst/>
                <a:latin typeface="Times New Roman" charset="0"/>
                <a:ea typeface="Times New Roman" charset="0"/>
                <a:cs typeface="Times New Roman" charset="0"/>
              </a:rPr>
              <a:t>̆ степени, чем жидкости. </a:t>
            </a:r>
            <a:endParaRPr lang="ru-RU" dirty="0" smtClean="0">
              <a:latin typeface="Times New Roman" charset="0"/>
              <a:ea typeface="Times New Roman" charset="0"/>
              <a:cs typeface="Times New Roman" charset="0"/>
            </a:endParaRPr>
          </a:p>
          <a:p>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70</a:t>
            </a:fld>
            <a:endParaRPr lang="ru-RU"/>
          </a:p>
        </p:txBody>
      </p:sp>
    </p:spTree>
    <p:extLst>
      <p:ext uri="{BB962C8B-B14F-4D97-AF65-F5344CB8AC3E}">
        <p14:creationId xmlns:p14="http://schemas.microsoft.com/office/powerpoint/2010/main" val="687282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Times New Roman" charset="0"/>
                <a:ea typeface="Times New Roman" charset="0"/>
                <a:cs typeface="Times New Roman" charset="0"/>
              </a:rPr>
              <a:t>Давление в </a:t>
            </a:r>
            <a:r>
              <a:rPr lang="ru-RU" sz="1200" kern="1200" dirty="0" err="1" smtClean="0">
                <a:solidFill>
                  <a:schemeClr val="tx1"/>
                </a:solidFill>
                <a:effectLst/>
                <a:latin typeface="Times New Roman" charset="0"/>
                <a:ea typeface="Times New Roman" charset="0"/>
                <a:cs typeface="Times New Roman" charset="0"/>
              </a:rPr>
              <a:t>сжатои</a:t>
            </a:r>
            <a:r>
              <a:rPr lang="ru-RU" sz="1200" kern="1200" dirty="0" smtClean="0">
                <a:solidFill>
                  <a:schemeClr val="tx1"/>
                </a:solidFill>
                <a:effectLst/>
                <a:latin typeface="Times New Roman" charset="0"/>
                <a:ea typeface="Times New Roman" charset="0"/>
                <a:cs typeface="Times New Roman" charset="0"/>
              </a:rPr>
              <a:t>̆ жидкости </a:t>
            </a:r>
            <a:endParaRPr lang="ru-RU" dirty="0" smtClean="0">
              <a:latin typeface="Times New Roman" charset="0"/>
              <a:ea typeface="Times New Roman" charset="0"/>
              <a:cs typeface="Times New Roman" charset="0"/>
            </a:endParaRPr>
          </a:p>
          <a:p>
            <a:r>
              <a:rPr lang="ru-RU" sz="1200" kern="1200" dirty="0" smtClean="0">
                <a:solidFill>
                  <a:schemeClr val="tx1"/>
                </a:solidFill>
                <a:effectLst/>
                <a:latin typeface="Times New Roman" charset="0"/>
                <a:ea typeface="Times New Roman" charset="0"/>
                <a:cs typeface="Times New Roman" charset="0"/>
              </a:rPr>
              <a:t>Если вы </a:t>
            </a:r>
            <a:r>
              <a:rPr lang="ru-RU" sz="1200" kern="1200" dirty="0" err="1" smtClean="0">
                <a:solidFill>
                  <a:schemeClr val="tx1"/>
                </a:solidFill>
                <a:effectLst/>
                <a:latin typeface="Times New Roman" charset="0"/>
                <a:ea typeface="Times New Roman" charset="0"/>
                <a:cs typeface="Times New Roman" charset="0"/>
              </a:rPr>
              <a:t>нажмёте</a:t>
            </a:r>
            <a:r>
              <a:rPr lang="ru-RU" sz="1200" kern="1200" dirty="0" smtClean="0">
                <a:solidFill>
                  <a:schemeClr val="tx1"/>
                </a:solidFill>
                <a:effectLst/>
                <a:latin typeface="Times New Roman" charset="0"/>
                <a:ea typeface="Times New Roman" charset="0"/>
                <a:cs typeface="Times New Roman" charset="0"/>
              </a:rPr>
              <a:t> на сжатую жидкость, возникнет давление. Так же как и в случае с </a:t>
            </a:r>
            <a:r>
              <a:rPr lang="ru-RU" sz="1200" kern="1200" dirty="0" err="1" smtClean="0">
                <a:solidFill>
                  <a:schemeClr val="tx1"/>
                </a:solidFill>
                <a:effectLst/>
                <a:latin typeface="Times New Roman" charset="0"/>
                <a:ea typeface="Times New Roman" charset="0"/>
                <a:cs typeface="Times New Roman" charset="0"/>
              </a:rPr>
              <a:t>шинои</a:t>
            </a:r>
            <a:r>
              <a:rPr lang="ru-RU" sz="1200" kern="1200" dirty="0" smtClean="0">
                <a:solidFill>
                  <a:schemeClr val="tx1"/>
                </a:solidFill>
                <a:effectLst/>
                <a:latin typeface="Times New Roman" charset="0"/>
                <a:ea typeface="Times New Roman" charset="0"/>
                <a:cs typeface="Times New Roman" charset="0"/>
              </a:rPr>
              <a:t>̆, давление одинаково в </a:t>
            </a:r>
            <a:r>
              <a:rPr lang="ru-RU" sz="1200" kern="1200" dirty="0" err="1" smtClean="0">
                <a:solidFill>
                  <a:schemeClr val="tx1"/>
                </a:solidFill>
                <a:effectLst/>
                <a:latin typeface="Times New Roman" charset="0"/>
                <a:ea typeface="Times New Roman" charset="0"/>
                <a:cs typeface="Times New Roman" charset="0"/>
              </a:rPr>
              <a:t>каждои</a:t>
            </a:r>
            <a:r>
              <a:rPr lang="ru-RU" sz="1200" kern="1200" dirty="0" smtClean="0">
                <a:solidFill>
                  <a:schemeClr val="tx1"/>
                </a:solidFill>
                <a:effectLst/>
                <a:latin typeface="Times New Roman" charset="0"/>
                <a:ea typeface="Times New Roman" charset="0"/>
                <a:cs typeface="Times New Roman" charset="0"/>
              </a:rPr>
              <a:t>̆ точке бочки, </a:t>
            </a:r>
            <a:r>
              <a:rPr lang="ru-RU" sz="1200" kern="1200" dirty="0" err="1" smtClean="0">
                <a:solidFill>
                  <a:schemeClr val="tx1"/>
                </a:solidFill>
                <a:effectLst/>
                <a:latin typeface="Times New Roman" charset="0"/>
                <a:ea typeface="Times New Roman" charset="0"/>
                <a:cs typeface="Times New Roman" charset="0"/>
              </a:rPr>
              <a:t>содержащеи</a:t>
            </a:r>
            <a:r>
              <a:rPr lang="ru-RU" sz="1200" kern="1200" dirty="0" smtClean="0">
                <a:solidFill>
                  <a:schemeClr val="tx1"/>
                </a:solidFill>
                <a:effectLst/>
                <a:latin typeface="Times New Roman" charset="0"/>
                <a:ea typeface="Times New Roman" charset="0"/>
                <a:cs typeface="Times New Roman" charset="0"/>
              </a:rPr>
              <a:t>̆ жидкость. Если давление</a:t>
            </a:r>
            <a:br>
              <a:rPr lang="ru-RU" sz="1200" kern="1200" dirty="0" smtClean="0">
                <a:solidFill>
                  <a:schemeClr val="tx1"/>
                </a:solidFill>
                <a:effectLst/>
                <a:latin typeface="Times New Roman" charset="0"/>
                <a:ea typeface="Times New Roman" charset="0"/>
                <a:cs typeface="Times New Roman" charset="0"/>
              </a:rPr>
            </a:br>
            <a:r>
              <a:rPr lang="ru-RU" sz="1200" kern="1200" dirty="0" smtClean="0">
                <a:solidFill>
                  <a:schemeClr val="tx1"/>
                </a:solidFill>
                <a:effectLst/>
                <a:latin typeface="Times New Roman" charset="0"/>
                <a:ea typeface="Times New Roman" charset="0"/>
                <a:cs typeface="Times New Roman" charset="0"/>
              </a:rPr>
              <a:t>слишком велико, бочка может сломаться. Бочка сломается в слабом месте, а не там, где больше давление, потому что давление одинаково в </a:t>
            </a:r>
            <a:r>
              <a:rPr lang="ru-RU" sz="1200" kern="1200" dirty="0" err="1" smtClean="0">
                <a:solidFill>
                  <a:schemeClr val="tx1"/>
                </a:solidFill>
                <a:effectLst/>
                <a:latin typeface="Times New Roman" charset="0"/>
                <a:ea typeface="Times New Roman" charset="0"/>
                <a:cs typeface="Times New Roman" charset="0"/>
              </a:rPr>
              <a:t>каждои</a:t>
            </a:r>
            <a:r>
              <a:rPr lang="ru-RU" sz="1200" kern="1200" dirty="0" smtClean="0">
                <a:solidFill>
                  <a:schemeClr val="tx1"/>
                </a:solidFill>
                <a:effectLst/>
                <a:latin typeface="Times New Roman" charset="0"/>
                <a:ea typeface="Times New Roman" charset="0"/>
                <a:cs typeface="Times New Roman" charset="0"/>
              </a:rPr>
              <a:t>̆ точке. </a:t>
            </a:r>
            <a:endParaRPr lang="ru-RU" dirty="0" smtClean="0">
              <a:latin typeface="Times New Roman" charset="0"/>
              <a:ea typeface="Times New Roman" charset="0"/>
              <a:cs typeface="Times New Roman" charset="0"/>
            </a:endParaRPr>
          </a:p>
          <a:p>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71</a:t>
            </a:fld>
            <a:endParaRPr lang="ru-RU"/>
          </a:p>
        </p:txBody>
      </p:sp>
    </p:spTree>
    <p:extLst>
      <p:ext uri="{BB962C8B-B14F-4D97-AF65-F5344CB8AC3E}">
        <p14:creationId xmlns:p14="http://schemas.microsoft.com/office/powerpoint/2010/main" val="16916432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Сжатая жидкость удобна при передаче силы по трубам, на изгибе, вверх, вниз, потому что </a:t>
            </a:r>
            <a:endParaRPr lang="ru-RU" dirty="0" smtClean="0"/>
          </a:p>
          <a:p>
            <a:r>
              <a:rPr lang="ru-RU" sz="1200" kern="1200" dirty="0" smtClean="0">
                <a:solidFill>
                  <a:schemeClr val="tx1"/>
                </a:solidFill>
                <a:effectLst/>
                <a:latin typeface="+mn-lt"/>
                <a:ea typeface="+mn-ea"/>
                <a:cs typeface="+mn-cs"/>
              </a:rPr>
              <a:t>жидкости почти несжимаемы и передача энергии происходит немедленно.</a:t>
            </a:r>
            <a:br>
              <a:rPr lang="ru-RU" sz="1200" kern="1200" dirty="0" smtClean="0">
                <a:solidFill>
                  <a:schemeClr val="tx1"/>
                </a:solidFill>
                <a:effectLst/>
                <a:latin typeface="+mn-lt"/>
                <a:ea typeface="+mn-ea"/>
                <a:cs typeface="+mn-cs"/>
              </a:rPr>
            </a:br>
            <a:r>
              <a:rPr lang="ru-RU" sz="1200" kern="1200" dirty="0" smtClean="0">
                <a:solidFill>
                  <a:schemeClr val="tx1"/>
                </a:solidFill>
                <a:effectLst/>
                <a:latin typeface="+mn-lt"/>
                <a:ea typeface="+mn-ea"/>
                <a:cs typeface="+mn-cs"/>
              </a:rPr>
              <a:t>Многие гидравлические системы используют масло. Это потому, что масло почти не сжимается. В тоже время, масло может использовать в качестве смазки. </a:t>
            </a:r>
            <a:endParaRPr lang="ru-RU" dirty="0" smtClean="0"/>
          </a:p>
          <a:p>
            <a:endParaRPr lang="ru-RU" dirty="0"/>
          </a:p>
        </p:txBody>
      </p:sp>
      <p:sp>
        <p:nvSpPr>
          <p:cNvPr id="4" name="Номер слайда 3"/>
          <p:cNvSpPr>
            <a:spLocks noGrp="1"/>
          </p:cNvSpPr>
          <p:nvPr>
            <p:ph type="sldNum" sz="quarter" idx="10"/>
          </p:nvPr>
        </p:nvSpPr>
        <p:spPr/>
        <p:txBody>
          <a:bodyPr/>
          <a:lstStyle/>
          <a:p>
            <a:fld id="{2CCFD354-064A-6F45-941C-678C728863E6}" type="slidenum">
              <a:rPr lang="ru-RU" smtClean="0"/>
              <a:t>72</a:t>
            </a:fld>
            <a:endParaRPr lang="ru-RU"/>
          </a:p>
        </p:txBody>
      </p:sp>
    </p:spTree>
    <p:extLst>
      <p:ext uri="{BB962C8B-B14F-4D97-AF65-F5344CB8AC3E}">
        <p14:creationId xmlns:p14="http://schemas.microsoft.com/office/powerpoint/2010/main" val="9012119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CFD354-064A-6F45-941C-678C728863E6}" type="slidenum">
              <a:rPr lang="ru-RU" smtClean="0"/>
              <a:t>73</a:t>
            </a:fld>
            <a:endParaRPr lang="ru-RU"/>
          </a:p>
        </p:txBody>
      </p:sp>
    </p:spTree>
    <p:extLst>
      <p:ext uri="{BB962C8B-B14F-4D97-AF65-F5344CB8AC3E}">
        <p14:creationId xmlns:p14="http://schemas.microsoft.com/office/powerpoint/2010/main" val="2095802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CFD354-064A-6F45-941C-678C728863E6}" type="slidenum">
              <a:rPr lang="ru-RU" smtClean="0"/>
              <a:t>8</a:t>
            </a:fld>
            <a:endParaRPr lang="ru-RU"/>
          </a:p>
        </p:txBody>
      </p:sp>
    </p:spTree>
    <p:extLst>
      <p:ext uri="{BB962C8B-B14F-4D97-AF65-F5344CB8AC3E}">
        <p14:creationId xmlns:p14="http://schemas.microsoft.com/office/powerpoint/2010/main" val="19562975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charset="0"/>
                <a:ea typeface="Times New Roman" charset="0"/>
                <a:cs typeface="Times New Roman" charset="0"/>
              </a:rPr>
              <a:t>Данная гидросистема типична для большинства современных погрузчиков. </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charset="0"/>
                <a:ea typeface="Times New Roman" charset="0"/>
                <a:cs typeface="Times New Roman" charset="0"/>
              </a:rPr>
              <a:t>Гидросистема рабочего оборудования объединена с гидравлическим рулевым управлением</a:t>
            </a:r>
          </a:p>
          <a:p>
            <a:endParaRPr lang="ru-RU" sz="1200"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75</a:t>
            </a:fld>
            <a:endParaRPr lang="ru-RU"/>
          </a:p>
        </p:txBody>
      </p:sp>
    </p:spTree>
    <p:extLst>
      <p:ext uri="{BB962C8B-B14F-4D97-AF65-F5344CB8AC3E}">
        <p14:creationId xmlns:p14="http://schemas.microsoft.com/office/powerpoint/2010/main" val="14800329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latin typeface="Times New Roman" charset="0"/>
                <a:ea typeface="Times New Roman" charset="0"/>
                <a:cs typeface="Times New Roman" charset="0"/>
              </a:rPr>
              <a:t>На погрузчиках используются простые по конструкции и надежные в </a:t>
            </a:r>
            <a:r>
              <a:rPr lang="ru-RU" dirty="0" err="1" smtClean="0">
                <a:latin typeface="Times New Roman" charset="0"/>
                <a:ea typeface="Times New Roman" charset="0"/>
                <a:cs typeface="Times New Roman" charset="0"/>
              </a:rPr>
              <a:t>экспулатации</a:t>
            </a:r>
            <a:r>
              <a:rPr lang="ru-RU" dirty="0" smtClean="0">
                <a:latin typeface="Times New Roman" charset="0"/>
                <a:ea typeface="Times New Roman" charset="0"/>
                <a:cs typeface="Times New Roman" charset="0"/>
              </a:rPr>
              <a:t> шестеренные насосы. При вращении шестерен </a:t>
            </a:r>
            <a:r>
              <a:rPr lang="ru-RU" dirty="0" err="1" smtClean="0">
                <a:latin typeface="Times New Roman" charset="0"/>
                <a:ea typeface="Times New Roman" charset="0"/>
                <a:cs typeface="Times New Roman" charset="0"/>
              </a:rPr>
              <a:t>р.ж</a:t>
            </a:r>
            <a:r>
              <a:rPr lang="ru-RU" dirty="0" smtClean="0">
                <a:latin typeface="Times New Roman" charset="0"/>
                <a:ea typeface="Times New Roman" charset="0"/>
                <a:cs typeface="Times New Roman" charset="0"/>
              </a:rPr>
              <a:t>. перемещается между зубьями и корпусом из всасывающей полости в нагнетательную полость. </a:t>
            </a:r>
          </a:p>
          <a:p>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77</a:t>
            </a:fld>
            <a:endParaRPr lang="ru-RU"/>
          </a:p>
        </p:txBody>
      </p:sp>
    </p:spTree>
    <p:extLst>
      <p:ext uri="{BB962C8B-B14F-4D97-AF65-F5344CB8AC3E}">
        <p14:creationId xmlns:p14="http://schemas.microsoft.com/office/powerpoint/2010/main" val="17373863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indent="0">
              <a:buNone/>
            </a:pPr>
            <a:r>
              <a:rPr lang="ru-RU" baseline="0" dirty="0" smtClean="0">
                <a:latin typeface="Times New Roman" charset="0"/>
                <a:ea typeface="Times New Roman" charset="0"/>
                <a:cs typeface="Times New Roman" charset="0"/>
              </a:rPr>
              <a:t>а- Насос в сборе</a:t>
            </a:r>
          </a:p>
          <a:p>
            <a:pPr marL="0" indent="0">
              <a:buNone/>
            </a:pPr>
            <a:r>
              <a:rPr lang="ru-RU" baseline="0" dirty="0" smtClean="0">
                <a:latin typeface="Times New Roman" charset="0"/>
                <a:ea typeface="Times New Roman" charset="0"/>
                <a:cs typeface="Times New Roman" charset="0"/>
              </a:rPr>
              <a:t>б-  детали насоса</a:t>
            </a:r>
          </a:p>
          <a:p>
            <a:pPr marL="0" indent="0">
              <a:buNone/>
            </a:pPr>
            <a:r>
              <a:rPr lang="ru-RU" baseline="0" dirty="0" smtClean="0">
                <a:latin typeface="Times New Roman" charset="0"/>
                <a:ea typeface="Times New Roman" charset="0"/>
                <a:cs typeface="Times New Roman" charset="0"/>
              </a:rPr>
              <a:t>1,3 12 13- кольца уплотнения</a:t>
            </a:r>
          </a:p>
          <a:p>
            <a:pPr marL="0" indent="0">
              <a:buNone/>
            </a:pPr>
            <a:r>
              <a:rPr lang="ru-RU" baseline="0" dirty="0" smtClean="0">
                <a:latin typeface="Times New Roman" charset="0"/>
                <a:ea typeface="Times New Roman" charset="0"/>
                <a:cs typeface="Times New Roman" charset="0"/>
              </a:rPr>
              <a:t>2 – крышка</a:t>
            </a:r>
          </a:p>
          <a:p>
            <a:pPr marL="0" indent="0">
              <a:buNone/>
            </a:pPr>
            <a:r>
              <a:rPr lang="ru-RU" baseline="0" dirty="0" smtClean="0">
                <a:latin typeface="Times New Roman" charset="0"/>
                <a:ea typeface="Times New Roman" charset="0"/>
                <a:cs typeface="Times New Roman" charset="0"/>
              </a:rPr>
              <a:t>4 – уплотнение</a:t>
            </a:r>
          </a:p>
          <a:p>
            <a:pPr marL="0" indent="0">
              <a:buNone/>
            </a:pPr>
            <a:r>
              <a:rPr lang="ru-RU" baseline="0" dirty="0" smtClean="0">
                <a:latin typeface="Times New Roman" charset="0"/>
                <a:ea typeface="Times New Roman" charset="0"/>
                <a:cs typeface="Times New Roman" charset="0"/>
              </a:rPr>
              <a:t>5,7 втулки</a:t>
            </a:r>
          </a:p>
          <a:p>
            <a:pPr marL="0" indent="0">
              <a:buNone/>
            </a:pPr>
            <a:r>
              <a:rPr lang="ru-RU" baseline="0" dirty="0" smtClean="0">
                <a:latin typeface="Times New Roman" charset="0"/>
                <a:ea typeface="Times New Roman" charset="0"/>
                <a:cs typeface="Times New Roman" charset="0"/>
              </a:rPr>
              <a:t>6 – корпус</a:t>
            </a:r>
          </a:p>
          <a:p>
            <a:pPr marL="0" indent="0">
              <a:buNone/>
            </a:pPr>
            <a:r>
              <a:rPr lang="ru-RU" baseline="0" dirty="0" smtClean="0">
                <a:latin typeface="Times New Roman" charset="0"/>
                <a:ea typeface="Times New Roman" charset="0"/>
                <a:cs typeface="Times New Roman" charset="0"/>
              </a:rPr>
              <a:t>8,9 – шестерни</a:t>
            </a:r>
          </a:p>
          <a:p>
            <a:pPr marL="0" indent="0">
              <a:buNone/>
            </a:pPr>
            <a:r>
              <a:rPr lang="ru-RU" baseline="0" dirty="0" smtClean="0">
                <a:latin typeface="Times New Roman" charset="0"/>
                <a:ea typeface="Times New Roman" charset="0"/>
                <a:cs typeface="Times New Roman" charset="0"/>
              </a:rPr>
              <a:t>10- пластина</a:t>
            </a:r>
          </a:p>
          <a:p>
            <a:pPr marL="0" indent="0">
              <a:buNone/>
            </a:pPr>
            <a:r>
              <a:rPr lang="ru-RU" baseline="0" dirty="0" smtClean="0">
                <a:latin typeface="Times New Roman" charset="0"/>
                <a:ea typeface="Times New Roman" charset="0"/>
                <a:cs typeface="Times New Roman" charset="0"/>
              </a:rPr>
              <a:t>11- винт</a:t>
            </a:r>
          </a:p>
          <a:p>
            <a:pPr marL="0" indent="0">
              <a:buNone/>
            </a:pPr>
            <a:r>
              <a:rPr lang="ru-RU" baseline="0" dirty="0" smtClean="0">
                <a:latin typeface="Times New Roman" charset="0"/>
                <a:ea typeface="Times New Roman" charset="0"/>
                <a:cs typeface="Times New Roman" charset="0"/>
              </a:rPr>
              <a:t>14 – отверстие</a:t>
            </a:r>
          </a:p>
          <a:p>
            <a:pPr marL="0" indent="0">
              <a:buNone/>
            </a:pPr>
            <a:r>
              <a:rPr lang="ru-RU" baseline="0" dirty="0" smtClean="0">
                <a:latin typeface="Times New Roman" charset="0"/>
                <a:ea typeface="Times New Roman" charset="0"/>
                <a:cs typeface="Times New Roman" charset="0"/>
              </a:rPr>
              <a:t>15- проволоки</a:t>
            </a:r>
          </a:p>
        </p:txBody>
      </p:sp>
      <p:sp>
        <p:nvSpPr>
          <p:cNvPr id="4" name="Номер слайда 3"/>
          <p:cNvSpPr>
            <a:spLocks noGrp="1"/>
          </p:cNvSpPr>
          <p:nvPr>
            <p:ph type="sldNum" sz="quarter" idx="10"/>
          </p:nvPr>
        </p:nvSpPr>
        <p:spPr/>
        <p:txBody>
          <a:bodyPr/>
          <a:lstStyle/>
          <a:p>
            <a:fld id="{2CCFD354-064A-6F45-941C-678C728863E6}" type="slidenum">
              <a:rPr lang="ru-RU" smtClean="0"/>
              <a:t>78</a:t>
            </a:fld>
            <a:endParaRPr lang="ru-RU"/>
          </a:p>
        </p:txBody>
      </p:sp>
    </p:spTree>
    <p:extLst>
      <p:ext uri="{BB962C8B-B14F-4D97-AF65-F5344CB8AC3E}">
        <p14:creationId xmlns:p14="http://schemas.microsoft.com/office/powerpoint/2010/main" val="7620005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indent="0">
              <a:buNone/>
            </a:pPr>
            <a:r>
              <a:rPr lang="ru-RU" b="1" dirty="0" err="1" smtClean="0">
                <a:latin typeface="Times New Roman" charset="0"/>
                <a:ea typeface="Times New Roman" charset="0"/>
                <a:cs typeface="Times New Roman" charset="0"/>
              </a:rPr>
              <a:t>Гидрораспределитель</a:t>
            </a:r>
            <a:endParaRPr lang="ru-RU" b="1" dirty="0" smtClean="0">
              <a:latin typeface="Times New Roman" charset="0"/>
              <a:ea typeface="Times New Roman" charset="0"/>
              <a:cs typeface="Times New Roman" charset="0"/>
            </a:endParaRPr>
          </a:p>
          <a:p>
            <a:r>
              <a:rPr lang="ru-RU" sz="1200" dirty="0" smtClean="0">
                <a:latin typeface="Times New Roman" charset="0"/>
                <a:ea typeface="Times New Roman" charset="0"/>
                <a:cs typeface="Times New Roman" charset="0"/>
              </a:rPr>
              <a:t>Предназначен для направления потоков рабочей жидкости в гидроцилиндры путем открытия или закрытия проходного сечения. Применяются распределители золотникового типа. Каждый золотник управляет одной рабочей операцией (например, подъем-отпускание груза). На данном рисунке третий золотник резервный. Цилиндрические золотники имеют пояски и проточки. Перемещаются относительно корпуса распределителя с помощью рукояток управления. При перемещении проточки открывают проход рабочей жидкости в соответствующую полость цилиндра и слив рабочей жидкости в бак из второй полости. Возврат золотников в первоначальное положение происходит при помощи пружин. Золотник имеет нейтральное и два рабочих положения. На рисунке все золотники в нейтральном положении. В данном случае рабочая жидкость, подавляемая насосом, свободно проходит через распределитель и возвращается  в бак. </a:t>
            </a:r>
          </a:p>
          <a:p>
            <a:pPr marL="0" indent="0">
              <a:buNone/>
            </a:pPr>
            <a:r>
              <a:rPr lang="ru-RU" sz="1200" dirty="0" smtClean="0">
                <a:latin typeface="Times New Roman" charset="0"/>
                <a:ea typeface="Times New Roman" charset="0"/>
                <a:cs typeface="Times New Roman" charset="0"/>
              </a:rPr>
              <a:t>В корпусе распределителя обычно устанавливается предохранительный клапан. </a:t>
            </a:r>
          </a:p>
          <a:p>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79</a:t>
            </a:fld>
            <a:endParaRPr lang="ru-RU"/>
          </a:p>
        </p:txBody>
      </p:sp>
    </p:spTree>
    <p:extLst>
      <p:ext uri="{BB962C8B-B14F-4D97-AF65-F5344CB8AC3E}">
        <p14:creationId xmlns:p14="http://schemas.microsoft.com/office/powerpoint/2010/main" val="22971317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CFD354-064A-6F45-941C-678C728863E6}" type="slidenum">
              <a:rPr lang="ru-RU" smtClean="0"/>
              <a:t>80</a:t>
            </a:fld>
            <a:endParaRPr lang="ru-RU"/>
          </a:p>
        </p:txBody>
      </p:sp>
    </p:spTree>
    <p:extLst>
      <p:ext uri="{BB962C8B-B14F-4D97-AF65-F5344CB8AC3E}">
        <p14:creationId xmlns:p14="http://schemas.microsoft.com/office/powerpoint/2010/main" val="14486366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CFD354-064A-6F45-941C-678C728863E6}" type="slidenum">
              <a:rPr lang="ru-RU" smtClean="0"/>
              <a:t>83</a:t>
            </a:fld>
            <a:endParaRPr lang="ru-RU"/>
          </a:p>
        </p:txBody>
      </p:sp>
    </p:spTree>
    <p:extLst>
      <p:ext uri="{BB962C8B-B14F-4D97-AF65-F5344CB8AC3E}">
        <p14:creationId xmlns:p14="http://schemas.microsoft.com/office/powerpoint/2010/main" val="849384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indent="0">
              <a:buNone/>
            </a:pPr>
            <a:r>
              <a:rPr lang="ru-RU" sz="1200" dirty="0" smtClean="0">
                <a:latin typeface="Times New Roman" charset="0"/>
                <a:ea typeface="Times New Roman" charset="0"/>
                <a:cs typeface="Times New Roman" charset="0"/>
              </a:rPr>
              <a:t>Гидромеханическая трансмиссия состоит из следующих агрегатов:</a:t>
            </a:r>
          </a:p>
          <a:p>
            <a:pPr marL="514350" indent="-514350">
              <a:buAutoNum type="arabicPeriod"/>
            </a:pPr>
            <a:r>
              <a:rPr lang="ru-RU" sz="1200" dirty="0" smtClean="0">
                <a:latin typeface="Times New Roman" charset="0"/>
                <a:ea typeface="Times New Roman" charset="0"/>
                <a:cs typeface="Times New Roman" charset="0"/>
              </a:rPr>
              <a:t>Гидротрансформатор</a:t>
            </a:r>
          </a:p>
          <a:p>
            <a:pPr marL="514350" indent="-514350">
              <a:buAutoNum type="arabicPeriod"/>
            </a:pPr>
            <a:r>
              <a:rPr lang="ru-RU" sz="1200" dirty="0" smtClean="0">
                <a:latin typeface="Times New Roman" charset="0"/>
                <a:ea typeface="Times New Roman" charset="0"/>
                <a:cs typeface="Times New Roman" charset="0"/>
              </a:rPr>
              <a:t>Одноступенчатая КПП с многодисковой фрикционной муфтой сцепления «мокрого типа»</a:t>
            </a:r>
          </a:p>
          <a:p>
            <a:pPr marL="514350" indent="-514350">
              <a:buAutoNum type="arabicPeriod"/>
            </a:pPr>
            <a:r>
              <a:rPr lang="ru-RU" sz="1200" dirty="0" smtClean="0">
                <a:latin typeface="Times New Roman" charset="0"/>
                <a:ea typeface="Times New Roman" charset="0"/>
                <a:cs typeface="Times New Roman" charset="0"/>
              </a:rPr>
              <a:t>Питательный насос</a:t>
            </a:r>
          </a:p>
          <a:p>
            <a:pPr marL="514350" indent="-514350">
              <a:buAutoNum type="arabicPeriod"/>
            </a:pPr>
            <a:r>
              <a:rPr lang="ru-RU" sz="1200" dirty="0" smtClean="0">
                <a:latin typeface="Times New Roman" charset="0"/>
                <a:ea typeface="Times New Roman" charset="0"/>
                <a:cs typeface="Times New Roman" charset="0"/>
              </a:rPr>
              <a:t>Маслоохладитель</a:t>
            </a:r>
          </a:p>
          <a:p>
            <a:pPr marL="514350" indent="-514350">
              <a:buAutoNum type="arabicPeriod"/>
            </a:pPr>
            <a:r>
              <a:rPr lang="ru-RU" sz="1200" dirty="0" smtClean="0">
                <a:latin typeface="Times New Roman" charset="0"/>
                <a:ea typeface="Times New Roman" charset="0"/>
                <a:cs typeface="Times New Roman" charset="0"/>
              </a:rPr>
              <a:t>Фильтр (1 или 2 шт.)</a:t>
            </a:r>
          </a:p>
          <a:p>
            <a:pPr marL="514350" indent="-514350">
              <a:buAutoNum type="arabicPeriod"/>
            </a:pPr>
            <a:r>
              <a:rPr lang="ru-RU" sz="1200" dirty="0" smtClean="0">
                <a:latin typeface="Times New Roman" charset="0"/>
                <a:ea typeface="Times New Roman" charset="0"/>
                <a:cs typeface="Times New Roman" charset="0"/>
              </a:rPr>
              <a:t>Главная передача</a:t>
            </a:r>
          </a:p>
          <a:p>
            <a:pPr marL="514350" indent="-514350">
              <a:buAutoNum type="arabicPeriod"/>
            </a:pPr>
            <a:r>
              <a:rPr lang="ru-RU" sz="1200" dirty="0" smtClean="0">
                <a:latin typeface="Times New Roman" charset="0"/>
                <a:ea typeface="Times New Roman" charset="0"/>
                <a:cs typeface="Times New Roman" charset="0"/>
              </a:rPr>
              <a:t>Клапан реверса</a:t>
            </a:r>
          </a:p>
          <a:p>
            <a:pPr marL="514350" indent="-514350">
              <a:buAutoNum type="arabicPeriod"/>
            </a:pPr>
            <a:r>
              <a:rPr lang="ru-RU" sz="1200" dirty="0" smtClean="0">
                <a:latin typeface="Times New Roman" charset="0"/>
                <a:ea typeface="Times New Roman" charset="0"/>
                <a:cs typeface="Times New Roman" charset="0"/>
              </a:rPr>
              <a:t>Клапан замедленного перемещения (толчкового хода)</a:t>
            </a:r>
          </a:p>
          <a:p>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85</a:t>
            </a:fld>
            <a:endParaRPr lang="ru-RU"/>
          </a:p>
        </p:txBody>
      </p:sp>
    </p:spTree>
    <p:extLst>
      <p:ext uri="{BB962C8B-B14F-4D97-AF65-F5344CB8AC3E}">
        <p14:creationId xmlns:p14="http://schemas.microsoft.com/office/powerpoint/2010/main" val="108983385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latin typeface="Times New Roman" charset="0"/>
                <a:ea typeface="Times New Roman" charset="0"/>
                <a:cs typeface="Times New Roman" charset="0"/>
              </a:rPr>
              <a:t>Сжатый воздух внутри шины определяет ее упругие свойства, смягчает удары от дороги на раму погрузчика.</a:t>
            </a:r>
          </a:p>
          <a:p>
            <a:r>
              <a:rPr lang="ru-RU" dirty="0" smtClean="0">
                <a:latin typeface="Times New Roman" charset="0"/>
                <a:ea typeface="Times New Roman" charset="0"/>
                <a:cs typeface="Times New Roman" charset="0"/>
              </a:rPr>
              <a:t>Пневматические колеса ухудшают устойчивость погрузчика, поэтому на ведущий мост могут устанавливаться сдвоенные колеса.</a:t>
            </a:r>
          </a:p>
          <a:p>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92</a:t>
            </a:fld>
            <a:endParaRPr lang="ru-RU"/>
          </a:p>
        </p:txBody>
      </p:sp>
    </p:spTree>
    <p:extLst>
      <p:ext uri="{BB962C8B-B14F-4D97-AF65-F5344CB8AC3E}">
        <p14:creationId xmlns:p14="http://schemas.microsoft.com/office/powerpoint/2010/main" val="108545980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b="1" dirty="0" smtClean="0">
                <a:latin typeface="Times New Roman" charset="0"/>
                <a:ea typeface="Times New Roman" charset="0"/>
                <a:cs typeface="Times New Roman" charset="0"/>
              </a:rPr>
              <a:t>Работа</a:t>
            </a:r>
            <a:r>
              <a:rPr lang="ru-RU" b="1" baseline="0" dirty="0" smtClean="0">
                <a:latin typeface="Times New Roman" charset="0"/>
                <a:ea typeface="Times New Roman" charset="0"/>
                <a:cs typeface="Times New Roman" charset="0"/>
              </a:rPr>
              <a:t> рулевого управления</a:t>
            </a:r>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smtClean="0">
              <a:latin typeface="Times New Roman" charset="0"/>
              <a:ea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latin typeface="Times New Roman" charset="0"/>
                <a:ea typeface="Times New Roman" charset="0"/>
                <a:cs typeface="Times New Roman" charset="0"/>
              </a:rPr>
              <a:t>При работающем двигателе погрузчика часть масла от шестеренчатого насоса гидросистемы подается под давлением на </a:t>
            </a:r>
            <a:r>
              <a:rPr lang="ru-RU" dirty="0" err="1" smtClean="0">
                <a:latin typeface="Times New Roman" charset="0"/>
                <a:ea typeface="Times New Roman" charset="0"/>
                <a:cs typeface="Times New Roman" charset="0"/>
              </a:rPr>
              <a:t>гидроруль</a:t>
            </a:r>
            <a:r>
              <a:rPr lang="ru-RU" dirty="0" smtClean="0">
                <a:latin typeface="Times New Roman" charset="0"/>
                <a:ea typeface="Times New Roman" charset="0"/>
                <a:cs typeface="Times New Roman" charset="0"/>
              </a:rPr>
              <a:t> (3) Если при этом машинист не вращает рулевое колесо, то масло, пройдя через каналы </a:t>
            </a:r>
            <a:r>
              <a:rPr lang="ru-RU" dirty="0" err="1" smtClean="0">
                <a:latin typeface="Times New Roman" charset="0"/>
                <a:ea typeface="Times New Roman" charset="0"/>
                <a:cs typeface="Times New Roman" charset="0"/>
              </a:rPr>
              <a:t>гидроруля</a:t>
            </a:r>
            <a:r>
              <a:rPr lang="ru-RU" dirty="0" smtClean="0">
                <a:latin typeface="Times New Roman" charset="0"/>
                <a:ea typeface="Times New Roman" charset="0"/>
                <a:cs typeface="Times New Roman" charset="0"/>
              </a:rPr>
              <a:t>, уходит на слив в бак. При повороте рулевого колеса на определенны угол, </a:t>
            </a:r>
            <a:r>
              <a:rPr lang="ru-RU" dirty="0" err="1" smtClean="0">
                <a:latin typeface="Times New Roman" charset="0"/>
                <a:ea typeface="Times New Roman" charset="0"/>
                <a:cs typeface="Times New Roman" charset="0"/>
              </a:rPr>
              <a:t>гидроруль</a:t>
            </a:r>
            <a:r>
              <a:rPr lang="ru-RU" dirty="0" smtClean="0">
                <a:latin typeface="Times New Roman" charset="0"/>
                <a:ea typeface="Times New Roman" charset="0"/>
                <a:cs typeface="Times New Roman" charset="0"/>
              </a:rPr>
              <a:t> (3) подает определенное количество масла под давлением в правую или левую полость гидроцилиндра (5) рулевого управления (в зависимости от направления вращения рулевого колеса) одновременно с этим из противоположной плоскости цилиндра масло через рулевой механизм сливается в бак. При этом внутри гидроцилиндра перемещается поршень и один из штоков втягивается внутрь цилиндра, а второй наоборот выходит из цилиндра. Концы штоков (головки штоков) соединены посредством поперечных рулевых тяг (6) и шаровых шарниров (7) с рычагами поворотных цапф (8). Поворотные цапфы вместе со шкворнями поворачиваются на подшипниках в отверстиях балки, а вместе с ними поворачиваются и установленные на них управляемые колеса. Угля поворота колес можно отрегулировать изменением длины поперечных рулевых тяг.</a:t>
            </a:r>
          </a:p>
          <a:p>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98</a:t>
            </a:fld>
            <a:endParaRPr lang="ru-RU"/>
          </a:p>
        </p:txBody>
      </p:sp>
    </p:spTree>
    <p:extLst>
      <p:ext uri="{BB962C8B-B14F-4D97-AF65-F5344CB8AC3E}">
        <p14:creationId xmlns:p14="http://schemas.microsoft.com/office/powerpoint/2010/main" val="124444604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latin typeface="Times New Roman" charset="0"/>
                <a:ea typeface="Times New Roman" charset="0"/>
                <a:cs typeface="Times New Roman" charset="0"/>
              </a:rPr>
              <a:t>Гидравлическое рулевое управление на современных погрузчиках как правило совмещено в одно гидросистему с гидроприводом</a:t>
            </a:r>
            <a:r>
              <a:rPr lang="ru-RU" baseline="0" dirty="0" smtClean="0">
                <a:latin typeface="Times New Roman" charset="0"/>
                <a:ea typeface="Times New Roman" charset="0"/>
                <a:cs typeface="Times New Roman" charset="0"/>
              </a:rPr>
              <a:t> рабочего оборудования.</a:t>
            </a:r>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99</a:t>
            </a:fld>
            <a:endParaRPr lang="ru-RU"/>
          </a:p>
        </p:txBody>
      </p:sp>
    </p:spTree>
    <p:extLst>
      <p:ext uri="{BB962C8B-B14F-4D97-AF65-F5344CB8AC3E}">
        <p14:creationId xmlns:p14="http://schemas.microsoft.com/office/powerpoint/2010/main" val="2003566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CFD354-064A-6F45-941C-678C728863E6}" type="slidenum">
              <a:rPr lang="ru-RU" smtClean="0"/>
              <a:t>9</a:t>
            </a:fld>
            <a:endParaRPr lang="ru-RU"/>
          </a:p>
        </p:txBody>
      </p:sp>
    </p:spTree>
    <p:extLst>
      <p:ext uri="{BB962C8B-B14F-4D97-AF65-F5344CB8AC3E}">
        <p14:creationId xmlns:p14="http://schemas.microsoft.com/office/powerpoint/2010/main" val="19593437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CFD354-064A-6F45-941C-678C728863E6}" type="slidenum">
              <a:rPr lang="ru-RU" smtClean="0"/>
              <a:t>100</a:t>
            </a:fld>
            <a:endParaRPr lang="ru-RU"/>
          </a:p>
        </p:txBody>
      </p:sp>
    </p:spTree>
    <p:extLst>
      <p:ext uri="{BB962C8B-B14F-4D97-AF65-F5344CB8AC3E}">
        <p14:creationId xmlns:p14="http://schemas.microsoft.com/office/powerpoint/2010/main" val="167890480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latin typeface="Times New Roman" charset="0"/>
                <a:ea typeface="Times New Roman" charset="0"/>
                <a:cs typeface="Times New Roman" charset="0"/>
              </a:rPr>
              <a:t>Эффективность работы </a:t>
            </a:r>
            <a:r>
              <a:rPr lang="ru-RU" b="1" dirty="0" smtClean="0">
                <a:latin typeface="Times New Roman" charset="0"/>
                <a:ea typeface="Times New Roman" charset="0"/>
                <a:cs typeface="Times New Roman" charset="0"/>
              </a:rPr>
              <a:t>стояночного тормоза </a:t>
            </a:r>
            <a:r>
              <a:rPr lang="ru-RU" dirty="0" smtClean="0">
                <a:latin typeface="Times New Roman" charset="0"/>
                <a:ea typeface="Times New Roman" charset="0"/>
                <a:cs typeface="Times New Roman" charset="0"/>
              </a:rPr>
              <a:t>характеризуется величиной уклона, на котором должен удерживаться </a:t>
            </a:r>
            <a:r>
              <a:rPr lang="ru-RU" dirty="0" err="1" smtClean="0">
                <a:latin typeface="Times New Roman" charset="0"/>
                <a:ea typeface="Times New Roman" charset="0"/>
                <a:cs typeface="Times New Roman" charset="0"/>
              </a:rPr>
              <a:t>погузчик</a:t>
            </a:r>
            <a:r>
              <a:rPr lang="ru-RU" dirty="0" smtClean="0">
                <a:latin typeface="Times New Roman" charset="0"/>
                <a:ea typeface="Times New Roman" charset="0"/>
                <a:cs typeface="Times New Roman" charset="0"/>
              </a:rPr>
              <a:t> с грузом (не менее 16 </a:t>
            </a:r>
            <a:r>
              <a:rPr lang="ru-RU" dirty="0" err="1" smtClean="0">
                <a:latin typeface="Times New Roman" charset="0"/>
                <a:ea typeface="Times New Roman" charset="0"/>
                <a:cs typeface="Times New Roman" charset="0"/>
              </a:rPr>
              <a:t>гр</a:t>
            </a:r>
            <a:r>
              <a:rPr lang="ru-RU" dirty="0" smtClean="0">
                <a:latin typeface="Times New Roman" charset="0"/>
                <a:ea typeface="Times New Roman" charset="0"/>
                <a:cs typeface="Times New Roman" charset="0"/>
              </a:rPr>
              <a:t>) Стояночный тормоз также называют ручным, потому что управление им осуществляется рычагом. </a:t>
            </a:r>
          </a:p>
          <a:p>
            <a:endParaRPr lang="ru-RU" dirty="0"/>
          </a:p>
        </p:txBody>
      </p:sp>
      <p:sp>
        <p:nvSpPr>
          <p:cNvPr id="4" name="Номер слайда 3"/>
          <p:cNvSpPr>
            <a:spLocks noGrp="1"/>
          </p:cNvSpPr>
          <p:nvPr>
            <p:ph type="sldNum" sz="quarter" idx="10"/>
          </p:nvPr>
        </p:nvSpPr>
        <p:spPr/>
        <p:txBody>
          <a:bodyPr/>
          <a:lstStyle/>
          <a:p>
            <a:fld id="{2CCFD354-064A-6F45-941C-678C728863E6}" type="slidenum">
              <a:rPr lang="ru-RU" smtClean="0"/>
              <a:t>101</a:t>
            </a:fld>
            <a:endParaRPr lang="ru-RU"/>
          </a:p>
        </p:txBody>
      </p:sp>
    </p:spTree>
    <p:extLst>
      <p:ext uri="{BB962C8B-B14F-4D97-AF65-F5344CB8AC3E}">
        <p14:creationId xmlns:p14="http://schemas.microsoft.com/office/powerpoint/2010/main" val="21110802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latin typeface="Times New Roman" charset="0"/>
                <a:ea typeface="Times New Roman" charset="0"/>
                <a:cs typeface="Times New Roman" charset="0"/>
              </a:rPr>
              <a:t>Бачок тормозной жидкости может устанавливаться</a:t>
            </a:r>
            <a:r>
              <a:rPr lang="ru-RU" baseline="0" dirty="0" smtClean="0">
                <a:latin typeface="Times New Roman" charset="0"/>
                <a:ea typeface="Times New Roman" charset="0"/>
                <a:cs typeface="Times New Roman" charset="0"/>
              </a:rPr>
              <a:t> под приборной панелью соединяться с главным тормозным цилиндром с помощью шланга и быть снабжен поплавковым датчиком уровня жидкости. На главный тормозной цилиндр может быть установлен вакуумный усилитель, который обеспечивает перемещение поршня в цилиндре при меньшем усилии нажатия на педаль тормоза.</a:t>
            </a:r>
          </a:p>
          <a:p>
            <a:endParaRPr lang="ru-RU" dirty="0" smtClean="0">
              <a:latin typeface="Times New Roman" charset="0"/>
              <a:ea typeface="Times New Roman" charset="0"/>
              <a:cs typeface="Times New Roman" charset="0"/>
            </a:endParaRPr>
          </a:p>
          <a:p>
            <a:endParaRPr lang="ru-RU" b="1" dirty="0" smtClean="0">
              <a:latin typeface="Times New Roman" charset="0"/>
              <a:ea typeface="Times New Roman" charset="0"/>
              <a:cs typeface="Times New Roman" charset="0"/>
            </a:endParaRPr>
          </a:p>
          <a:p>
            <a:r>
              <a:rPr lang="ru-RU" b="1" dirty="0" smtClean="0">
                <a:latin typeface="Times New Roman" charset="0"/>
                <a:ea typeface="Times New Roman" charset="0"/>
                <a:cs typeface="Times New Roman" charset="0"/>
              </a:rPr>
              <a:t>Принцип работы гидравлического привода рабочего тормоза</a:t>
            </a:r>
            <a:br>
              <a:rPr lang="ru-RU" b="1" dirty="0" smtClean="0">
                <a:latin typeface="Times New Roman" charset="0"/>
                <a:ea typeface="Times New Roman" charset="0"/>
                <a:cs typeface="Times New Roman" charset="0"/>
              </a:rPr>
            </a:br>
            <a:r>
              <a:rPr lang="ru-RU" b="1" dirty="0" smtClean="0">
                <a:latin typeface="Times New Roman" charset="0"/>
                <a:ea typeface="Times New Roman" charset="0"/>
                <a:cs typeface="Times New Roman" charset="0"/>
              </a:rPr>
              <a:t>Торможение</a:t>
            </a:r>
          </a:p>
          <a:p>
            <a:pPr marL="0" indent="0">
              <a:buNone/>
            </a:pPr>
            <a:r>
              <a:rPr lang="ru-RU" dirty="0" smtClean="0">
                <a:latin typeface="Times New Roman" charset="0"/>
                <a:ea typeface="Times New Roman" charset="0"/>
                <a:cs typeface="Times New Roman" charset="0"/>
              </a:rPr>
              <a:t>При нажатии педали (1) шток (2) перемещает поршень (3) главного цилиндра (4) и создает давление тормозной жидкости которое передается на рабочие цилиндры (7). Под давлением жидкости поршни рабочих цилиндров (7) разводят в направлении (а) тормозные колодки (8). Фрикционные накладки колодок тормозят вращение тормозного барабана, закрепленного на ступице колеса.</a:t>
            </a:r>
          </a:p>
          <a:p>
            <a:pPr marL="0" indent="0">
              <a:buNone/>
            </a:pPr>
            <a:endParaRPr lang="ru-RU" dirty="0" smtClean="0">
              <a:latin typeface="Times New Roman" charset="0"/>
              <a:ea typeface="Times New Roman" charset="0"/>
              <a:cs typeface="Times New Roman" charset="0"/>
            </a:endParaRPr>
          </a:p>
          <a:p>
            <a:pPr marL="0" indent="0">
              <a:buNone/>
            </a:pPr>
            <a:r>
              <a:rPr lang="ru-RU" b="1" dirty="0" smtClean="0">
                <a:latin typeface="Times New Roman" charset="0"/>
                <a:ea typeface="Times New Roman" charset="0"/>
                <a:cs typeface="Times New Roman" charset="0"/>
              </a:rPr>
              <a:t>Растормаживание</a:t>
            </a:r>
          </a:p>
          <a:p>
            <a:pPr marL="0" indent="0">
              <a:buNone/>
            </a:pPr>
            <a:r>
              <a:rPr lang="ru-RU" dirty="0" smtClean="0">
                <a:latin typeface="Times New Roman" charset="0"/>
                <a:ea typeface="Times New Roman" charset="0"/>
                <a:cs typeface="Times New Roman" charset="0"/>
              </a:rPr>
              <a:t>После снятия усилия с педали давление в системе снижается,</a:t>
            </a:r>
            <a:r>
              <a:rPr lang="ru-RU" baseline="0" dirty="0" smtClean="0">
                <a:latin typeface="Times New Roman" charset="0"/>
                <a:ea typeface="Times New Roman" charset="0"/>
                <a:cs typeface="Times New Roman" charset="0"/>
              </a:rPr>
              <a:t> возвратные пружины сводят колодки. </a:t>
            </a:r>
            <a:r>
              <a:rPr lang="ru-RU" i="1" baseline="0" dirty="0" smtClean="0">
                <a:latin typeface="Times New Roman" charset="0"/>
                <a:ea typeface="Times New Roman" charset="0"/>
                <a:cs typeface="Times New Roman" charset="0"/>
              </a:rPr>
              <a:t>Педаль тормоза должна иметь небольшой свободный ход, для того чтобы в системе отсутствовало давление при не нажатой педали</a:t>
            </a:r>
            <a:endParaRPr lang="ru-RU" i="1" dirty="0" smtClean="0">
              <a:latin typeface="Times New Roman" charset="0"/>
              <a:ea typeface="Times New Roman" charset="0"/>
              <a:cs typeface="Times New Roman" charset="0"/>
            </a:endParaRPr>
          </a:p>
          <a:p>
            <a:pPr marL="0" indent="0">
              <a:buNone/>
            </a:pPr>
            <a:endParaRPr lang="ru-RU" dirty="0" smtClean="0">
              <a:latin typeface="Times New Roman" charset="0"/>
              <a:ea typeface="Times New Roman" charset="0"/>
              <a:cs typeface="Times New Roman" charset="0"/>
            </a:endParaRPr>
          </a:p>
          <a:p>
            <a:pPr marL="0" indent="0">
              <a:buNone/>
            </a:pPr>
            <a:endParaRPr lang="ru-RU" dirty="0" smtClean="0">
              <a:latin typeface="Times New Roman" charset="0"/>
              <a:ea typeface="Times New Roman" charset="0"/>
              <a:cs typeface="Times New Roman" charset="0"/>
            </a:endParaRPr>
          </a:p>
          <a:p>
            <a:pPr marL="0" indent="0">
              <a:buNone/>
            </a:pPr>
            <a:endParaRPr lang="ru-RU" dirty="0" smtClean="0">
              <a:latin typeface="Times New Roman" charset="0"/>
              <a:ea typeface="Times New Roman" charset="0"/>
              <a:cs typeface="Times New Roman" charset="0"/>
            </a:endParaRPr>
          </a:p>
          <a:p>
            <a:pPr marL="0" indent="0">
              <a:buNone/>
            </a:pPr>
            <a:endParaRPr lang="ru-RU" dirty="0" smtClean="0">
              <a:latin typeface="Times New Roman" charset="0"/>
              <a:ea typeface="Times New Roman" charset="0"/>
              <a:cs typeface="Times New Roman" charset="0"/>
            </a:endParaRPr>
          </a:p>
          <a:p>
            <a:pPr marL="0" indent="0">
              <a:buNone/>
            </a:pPr>
            <a:endParaRPr lang="ru-RU" dirty="0" smtClean="0">
              <a:latin typeface="Times New Roman" charset="0"/>
              <a:ea typeface="Times New Roman" charset="0"/>
              <a:cs typeface="Times New Roman" charset="0"/>
            </a:endParaRPr>
          </a:p>
          <a:p>
            <a:pPr marL="0" indent="0">
              <a:buNone/>
            </a:pPr>
            <a:endParaRPr lang="ru-RU" dirty="0" smtClean="0">
              <a:latin typeface="Times New Roman" charset="0"/>
              <a:ea typeface="Times New Roman" charset="0"/>
              <a:cs typeface="Times New Roman" charset="0"/>
            </a:endParaRPr>
          </a:p>
          <a:p>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102</a:t>
            </a:fld>
            <a:endParaRPr lang="ru-RU"/>
          </a:p>
        </p:txBody>
      </p:sp>
    </p:spTree>
    <p:extLst>
      <p:ext uri="{BB962C8B-B14F-4D97-AF65-F5344CB8AC3E}">
        <p14:creationId xmlns:p14="http://schemas.microsoft.com/office/powerpoint/2010/main" val="173184609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latin typeface="Times New Roman" charset="0"/>
                <a:ea typeface="Times New Roman" charset="0"/>
                <a:cs typeface="Times New Roman" charset="0"/>
              </a:rPr>
              <a:t>Тормозной механизм (2) устанавливается на ведущий мост (1) и взаимодействует с тормозным</a:t>
            </a:r>
            <a:r>
              <a:rPr lang="ru-RU" baseline="0" dirty="0" smtClean="0">
                <a:latin typeface="Times New Roman" charset="0"/>
                <a:ea typeface="Times New Roman" charset="0"/>
                <a:cs typeface="Times New Roman" charset="0"/>
              </a:rPr>
              <a:t> барабаном (3) закрепленным на ступице (4).</a:t>
            </a:r>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103</a:t>
            </a:fld>
            <a:endParaRPr lang="ru-RU"/>
          </a:p>
        </p:txBody>
      </p:sp>
    </p:spTree>
    <p:extLst>
      <p:ext uri="{BB962C8B-B14F-4D97-AF65-F5344CB8AC3E}">
        <p14:creationId xmlns:p14="http://schemas.microsoft.com/office/powerpoint/2010/main" val="202835013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latin typeface="Times New Roman" charset="0"/>
                <a:ea typeface="Times New Roman" charset="0"/>
                <a:cs typeface="Times New Roman" charset="0"/>
              </a:rPr>
              <a:t>Тормозной механизм смонтирован на опорном диске (1),</a:t>
            </a:r>
            <a:r>
              <a:rPr lang="ru-RU" baseline="0" dirty="0" smtClean="0">
                <a:latin typeface="Times New Roman" charset="0"/>
                <a:ea typeface="Times New Roman" charset="0"/>
                <a:cs typeface="Times New Roman" charset="0"/>
              </a:rPr>
              <a:t> который крепится на ведущий мост.</a:t>
            </a:r>
          </a:p>
          <a:p>
            <a:r>
              <a:rPr lang="ru-RU" baseline="0" dirty="0" smtClean="0">
                <a:latin typeface="Times New Roman" charset="0"/>
                <a:ea typeface="Times New Roman" charset="0"/>
                <a:cs typeface="Times New Roman" charset="0"/>
              </a:rPr>
              <a:t>Регулировочный механизм смонтирован на опорном диске (1), который крепится на ведущий мост. Регулировочный механизм (7) винтового типа предназначен для периодической регулировки зазора между накладками и барабаном по мере износа накладок.</a:t>
            </a:r>
          </a:p>
          <a:p>
            <a:r>
              <a:rPr lang="ru-RU" baseline="0" dirty="0" smtClean="0">
                <a:latin typeface="Times New Roman" charset="0"/>
                <a:ea typeface="Times New Roman" charset="0"/>
                <a:cs typeface="Times New Roman" charset="0"/>
              </a:rPr>
              <a:t>На современных погрузчиках регулировка зазора осуществляется автоматически.</a:t>
            </a:r>
          </a:p>
          <a:p>
            <a:endParaRPr lang="ru-RU" baseline="0" dirty="0" smtClean="0">
              <a:latin typeface="Times New Roman" charset="0"/>
              <a:ea typeface="Times New Roman" charset="0"/>
              <a:cs typeface="Times New Roman" charset="0"/>
            </a:endParaRPr>
          </a:p>
          <a:p>
            <a:r>
              <a:rPr lang="ru-RU" b="1" baseline="0" dirty="0" smtClean="0">
                <a:latin typeface="Times New Roman" charset="0"/>
                <a:ea typeface="Times New Roman" charset="0"/>
                <a:cs typeface="Times New Roman" charset="0"/>
              </a:rPr>
              <a:t>Работа тормозного механизма</a:t>
            </a:r>
          </a:p>
          <a:p>
            <a:r>
              <a:rPr lang="ru-RU" baseline="0" dirty="0" smtClean="0">
                <a:latin typeface="Times New Roman" charset="0"/>
                <a:ea typeface="Times New Roman" charset="0"/>
                <a:cs typeface="Times New Roman" charset="0"/>
              </a:rPr>
              <a:t>Поршни (3) рабочего цилиндра (2) разводят колодки (4) под давлением тормозной жидкости. </a:t>
            </a:r>
          </a:p>
          <a:p>
            <a:r>
              <a:rPr lang="ru-RU" baseline="0" dirty="0" smtClean="0">
                <a:latin typeface="Times New Roman" charset="0"/>
                <a:ea typeface="Times New Roman" charset="0"/>
                <a:cs typeface="Times New Roman" charset="0"/>
              </a:rPr>
              <a:t>Колодки тормозят вращающийся барабан. При вращении барабана по часовой стрелке захватывается правая колодка и через вращающийся барабан. При вращении барабана по часовой стрелке захватывается правая колодка и через регулировочный механизм давит на левую колодку, дополнительно прижимая ее к барабану. Такое взаимодействие между барабаном и колодками обеспечивает необходимую тормозную силу при меньшем усилии нажатия на педаль. </a:t>
            </a:r>
          </a:p>
          <a:p>
            <a:endParaRPr lang="ru-RU" baseline="0" dirty="0" smtClean="0">
              <a:latin typeface="Times New Roman" charset="0"/>
              <a:ea typeface="Times New Roman" charset="0"/>
              <a:cs typeface="Times New Roman" charset="0"/>
            </a:endParaRPr>
          </a:p>
          <a:p>
            <a:endParaRPr lang="ru-RU" baseline="0" dirty="0" smtClean="0">
              <a:latin typeface="Times New Roman" charset="0"/>
              <a:ea typeface="Times New Roman" charset="0"/>
              <a:cs typeface="Times New Roman" charset="0"/>
            </a:endParaRPr>
          </a:p>
          <a:p>
            <a:endParaRPr lang="ru-RU" baseline="0" dirty="0" smtClean="0">
              <a:latin typeface="Times New Roman" charset="0"/>
              <a:ea typeface="Times New Roman" charset="0"/>
              <a:cs typeface="Times New Roman" charset="0"/>
            </a:endParaRPr>
          </a:p>
          <a:p>
            <a:endParaRPr lang="ru-RU" baseline="0" dirty="0" smtClean="0">
              <a:latin typeface="Times New Roman" charset="0"/>
              <a:ea typeface="Times New Roman" charset="0"/>
              <a:cs typeface="Times New Roman" charset="0"/>
            </a:endParaRPr>
          </a:p>
          <a:p>
            <a:endParaRPr lang="ru-RU" baseline="0" dirty="0" smtClean="0">
              <a:latin typeface="Times New Roman" charset="0"/>
              <a:ea typeface="Times New Roman" charset="0"/>
              <a:cs typeface="Times New Roman" charset="0"/>
            </a:endParaRPr>
          </a:p>
          <a:p>
            <a:endParaRPr lang="ru-RU" baseline="0" dirty="0" smtClean="0">
              <a:latin typeface="Times New Roman" charset="0"/>
              <a:ea typeface="Times New Roman" charset="0"/>
              <a:cs typeface="Times New Roman" charset="0"/>
            </a:endParaRPr>
          </a:p>
          <a:p>
            <a:endParaRPr lang="ru-RU" baseline="0" dirty="0" smtClean="0">
              <a:latin typeface="Times New Roman" charset="0"/>
              <a:ea typeface="Times New Roman" charset="0"/>
              <a:cs typeface="Times New Roman" charset="0"/>
            </a:endParaRPr>
          </a:p>
          <a:p>
            <a:endParaRPr lang="ru-RU" baseline="0" dirty="0" smtClean="0">
              <a:latin typeface="Times New Roman" charset="0"/>
              <a:ea typeface="Times New Roman" charset="0"/>
              <a:cs typeface="Times New Roman" charset="0"/>
            </a:endParaRPr>
          </a:p>
          <a:p>
            <a:endParaRPr lang="ru-RU" baseline="0" dirty="0" smtClean="0">
              <a:latin typeface="Times New Roman" charset="0"/>
              <a:ea typeface="Times New Roman" charset="0"/>
              <a:cs typeface="Times New Roman" charset="0"/>
            </a:endParaRPr>
          </a:p>
          <a:p>
            <a:endParaRPr lang="ru-RU" baseline="0" dirty="0" smtClean="0">
              <a:latin typeface="Times New Roman" charset="0"/>
              <a:ea typeface="Times New Roman" charset="0"/>
              <a:cs typeface="Times New Roman" charset="0"/>
            </a:endParaRPr>
          </a:p>
          <a:p>
            <a:endParaRPr lang="ru-RU" baseline="0" dirty="0" smtClean="0">
              <a:latin typeface="Times New Roman" charset="0"/>
              <a:ea typeface="Times New Roman" charset="0"/>
              <a:cs typeface="Times New Roman" charset="0"/>
            </a:endParaRPr>
          </a:p>
          <a:p>
            <a:endParaRPr lang="ru-RU" baseline="0" dirty="0" smtClean="0">
              <a:latin typeface="Times New Roman" charset="0"/>
              <a:ea typeface="Times New Roman" charset="0"/>
              <a:cs typeface="Times New Roman" charset="0"/>
            </a:endParaRPr>
          </a:p>
          <a:p>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104</a:t>
            </a:fld>
            <a:endParaRPr lang="ru-RU"/>
          </a:p>
        </p:txBody>
      </p:sp>
    </p:spTree>
    <p:extLst>
      <p:ext uri="{BB962C8B-B14F-4D97-AF65-F5344CB8AC3E}">
        <p14:creationId xmlns:p14="http://schemas.microsoft.com/office/powerpoint/2010/main" val="8371639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indent="0">
              <a:buNone/>
            </a:pPr>
            <a:r>
              <a:rPr lang="ru-RU" dirty="0" smtClean="0">
                <a:latin typeface="Times New Roman" charset="0"/>
                <a:ea typeface="Times New Roman" charset="0"/>
                <a:cs typeface="Times New Roman" charset="0"/>
              </a:rPr>
              <a:t>1 – Дугообразный рычаг</a:t>
            </a:r>
          </a:p>
          <a:p>
            <a:pPr marL="0" indent="0">
              <a:buNone/>
            </a:pPr>
            <a:r>
              <a:rPr lang="ru-RU" dirty="0" smtClean="0">
                <a:latin typeface="Times New Roman" charset="0"/>
                <a:ea typeface="Times New Roman" charset="0"/>
                <a:cs typeface="Times New Roman" charset="0"/>
              </a:rPr>
              <a:t>2 – Ось</a:t>
            </a:r>
          </a:p>
          <a:p>
            <a:pPr marL="0" indent="0">
              <a:buNone/>
            </a:pPr>
            <a:r>
              <a:rPr lang="ru-RU" dirty="0" smtClean="0">
                <a:latin typeface="Times New Roman" charset="0"/>
                <a:ea typeface="Times New Roman" charset="0"/>
                <a:cs typeface="Times New Roman" charset="0"/>
              </a:rPr>
              <a:t>3 – распорная планка</a:t>
            </a:r>
          </a:p>
          <a:p>
            <a:pPr marL="0" indent="0">
              <a:buNone/>
            </a:pPr>
            <a:r>
              <a:rPr lang="ru-RU" dirty="0" smtClean="0">
                <a:latin typeface="Times New Roman" charset="0"/>
                <a:ea typeface="Times New Roman" charset="0"/>
                <a:cs typeface="Times New Roman" charset="0"/>
              </a:rPr>
              <a:t>4 – трос</a:t>
            </a:r>
          </a:p>
          <a:p>
            <a:pPr marL="0" indent="0">
              <a:buNone/>
            </a:pPr>
            <a:r>
              <a:rPr lang="ru-RU" dirty="0" smtClean="0">
                <a:latin typeface="Times New Roman" charset="0"/>
                <a:ea typeface="Times New Roman" charset="0"/>
                <a:cs typeface="Times New Roman" charset="0"/>
              </a:rPr>
              <a:t>5 – рычаг включения стояночного тормоза</a:t>
            </a:r>
          </a:p>
          <a:p>
            <a:pPr marL="0" indent="0">
              <a:buNone/>
            </a:pPr>
            <a:r>
              <a:rPr lang="ru-RU" dirty="0" smtClean="0">
                <a:latin typeface="Times New Roman" charset="0"/>
                <a:ea typeface="Times New Roman" charset="0"/>
                <a:cs typeface="Times New Roman" charset="0"/>
              </a:rPr>
              <a:t>6 - Кнопка </a:t>
            </a:r>
            <a:r>
              <a:rPr lang="ru-RU" dirty="0" err="1" smtClean="0">
                <a:latin typeface="Times New Roman" charset="0"/>
                <a:ea typeface="Times New Roman" charset="0"/>
                <a:cs typeface="Times New Roman" charset="0"/>
              </a:rPr>
              <a:t>отблокировки</a:t>
            </a:r>
            <a:endParaRPr lang="ru-RU" dirty="0" smtClean="0">
              <a:latin typeface="Times New Roman" charset="0"/>
              <a:ea typeface="Times New Roman" charset="0"/>
              <a:cs typeface="Times New Roman" charset="0"/>
            </a:endParaRPr>
          </a:p>
          <a:p>
            <a:pPr marL="0" indent="0">
              <a:buNone/>
            </a:pPr>
            <a:r>
              <a:rPr lang="ru-RU" dirty="0" smtClean="0">
                <a:latin typeface="Times New Roman" charset="0"/>
                <a:ea typeface="Times New Roman" charset="0"/>
                <a:cs typeface="Times New Roman" charset="0"/>
              </a:rPr>
              <a:t>7 – регулировочная рукоятка</a:t>
            </a:r>
          </a:p>
          <a:p>
            <a:pPr marL="0" indent="0">
              <a:buNone/>
            </a:pPr>
            <a:endParaRPr lang="ru-RU" dirty="0" smtClean="0">
              <a:latin typeface="Times New Roman" charset="0"/>
              <a:ea typeface="Times New Roman" charset="0"/>
              <a:cs typeface="Times New Roman" charset="0"/>
            </a:endParaRPr>
          </a:p>
          <a:p>
            <a:pPr marL="0" indent="0">
              <a:buNone/>
            </a:pPr>
            <a:r>
              <a:rPr lang="ru-RU" b="1" dirty="0" smtClean="0">
                <a:latin typeface="Times New Roman" charset="0"/>
                <a:ea typeface="Times New Roman" charset="0"/>
                <a:cs typeface="Times New Roman" charset="0"/>
              </a:rPr>
              <a:t>Работа</a:t>
            </a:r>
            <a:r>
              <a:rPr lang="ru-RU" b="1" baseline="0" dirty="0" smtClean="0">
                <a:latin typeface="Times New Roman" charset="0"/>
                <a:ea typeface="Times New Roman" charset="0"/>
                <a:cs typeface="Times New Roman" charset="0"/>
              </a:rPr>
              <a:t> стояночного тормоза:</a:t>
            </a:r>
          </a:p>
          <a:p>
            <a:pPr marL="0" indent="0">
              <a:buNone/>
            </a:pPr>
            <a:r>
              <a:rPr lang="ru-RU" b="0" u="sng" baseline="0" dirty="0" smtClean="0">
                <a:latin typeface="Times New Roman" charset="0"/>
                <a:ea typeface="Times New Roman" charset="0"/>
                <a:cs typeface="Times New Roman" charset="0"/>
              </a:rPr>
              <a:t>Включение тормоза</a:t>
            </a:r>
          </a:p>
          <a:p>
            <a:pPr marL="0" indent="0">
              <a:buNone/>
            </a:pPr>
            <a:r>
              <a:rPr lang="ru-RU" b="0" u="none" baseline="0" dirty="0" smtClean="0">
                <a:latin typeface="Times New Roman" charset="0"/>
                <a:ea typeface="Times New Roman" charset="0"/>
                <a:cs typeface="Times New Roman" charset="0"/>
              </a:rPr>
              <a:t>Включение тормоза осуществляется перемещением рычага (5). Рычаг натягивает трос (4), поворачивает дугообразный рычаг (1), который с помощью распорной планки (3) раздвигает колодки.</a:t>
            </a:r>
          </a:p>
          <a:p>
            <a:pPr marL="0" indent="0">
              <a:buNone/>
            </a:pPr>
            <a:endParaRPr lang="ru-RU" b="0" u="none" baseline="0" dirty="0" smtClean="0">
              <a:latin typeface="Times New Roman" charset="0"/>
              <a:ea typeface="Times New Roman" charset="0"/>
              <a:cs typeface="Times New Roman" charset="0"/>
            </a:endParaRPr>
          </a:p>
          <a:p>
            <a:pPr marL="0" indent="0">
              <a:buNone/>
            </a:pPr>
            <a:r>
              <a:rPr lang="ru-RU" b="0" u="sng" baseline="0" dirty="0" smtClean="0">
                <a:latin typeface="Times New Roman" charset="0"/>
                <a:ea typeface="Times New Roman" charset="0"/>
                <a:cs typeface="Times New Roman" charset="0"/>
              </a:rPr>
              <a:t>Выключение тормоза</a:t>
            </a:r>
          </a:p>
          <a:p>
            <a:pPr marL="0" indent="0">
              <a:buNone/>
            </a:pPr>
            <a:r>
              <a:rPr lang="ru-RU" b="0" u="none" baseline="0" dirty="0" smtClean="0">
                <a:latin typeface="Times New Roman" charset="0"/>
                <a:ea typeface="Times New Roman" charset="0"/>
                <a:cs typeface="Times New Roman" charset="0"/>
              </a:rPr>
              <a:t>Выключение тормоза осуществляется возвратом рычага (5) при нажатой кнопке (6) в верхней части рычага. Кнопка отключает фиксирующее устройство, исключающее произвольное движение рычага и самопроизвольное выключение стояночного тормоза.</a:t>
            </a:r>
          </a:p>
          <a:p>
            <a:pPr marL="0" indent="0">
              <a:buNone/>
            </a:pPr>
            <a:endParaRPr lang="ru-RU" b="0" u="none" baseline="0" dirty="0" smtClean="0">
              <a:latin typeface="Times New Roman" charset="0"/>
              <a:ea typeface="Times New Roman" charset="0"/>
              <a:cs typeface="Times New Roman" charset="0"/>
            </a:endParaRPr>
          </a:p>
          <a:p>
            <a:pPr marL="0" indent="0">
              <a:buNone/>
            </a:pPr>
            <a:r>
              <a:rPr lang="ru-RU" b="0" u="none" baseline="0" dirty="0" smtClean="0">
                <a:latin typeface="Times New Roman" charset="0"/>
                <a:ea typeface="Times New Roman" charset="0"/>
                <a:cs typeface="Times New Roman" charset="0"/>
              </a:rPr>
              <a:t>При снижении эффективности работы требуется регулировка механизма вращением регулировочной рукоятки (7) или другим способом, изменяющим длину тросов.</a:t>
            </a:r>
          </a:p>
          <a:p>
            <a:pPr marL="0" indent="0">
              <a:buNone/>
            </a:pPr>
            <a:endParaRPr lang="ru-RU" b="0" u="none" baseline="0" dirty="0" smtClean="0">
              <a:latin typeface="Times New Roman" charset="0"/>
              <a:ea typeface="Times New Roman" charset="0"/>
              <a:cs typeface="Times New Roman" charset="0"/>
            </a:endParaRPr>
          </a:p>
          <a:p>
            <a:pPr marL="0" indent="0">
              <a:buNone/>
            </a:pPr>
            <a:endParaRPr lang="ru-RU" b="0" u="none" dirty="0" smtClean="0">
              <a:latin typeface="Times New Roman" charset="0"/>
              <a:ea typeface="Times New Roman" charset="0"/>
              <a:cs typeface="Times New Roman" charset="0"/>
            </a:endParaRPr>
          </a:p>
          <a:p>
            <a:pPr marL="0" indent="0">
              <a:buNone/>
            </a:pPr>
            <a:endParaRPr lang="ru-RU" dirty="0" smtClean="0">
              <a:latin typeface="Times New Roman" charset="0"/>
              <a:ea typeface="Times New Roman" charset="0"/>
              <a:cs typeface="Times New Roman" charset="0"/>
            </a:endParaRPr>
          </a:p>
          <a:p>
            <a:pPr marL="0" indent="0">
              <a:buNone/>
            </a:pPr>
            <a:endParaRPr lang="ru-RU" dirty="0" smtClean="0">
              <a:latin typeface="Times New Roman" charset="0"/>
              <a:ea typeface="Times New Roman" charset="0"/>
              <a:cs typeface="Times New Roman" charset="0"/>
            </a:endParaRPr>
          </a:p>
          <a:p>
            <a:pPr marL="0" indent="0">
              <a:buNone/>
            </a:pPr>
            <a:endParaRPr lang="ru-RU" dirty="0" smtClean="0">
              <a:latin typeface="Times New Roman" charset="0"/>
              <a:ea typeface="Times New Roman" charset="0"/>
              <a:cs typeface="Times New Roman" charset="0"/>
            </a:endParaRPr>
          </a:p>
          <a:p>
            <a:pPr marL="0" indent="0">
              <a:buNone/>
            </a:pPr>
            <a:endParaRPr lang="ru-RU" dirty="0" smtClean="0">
              <a:latin typeface="Times New Roman" charset="0"/>
              <a:ea typeface="Times New Roman" charset="0"/>
              <a:cs typeface="Times New Roman" charset="0"/>
            </a:endParaRPr>
          </a:p>
          <a:p>
            <a:pPr marL="0" indent="0">
              <a:buNone/>
            </a:pPr>
            <a:endParaRPr lang="ru-RU" dirty="0" smtClean="0">
              <a:latin typeface="Times New Roman" charset="0"/>
              <a:ea typeface="Times New Roman" charset="0"/>
              <a:cs typeface="Times New Roman" charset="0"/>
            </a:endParaRPr>
          </a:p>
          <a:p>
            <a:pPr marL="0" indent="0">
              <a:buNone/>
            </a:pPr>
            <a:endParaRPr lang="ru-RU" dirty="0" smtClean="0">
              <a:latin typeface="Times New Roman" charset="0"/>
              <a:ea typeface="Times New Roman" charset="0"/>
              <a:cs typeface="Times New Roman" charset="0"/>
            </a:endParaRPr>
          </a:p>
          <a:p>
            <a:pPr marL="0" indent="0">
              <a:buNone/>
            </a:pPr>
            <a:endParaRPr lang="ru-RU" dirty="0" smtClean="0">
              <a:latin typeface="Times New Roman" charset="0"/>
              <a:ea typeface="Times New Roman" charset="0"/>
              <a:cs typeface="Times New Roman" charset="0"/>
            </a:endParaRPr>
          </a:p>
          <a:p>
            <a:pPr marL="0" indent="0">
              <a:buNone/>
            </a:pPr>
            <a:endParaRPr lang="ru-RU" dirty="0" smtClean="0">
              <a:latin typeface="Times New Roman" charset="0"/>
              <a:ea typeface="Times New Roman" charset="0"/>
              <a:cs typeface="Times New Roman" charset="0"/>
            </a:endParaRPr>
          </a:p>
          <a:p>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106</a:t>
            </a:fld>
            <a:endParaRPr lang="ru-RU"/>
          </a:p>
        </p:txBody>
      </p:sp>
    </p:spTree>
    <p:extLst>
      <p:ext uri="{BB962C8B-B14F-4D97-AF65-F5344CB8AC3E}">
        <p14:creationId xmlns:p14="http://schemas.microsoft.com/office/powerpoint/2010/main" val="125375741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228600" indent="-228600">
              <a:buAutoNum type="arabicPeriod"/>
            </a:pPr>
            <a:r>
              <a:rPr lang="ru-RU" dirty="0" smtClean="0">
                <a:latin typeface="Times New Roman" charset="0"/>
                <a:ea typeface="Times New Roman" charset="0"/>
                <a:cs typeface="Times New Roman" charset="0"/>
              </a:rPr>
              <a:t>Рама (неподвижная)</a:t>
            </a:r>
          </a:p>
          <a:p>
            <a:pPr marL="228600" indent="-228600">
              <a:buAutoNum type="arabicPeriod"/>
            </a:pPr>
            <a:r>
              <a:rPr lang="ru-RU" dirty="0" smtClean="0">
                <a:latin typeface="Times New Roman" charset="0"/>
                <a:ea typeface="Times New Roman" charset="0"/>
                <a:cs typeface="Times New Roman" charset="0"/>
              </a:rPr>
              <a:t>Одна или две рамы внутренних (подвижных)</a:t>
            </a:r>
          </a:p>
          <a:p>
            <a:pPr marL="228600" indent="-228600">
              <a:buAutoNum type="arabicPeriod"/>
            </a:pPr>
            <a:r>
              <a:rPr lang="ru-RU" dirty="0" smtClean="0">
                <a:latin typeface="Times New Roman" charset="0"/>
                <a:ea typeface="Times New Roman" charset="0"/>
                <a:cs typeface="Times New Roman" charset="0"/>
              </a:rPr>
              <a:t>Каретка с защитной</a:t>
            </a:r>
            <a:r>
              <a:rPr lang="ru-RU" baseline="0" dirty="0" smtClean="0">
                <a:latin typeface="Times New Roman" charset="0"/>
                <a:ea typeface="Times New Roman" charset="0"/>
                <a:cs typeface="Times New Roman" charset="0"/>
              </a:rPr>
              <a:t> рамкой и сменными грузозахватными приспособлениями</a:t>
            </a:r>
          </a:p>
          <a:p>
            <a:pPr marL="228600" indent="-228600">
              <a:buAutoNum type="arabicPeriod"/>
            </a:pPr>
            <a:r>
              <a:rPr lang="ru-RU" baseline="0" dirty="0" smtClean="0">
                <a:latin typeface="Times New Roman" charset="0"/>
                <a:ea typeface="Times New Roman" charset="0"/>
                <a:cs typeface="Times New Roman" charset="0"/>
              </a:rPr>
              <a:t>Грузоподъемные цепи</a:t>
            </a:r>
          </a:p>
          <a:p>
            <a:pPr marL="228600" indent="-228600">
              <a:buAutoNum type="arabicPeriod"/>
            </a:pPr>
            <a:r>
              <a:rPr lang="ru-RU" baseline="0" dirty="0" smtClean="0">
                <a:latin typeface="Times New Roman" charset="0"/>
                <a:ea typeface="Times New Roman" charset="0"/>
                <a:cs typeface="Times New Roman" charset="0"/>
              </a:rPr>
              <a:t>Один два или три цилиндра подъема</a:t>
            </a:r>
          </a:p>
          <a:p>
            <a:pPr marL="228600" indent="-228600">
              <a:buAutoNum type="arabicPeriod"/>
            </a:pPr>
            <a:r>
              <a:rPr lang="ru-RU" baseline="0" dirty="0" smtClean="0">
                <a:latin typeface="Times New Roman" charset="0"/>
                <a:ea typeface="Times New Roman" charset="0"/>
                <a:cs typeface="Times New Roman" charset="0"/>
              </a:rPr>
              <a:t>Два цилиндра наклона</a:t>
            </a:r>
          </a:p>
          <a:p>
            <a:pPr marL="228600" indent="-228600">
              <a:buAutoNum type="arabicPeriod"/>
            </a:pPr>
            <a:endParaRPr lang="ru-RU" baseline="0" dirty="0" smtClean="0">
              <a:latin typeface="Times New Roman" charset="0"/>
              <a:ea typeface="Times New Roman" charset="0"/>
              <a:cs typeface="Times New Roman" charset="0"/>
            </a:endParaRPr>
          </a:p>
          <a:p>
            <a:pPr marL="0" indent="0">
              <a:buNone/>
            </a:pPr>
            <a:r>
              <a:rPr lang="ru-RU" baseline="0" dirty="0" smtClean="0">
                <a:latin typeface="Times New Roman" charset="0"/>
                <a:ea typeface="Times New Roman" charset="0"/>
                <a:cs typeface="Times New Roman" charset="0"/>
              </a:rPr>
              <a:t>Для уменьшения трения рамы и каретка имеют фронтальные боковые катки. Боковое смещение (люфт) регулируется боковыми катками.</a:t>
            </a:r>
          </a:p>
          <a:p>
            <a:pPr marL="0" indent="0">
              <a:buNone/>
            </a:pPr>
            <a:r>
              <a:rPr lang="ru-RU" baseline="0" dirty="0" smtClean="0">
                <a:latin typeface="Times New Roman" charset="0"/>
                <a:ea typeface="Times New Roman" charset="0"/>
                <a:cs typeface="Times New Roman" charset="0"/>
              </a:rPr>
              <a:t>Наружная рама закрепляется к ходовой раме погрузчика с помощью шарнира, представляющего собой разъемный подшипник.</a:t>
            </a:r>
          </a:p>
          <a:p>
            <a:pPr marL="0" indent="0">
              <a:buNone/>
            </a:pPr>
            <a:r>
              <a:rPr lang="ru-RU" baseline="0" dirty="0" smtClean="0">
                <a:latin typeface="Times New Roman" charset="0"/>
                <a:ea typeface="Times New Roman" charset="0"/>
                <a:cs typeface="Times New Roman" charset="0"/>
              </a:rPr>
              <a:t>Шарнир позволяет наклонять грузоподъемник с помощью гидроцилиндров наклона.</a:t>
            </a:r>
          </a:p>
          <a:p>
            <a:pPr marL="0" indent="0">
              <a:buNone/>
            </a:pPr>
            <a:r>
              <a:rPr lang="ru-RU" baseline="0" dirty="0" smtClean="0">
                <a:latin typeface="Times New Roman" charset="0"/>
                <a:ea typeface="Times New Roman" charset="0"/>
                <a:cs typeface="Times New Roman" charset="0"/>
              </a:rPr>
              <a:t>Особенностью современных погрузчиков является наличие 2-х цилиндров подъема по бокам рамы. Это повышает обзорность водителя, исключает перекосы внутренней рамы.</a:t>
            </a:r>
          </a:p>
          <a:p>
            <a:pPr marL="0" indent="0">
              <a:buNone/>
            </a:pPr>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109</a:t>
            </a:fld>
            <a:endParaRPr lang="ru-RU"/>
          </a:p>
        </p:txBody>
      </p:sp>
    </p:spTree>
    <p:extLst>
      <p:ext uri="{BB962C8B-B14F-4D97-AF65-F5344CB8AC3E}">
        <p14:creationId xmlns:p14="http://schemas.microsoft.com/office/powerpoint/2010/main" val="193114184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indent="0">
              <a:buNone/>
            </a:pPr>
            <a:r>
              <a:rPr lang="ru-RU" dirty="0" smtClean="0">
                <a:latin typeface="Times New Roman" charset="0"/>
                <a:ea typeface="Times New Roman" charset="0"/>
                <a:cs typeface="Times New Roman" charset="0"/>
              </a:rPr>
              <a:t>Данный </a:t>
            </a:r>
            <a:r>
              <a:rPr lang="ru-RU" dirty="0" err="1" smtClean="0">
                <a:latin typeface="Times New Roman" charset="0"/>
                <a:ea typeface="Times New Roman" charset="0"/>
                <a:cs typeface="Times New Roman" charset="0"/>
              </a:rPr>
              <a:t>трехрамный</a:t>
            </a:r>
            <a:r>
              <a:rPr lang="ru-RU" dirty="0" smtClean="0">
                <a:latin typeface="Times New Roman" charset="0"/>
                <a:ea typeface="Times New Roman" charset="0"/>
                <a:cs typeface="Times New Roman" charset="0"/>
              </a:rPr>
              <a:t> грузоподъемник обеспечивает большую высоту свободного подъема;</a:t>
            </a:r>
          </a:p>
          <a:p>
            <a:pPr marL="0" indent="0">
              <a:buNone/>
            </a:pPr>
            <a:r>
              <a:rPr lang="ru-RU" dirty="0" smtClean="0">
                <a:latin typeface="Times New Roman" charset="0"/>
                <a:ea typeface="Times New Roman" charset="0"/>
                <a:cs typeface="Times New Roman" charset="0"/>
              </a:rPr>
              <a:t>Увеличенную высоту подъема.</a:t>
            </a:r>
          </a:p>
          <a:p>
            <a:pPr marL="0" indent="0">
              <a:buNone/>
            </a:pPr>
            <a:r>
              <a:rPr lang="ru-RU" dirty="0" smtClean="0">
                <a:latin typeface="Times New Roman" charset="0"/>
                <a:ea typeface="Times New Roman" charset="0"/>
                <a:cs typeface="Times New Roman" charset="0"/>
              </a:rPr>
              <a:t>Особенностью является установка отдельного цилиндра подъема каретки.</a:t>
            </a:r>
          </a:p>
          <a:p>
            <a:pPr marL="0" indent="0">
              <a:buNone/>
            </a:pPr>
            <a:endParaRPr lang="ru-RU" dirty="0" smtClean="0">
              <a:latin typeface="Times New Roman" charset="0"/>
              <a:ea typeface="Times New Roman" charset="0"/>
              <a:cs typeface="Times New Roman" charset="0"/>
            </a:endParaRPr>
          </a:p>
          <a:p>
            <a:pPr marL="0" indent="0">
              <a:buNone/>
            </a:pPr>
            <a:r>
              <a:rPr lang="ru-RU" dirty="0" smtClean="0">
                <a:latin typeface="Times New Roman" charset="0"/>
                <a:ea typeface="Times New Roman" charset="0"/>
                <a:cs typeface="Times New Roman" charset="0"/>
              </a:rPr>
              <a:t>При включении подъема груза</a:t>
            </a:r>
            <a:r>
              <a:rPr lang="ru-RU" baseline="0" dirty="0" smtClean="0">
                <a:latin typeface="Times New Roman" charset="0"/>
                <a:ea typeface="Times New Roman" charset="0"/>
                <a:cs typeface="Times New Roman" charset="0"/>
              </a:rPr>
              <a:t> сначала происходит выдвижение штока (6) цилиндра подъема (4) каретки, который поднимает каретку на высоту наружной рамы (1).</a:t>
            </a:r>
          </a:p>
          <a:p>
            <a:pPr marL="0" indent="0">
              <a:buNone/>
            </a:pPr>
            <a:r>
              <a:rPr lang="ru-RU" baseline="0" dirty="0" smtClean="0">
                <a:latin typeface="Times New Roman" charset="0"/>
                <a:ea typeface="Times New Roman" charset="0"/>
                <a:cs typeface="Times New Roman" charset="0"/>
              </a:rPr>
              <a:t>После этого включаются цилиндры подъема (2) внутренних рам (3).</a:t>
            </a:r>
          </a:p>
          <a:p>
            <a:pPr marL="0" indent="0">
              <a:buNone/>
            </a:pPr>
            <a:r>
              <a:rPr lang="ru-RU" baseline="0" dirty="0" smtClean="0">
                <a:latin typeface="Times New Roman" charset="0"/>
                <a:ea typeface="Times New Roman" charset="0"/>
                <a:cs typeface="Times New Roman" charset="0"/>
              </a:rPr>
              <a:t>Штоки цилиндров (2) выдвигают непосредственно внутреннюю раму (3) и через цепи внутреннюю раму (5) .</a:t>
            </a:r>
          </a:p>
          <a:p>
            <a:pPr marL="0" indent="0">
              <a:buNone/>
            </a:pPr>
            <a:endParaRPr lang="ru-RU" baseline="0" dirty="0" smtClean="0">
              <a:latin typeface="Times New Roman" charset="0"/>
              <a:ea typeface="Times New Roman" charset="0"/>
              <a:cs typeface="Times New Roman" charset="0"/>
            </a:endParaRPr>
          </a:p>
          <a:p>
            <a:pPr marL="0" indent="0">
              <a:buNone/>
            </a:pPr>
            <a:r>
              <a:rPr lang="ru-RU" baseline="0" dirty="0" smtClean="0">
                <a:latin typeface="Times New Roman" charset="0"/>
                <a:ea typeface="Times New Roman" charset="0"/>
                <a:cs typeface="Times New Roman" charset="0"/>
              </a:rPr>
              <a:t>Наклон грузоподъемника вперед или назад осуществляется цилиндрами наклона (7).</a:t>
            </a:r>
          </a:p>
          <a:p>
            <a:pPr marL="0" indent="0">
              <a:buNone/>
            </a:pPr>
            <a:r>
              <a:rPr lang="ru-RU" baseline="0" dirty="0" smtClean="0">
                <a:latin typeface="Times New Roman" charset="0"/>
                <a:ea typeface="Times New Roman" charset="0"/>
                <a:cs typeface="Times New Roman" charset="0"/>
              </a:rPr>
              <a:t>Углы наклона рамы обычно составляют: вперед 3-5 </a:t>
            </a:r>
            <a:r>
              <a:rPr lang="ru-RU" baseline="0" dirty="0" err="1" smtClean="0">
                <a:latin typeface="Times New Roman" charset="0"/>
                <a:ea typeface="Times New Roman" charset="0"/>
                <a:cs typeface="Times New Roman" charset="0"/>
              </a:rPr>
              <a:t>гр</a:t>
            </a:r>
            <a:r>
              <a:rPr lang="ru-RU" baseline="0" dirty="0" smtClean="0">
                <a:latin typeface="Times New Roman" charset="0"/>
                <a:ea typeface="Times New Roman" charset="0"/>
                <a:cs typeface="Times New Roman" charset="0"/>
              </a:rPr>
              <a:t>, назад 8-12 гр.</a:t>
            </a:r>
          </a:p>
          <a:p>
            <a:pPr marL="0" indent="0">
              <a:buNone/>
            </a:pPr>
            <a:endParaRPr lang="ru-RU" baseline="0" dirty="0" smtClean="0">
              <a:latin typeface="Times New Roman" charset="0"/>
              <a:ea typeface="Times New Roman" charset="0"/>
              <a:cs typeface="Times New Roman" charset="0"/>
            </a:endParaRPr>
          </a:p>
          <a:p>
            <a:pPr marL="0" indent="0">
              <a:buNone/>
            </a:pPr>
            <a:endParaRPr lang="ru-RU" baseline="0" dirty="0" smtClean="0">
              <a:latin typeface="Times New Roman" charset="0"/>
              <a:ea typeface="Times New Roman" charset="0"/>
              <a:cs typeface="Times New Roman" charset="0"/>
            </a:endParaRPr>
          </a:p>
          <a:p>
            <a:pPr marL="0" indent="0">
              <a:buNone/>
            </a:pPr>
            <a:endParaRPr lang="ru-RU" dirty="0" smtClean="0">
              <a:latin typeface="Times New Roman" charset="0"/>
              <a:ea typeface="Times New Roman" charset="0"/>
              <a:cs typeface="Times New Roman" charset="0"/>
            </a:endParaRPr>
          </a:p>
          <a:p>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110</a:t>
            </a:fld>
            <a:endParaRPr lang="ru-RU"/>
          </a:p>
        </p:txBody>
      </p:sp>
    </p:spTree>
    <p:extLst>
      <p:ext uri="{BB962C8B-B14F-4D97-AF65-F5344CB8AC3E}">
        <p14:creationId xmlns:p14="http://schemas.microsoft.com/office/powerpoint/2010/main" val="318093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CFD354-064A-6F45-941C-678C728863E6}" type="slidenum">
              <a:rPr lang="ru-RU" smtClean="0"/>
              <a:t>117</a:t>
            </a:fld>
            <a:endParaRPr lang="ru-RU"/>
          </a:p>
        </p:txBody>
      </p:sp>
    </p:spTree>
    <p:extLst>
      <p:ext uri="{BB962C8B-B14F-4D97-AF65-F5344CB8AC3E}">
        <p14:creationId xmlns:p14="http://schemas.microsoft.com/office/powerpoint/2010/main" val="60541953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latin typeface="Times New Roman" charset="0"/>
                <a:ea typeface="Times New Roman" charset="0"/>
                <a:cs typeface="Times New Roman" charset="0"/>
              </a:rPr>
              <a:t>Дополнительные</a:t>
            </a:r>
            <a:r>
              <a:rPr lang="ru-RU" baseline="0" dirty="0" smtClean="0">
                <a:latin typeface="Times New Roman" charset="0"/>
                <a:ea typeface="Times New Roman" charset="0"/>
                <a:cs typeface="Times New Roman" charset="0"/>
              </a:rPr>
              <a:t> функции каретки</a:t>
            </a:r>
          </a:p>
          <a:p>
            <a:pPr marL="228600" indent="-228600">
              <a:buAutoNum type="arabicPeriod"/>
            </a:pPr>
            <a:r>
              <a:rPr lang="ru-RU" baseline="0" dirty="0" smtClean="0">
                <a:latin typeface="Times New Roman" charset="0"/>
                <a:ea typeface="Times New Roman" charset="0"/>
                <a:cs typeface="Times New Roman" charset="0"/>
              </a:rPr>
              <a:t>Боковое перемещение каретки</a:t>
            </a:r>
          </a:p>
          <a:p>
            <a:pPr marL="228600" indent="-228600">
              <a:buAutoNum type="arabicPeriod"/>
            </a:pPr>
            <a:r>
              <a:rPr lang="ru-RU" baseline="0" dirty="0" smtClean="0">
                <a:latin typeface="Times New Roman" charset="0"/>
                <a:ea typeface="Times New Roman" charset="0"/>
                <a:cs typeface="Times New Roman" charset="0"/>
              </a:rPr>
              <a:t>Дистанционное сдвижение и раздвижение вил с помощью гидропривода</a:t>
            </a:r>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120</a:t>
            </a:fld>
            <a:endParaRPr lang="ru-RU"/>
          </a:p>
        </p:txBody>
      </p:sp>
    </p:spTree>
    <p:extLst>
      <p:ext uri="{BB962C8B-B14F-4D97-AF65-F5344CB8AC3E}">
        <p14:creationId xmlns:p14="http://schemas.microsoft.com/office/powerpoint/2010/main" val="1946416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CFD354-064A-6F45-941C-678C728863E6}" type="slidenum">
              <a:rPr lang="ru-RU" smtClean="0"/>
              <a:t>10</a:t>
            </a:fld>
            <a:endParaRPr lang="ru-RU"/>
          </a:p>
        </p:txBody>
      </p:sp>
    </p:spTree>
    <p:extLst>
      <p:ext uri="{BB962C8B-B14F-4D97-AF65-F5344CB8AC3E}">
        <p14:creationId xmlns:p14="http://schemas.microsoft.com/office/powerpoint/2010/main" val="5542905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CFD354-064A-6F45-941C-678C728863E6}" type="slidenum">
              <a:rPr lang="ru-RU" smtClean="0"/>
              <a:t>121</a:t>
            </a:fld>
            <a:endParaRPr lang="ru-RU"/>
          </a:p>
        </p:txBody>
      </p:sp>
    </p:spTree>
    <p:extLst>
      <p:ext uri="{BB962C8B-B14F-4D97-AF65-F5344CB8AC3E}">
        <p14:creationId xmlns:p14="http://schemas.microsoft.com/office/powerpoint/2010/main" val="183348826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CFD354-064A-6F45-941C-678C728863E6}" type="slidenum">
              <a:rPr lang="ru-RU" smtClean="0"/>
              <a:t>126</a:t>
            </a:fld>
            <a:endParaRPr lang="ru-RU"/>
          </a:p>
        </p:txBody>
      </p:sp>
    </p:spTree>
    <p:extLst>
      <p:ext uri="{BB962C8B-B14F-4D97-AF65-F5344CB8AC3E}">
        <p14:creationId xmlns:p14="http://schemas.microsoft.com/office/powerpoint/2010/main" val="15514233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latin typeface="Times New Roman" charset="0"/>
                <a:ea typeface="Times New Roman" charset="0"/>
                <a:cs typeface="Times New Roman" charset="0"/>
              </a:rPr>
              <a:t>Перед отгрузкой машины ее изготовитель проводит полный технический осмотр и </a:t>
            </a:r>
            <a:endParaRPr lang="en-US" dirty="0" smtClean="0">
              <a:latin typeface="Times New Roman" charset="0"/>
              <a:ea typeface="Times New Roman" charset="0"/>
              <a:cs typeface="Times New Roman" charset="0"/>
            </a:endParaRPr>
          </a:p>
          <a:p>
            <a:r>
              <a:rPr lang="ru-RU" dirty="0" smtClean="0">
                <a:latin typeface="Times New Roman" charset="0"/>
                <a:ea typeface="Times New Roman" charset="0"/>
                <a:cs typeface="Times New Roman" charset="0"/>
              </a:rPr>
              <a:t>контрольные испытания погрузчика. Результаты этих испытаний отражаются в акте, </a:t>
            </a:r>
            <a:endParaRPr lang="en-US" dirty="0" smtClean="0">
              <a:latin typeface="Times New Roman" charset="0"/>
              <a:ea typeface="Times New Roman" charset="0"/>
              <a:cs typeface="Times New Roman" charset="0"/>
            </a:endParaRPr>
          </a:p>
          <a:p>
            <a:r>
              <a:rPr lang="ru-RU" dirty="0" smtClean="0">
                <a:latin typeface="Times New Roman" charset="0"/>
                <a:ea typeface="Times New Roman" charset="0"/>
                <a:cs typeface="Times New Roman" charset="0"/>
              </a:rPr>
              <a:t>копия которого прилагается к сервисному паспорту машины. </a:t>
            </a:r>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127</a:t>
            </a:fld>
            <a:endParaRPr lang="ru-RU"/>
          </a:p>
        </p:txBody>
      </p:sp>
    </p:spTree>
    <p:extLst>
      <p:ext uri="{BB962C8B-B14F-4D97-AF65-F5344CB8AC3E}">
        <p14:creationId xmlns:p14="http://schemas.microsoft.com/office/powerpoint/2010/main" val="146926200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latin typeface="Times New Roman" charset="0"/>
                <a:ea typeface="Times New Roman" charset="0"/>
                <a:cs typeface="Times New Roman" charset="0"/>
              </a:rPr>
              <a:t>От правильной обкатки машины в значительной степени зависит надежность ее дальнейшей эксплуатации и долговечность. </a:t>
            </a:r>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128</a:t>
            </a:fld>
            <a:endParaRPr lang="ru-RU"/>
          </a:p>
        </p:txBody>
      </p:sp>
    </p:spTree>
    <p:extLst>
      <p:ext uri="{BB962C8B-B14F-4D97-AF65-F5344CB8AC3E}">
        <p14:creationId xmlns:p14="http://schemas.microsoft.com/office/powerpoint/2010/main" val="138986726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Times New Roman" charset="0"/>
                <a:ea typeface="Times New Roman" charset="0"/>
                <a:cs typeface="Times New Roman" charset="0"/>
              </a:rPr>
              <a:t>Оптимальный температурный режим работы двигателя, при котором он развивает полную мощность, составляет 83 – 95 С. Обкатку погрузчика следует производить, не превышая средних оборотов двигателя, в следующем порядке: - в течение первых 10 часов без груза, двигаясь вперед и назад, с поворотами налево и направо, производя подъем и спуск, наклон грузоподъемного устройства; - с 10 до 30 часов обкатывать погрузчик с 50% нагрузкой, а с 30 до 50ч. – с нагрузкой, составляющей 75% номинальной. После первых 50 и 200 часов работы погрузчика произвести полную смазку и замену масел и рабочих жидкостей в соответствии с планом смазки и указаниями по проведению первых двух технических обслуживаний. Перед тем, как залить в картер или бак новое масло, его следует промыть небольшим количеством масла той же марки.</a:t>
            </a:r>
          </a:p>
          <a:p>
            <a:endParaRPr lang="ru-RU" sz="1200" dirty="0" smtClean="0">
              <a:latin typeface="Times New Roman" charset="0"/>
              <a:ea typeface="Times New Roman" charset="0"/>
              <a:cs typeface="Times New Roman" charset="0"/>
            </a:endParaRPr>
          </a:p>
          <a:p>
            <a:r>
              <a:rPr lang="ru-RU" sz="1200" dirty="0" smtClean="0">
                <a:latin typeface="Times New Roman" charset="0"/>
                <a:ea typeface="Times New Roman" charset="0"/>
                <a:cs typeface="Times New Roman" charset="0"/>
              </a:rPr>
              <a:t>Перед началом рабочей смены и после ее окончания водитель должен выполнить все операции, входящие в объем ежесменного обслуживания.</a:t>
            </a:r>
            <a:endParaRPr lang="ru-RU" sz="1200"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130</a:t>
            </a:fld>
            <a:endParaRPr lang="ru-RU"/>
          </a:p>
        </p:txBody>
      </p:sp>
    </p:spTree>
    <p:extLst>
      <p:ext uri="{BB962C8B-B14F-4D97-AF65-F5344CB8AC3E}">
        <p14:creationId xmlns:p14="http://schemas.microsoft.com/office/powerpoint/2010/main" val="148622284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latin typeface="Times New Roman" charset="0"/>
                <a:ea typeface="Times New Roman" charset="0"/>
                <a:cs typeface="Times New Roman" charset="0"/>
              </a:rPr>
              <a:t>Трансмиссия Во время обкатки нового </a:t>
            </a:r>
            <a:r>
              <a:rPr lang="ru-RU" dirty="0" err="1" smtClean="0">
                <a:latin typeface="Times New Roman" charset="0"/>
                <a:ea typeface="Times New Roman" charset="0"/>
                <a:cs typeface="Times New Roman" charset="0"/>
              </a:rPr>
              <a:t>электропогрузчика</a:t>
            </a:r>
            <a:r>
              <a:rPr lang="ru-RU" dirty="0" smtClean="0">
                <a:latin typeface="Times New Roman" charset="0"/>
                <a:ea typeface="Times New Roman" charset="0"/>
                <a:cs typeface="Times New Roman" charset="0"/>
              </a:rPr>
              <a:t> или после капитального ремонта необходимо следить за тем, чтобы температура картера дифференциала не превышала 40 С. После обкатки желательно заменить масло трансмиссии, промыв ее жидким машинным (веретенным) маслом. </a:t>
            </a:r>
          </a:p>
          <a:p>
            <a:r>
              <a:rPr lang="ru-RU" dirty="0" smtClean="0">
                <a:latin typeface="Times New Roman" charset="0"/>
                <a:ea typeface="Times New Roman" charset="0"/>
                <a:cs typeface="Times New Roman" charset="0"/>
              </a:rPr>
              <a:t>Масло выпускается через отверстия для пробок в нижней части балки с рукавами и в картере редуктора. Новое масло заливается в оба картера через отверстие для пробки с </a:t>
            </a:r>
            <a:r>
              <a:rPr lang="ru-RU" dirty="0" err="1" smtClean="0">
                <a:latin typeface="Times New Roman" charset="0"/>
                <a:ea typeface="Times New Roman" charset="0"/>
                <a:cs typeface="Times New Roman" charset="0"/>
              </a:rPr>
              <a:t>маслоуказательным</a:t>
            </a:r>
            <a:r>
              <a:rPr lang="ru-RU" dirty="0" smtClean="0">
                <a:latin typeface="Times New Roman" charset="0"/>
                <a:ea typeface="Times New Roman" charset="0"/>
                <a:cs typeface="Times New Roman" charset="0"/>
              </a:rPr>
              <a:t> стержнем в верхней части картера редуктора и отверстия для сапуна в верхней части балки с рукавами. Уровень в обоих картерах выравнивается через подшипники конической шестерни и канал в стакане. Уровень масла должен находиться в пределах, указанных на пробке с </a:t>
            </a:r>
            <a:r>
              <a:rPr lang="ru-RU" dirty="0" err="1" smtClean="0">
                <a:latin typeface="Times New Roman" charset="0"/>
                <a:ea typeface="Times New Roman" charset="0"/>
                <a:cs typeface="Times New Roman" charset="0"/>
              </a:rPr>
              <a:t>маслоуказательным</a:t>
            </a:r>
            <a:r>
              <a:rPr lang="ru-RU" dirty="0" smtClean="0">
                <a:latin typeface="Times New Roman" charset="0"/>
                <a:ea typeface="Times New Roman" charset="0"/>
                <a:cs typeface="Times New Roman" charset="0"/>
              </a:rPr>
              <a:t> стержнем. Необходимо </a:t>
            </a:r>
            <a:r>
              <a:rPr lang="ru-RU" dirty="0" err="1" smtClean="0">
                <a:latin typeface="Times New Roman" charset="0"/>
                <a:ea typeface="Times New Roman" charset="0"/>
                <a:cs typeface="Times New Roman" charset="0"/>
              </a:rPr>
              <a:t>ежесменно</a:t>
            </a:r>
            <a:r>
              <a:rPr lang="ru-RU" dirty="0" smtClean="0">
                <a:latin typeface="Times New Roman" charset="0"/>
                <a:ea typeface="Times New Roman" charset="0"/>
                <a:cs typeface="Times New Roman" charset="0"/>
              </a:rPr>
              <a:t> следить, чтобы колесные гайки были хорошо и равномерно затянуты. При обкатке и на начальном этапе эксплуатации необходимо следить за натянутостью затягивающей ленты (со стороны электродвигателя) и при необходимости затянуть ее завинчиванием центрального болта в прикрепляющем корпусе. </a:t>
            </a:r>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135</a:t>
            </a:fld>
            <a:endParaRPr lang="ru-RU"/>
          </a:p>
        </p:txBody>
      </p:sp>
    </p:spTree>
    <p:extLst>
      <p:ext uri="{BB962C8B-B14F-4D97-AF65-F5344CB8AC3E}">
        <p14:creationId xmlns:p14="http://schemas.microsoft.com/office/powerpoint/2010/main" val="93755895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Times New Roman" charset="0"/>
                <a:ea typeface="Times New Roman" charset="0"/>
                <a:cs typeface="Times New Roman" charset="0"/>
              </a:rPr>
              <a:t>Вес и размеры </a:t>
            </a:r>
            <a:r>
              <a:rPr lang="ru-RU" sz="1200" kern="1200" dirty="0" err="1" smtClean="0">
                <a:solidFill>
                  <a:schemeClr val="tx1"/>
                </a:solidFill>
                <a:effectLst/>
                <a:latin typeface="Times New Roman" charset="0"/>
                <a:ea typeface="Times New Roman" charset="0"/>
                <a:cs typeface="Times New Roman" charset="0"/>
              </a:rPr>
              <a:t>аккумуляторнои</a:t>
            </a:r>
            <a:r>
              <a:rPr lang="ru-RU" sz="1200" kern="1200" dirty="0" smtClean="0">
                <a:solidFill>
                  <a:schemeClr val="tx1"/>
                </a:solidFill>
                <a:effectLst/>
                <a:latin typeface="Times New Roman" charset="0"/>
                <a:ea typeface="Times New Roman" charset="0"/>
                <a:cs typeface="Times New Roman" charset="0"/>
              </a:rPr>
              <a:t>̆ батареи оказывают существенное влияние на </a:t>
            </a:r>
            <a:r>
              <a:rPr lang="ru-RU" sz="1200" kern="1200" dirty="0" err="1" smtClean="0">
                <a:solidFill>
                  <a:schemeClr val="tx1"/>
                </a:solidFill>
                <a:effectLst/>
                <a:latin typeface="Times New Roman" charset="0"/>
                <a:ea typeface="Times New Roman" charset="0"/>
                <a:cs typeface="Times New Roman" charset="0"/>
              </a:rPr>
              <a:t>устойчивость</a:t>
            </a:r>
            <a:r>
              <a:rPr lang="ru-RU" sz="1200" kern="1200" dirty="0" smtClean="0">
                <a:solidFill>
                  <a:schemeClr val="tx1"/>
                </a:solidFill>
                <a:effectLst/>
                <a:latin typeface="Times New Roman" charset="0"/>
                <a:ea typeface="Times New Roman" charset="0"/>
                <a:cs typeface="Times New Roman" charset="0"/>
              </a:rPr>
              <a:t> машины. Аккумуляторы должны по габаритам и весу соответствовать данным </a:t>
            </a:r>
            <a:r>
              <a:rPr lang="ru-RU" sz="1200" kern="1200" dirty="0" err="1" smtClean="0">
                <a:solidFill>
                  <a:schemeClr val="tx1"/>
                </a:solidFill>
                <a:effectLst/>
                <a:latin typeface="Times New Roman" charset="0"/>
                <a:ea typeface="Times New Roman" charset="0"/>
                <a:cs typeface="Times New Roman" charset="0"/>
              </a:rPr>
              <a:t>нижеприведеннои</a:t>
            </a:r>
            <a:r>
              <a:rPr lang="ru-RU" sz="1200" kern="1200" dirty="0" smtClean="0">
                <a:solidFill>
                  <a:schemeClr val="tx1"/>
                </a:solidFill>
                <a:effectLst/>
                <a:latin typeface="Times New Roman" charset="0"/>
                <a:ea typeface="Times New Roman" charset="0"/>
                <a:cs typeface="Times New Roman" charset="0"/>
              </a:rPr>
              <a:t>̆ таблицы и рисунку. Использование в погрузчике аккумулятора с другими параметрами допускается только с разрешения фирмы-изготовителя. </a:t>
            </a:r>
            <a:endParaRPr lang="ru-RU" dirty="0" smtClean="0">
              <a:latin typeface="Times New Roman" charset="0"/>
              <a:ea typeface="Times New Roman" charset="0"/>
              <a:cs typeface="Times New Roman" charset="0"/>
            </a:endParaRPr>
          </a:p>
          <a:p>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144</a:t>
            </a:fld>
            <a:endParaRPr lang="ru-RU"/>
          </a:p>
        </p:txBody>
      </p:sp>
    </p:spTree>
    <p:extLst>
      <p:ext uri="{BB962C8B-B14F-4D97-AF65-F5344CB8AC3E}">
        <p14:creationId xmlns:p14="http://schemas.microsoft.com/office/powerpoint/2010/main" val="101432450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smtClean="0">
              <a:latin typeface="Times New Roman" charset="0"/>
              <a:ea typeface="Times New Roman" charset="0"/>
              <a:cs typeface="Times New Roman" charset="0"/>
            </a:endParaRPr>
          </a:p>
          <a:p>
            <a:r>
              <a:rPr lang="ru-RU" sz="1200" kern="1200" dirty="0" smtClean="0">
                <a:solidFill>
                  <a:schemeClr val="tx1"/>
                </a:solidFill>
                <a:effectLst/>
                <a:latin typeface="Times New Roman" charset="0"/>
                <a:ea typeface="Times New Roman" charset="0"/>
                <a:cs typeface="Times New Roman" charset="0"/>
              </a:rPr>
              <a:t>Если машина оборудована </a:t>
            </a:r>
            <a:r>
              <a:rPr lang="ru-RU" sz="1200" kern="1200" dirty="0" err="1" smtClean="0">
                <a:solidFill>
                  <a:schemeClr val="tx1"/>
                </a:solidFill>
                <a:effectLst/>
                <a:latin typeface="Times New Roman" charset="0"/>
                <a:ea typeface="Times New Roman" charset="0"/>
                <a:cs typeface="Times New Roman" charset="0"/>
              </a:rPr>
              <a:t>системои</a:t>
            </a:r>
            <a:r>
              <a:rPr lang="ru-RU" sz="1200" kern="1200" dirty="0" smtClean="0">
                <a:solidFill>
                  <a:schemeClr val="tx1"/>
                </a:solidFill>
                <a:effectLst/>
                <a:latin typeface="Times New Roman" charset="0"/>
                <a:ea typeface="Times New Roman" charset="0"/>
                <a:cs typeface="Times New Roman" charset="0"/>
              </a:rPr>
              <a:t>̆ безопасности, крышку аккумуляторного отсека можно открыть только тогда, когда защитные скобы опущены книзу. </a:t>
            </a:r>
            <a:endParaRPr lang="ru-RU" dirty="0" smtClean="0">
              <a:latin typeface="Times New Roman" charset="0"/>
              <a:ea typeface="Times New Roman" charset="0"/>
              <a:cs typeface="Times New Roman" charset="0"/>
            </a:endParaRPr>
          </a:p>
          <a:p>
            <a:r>
              <a:rPr lang="ru-RU" sz="1200" kern="1200" dirty="0" smtClean="0">
                <a:solidFill>
                  <a:schemeClr val="tx1"/>
                </a:solidFill>
                <a:effectLst/>
                <a:latin typeface="Times New Roman" charset="0"/>
                <a:ea typeface="Times New Roman" charset="0"/>
                <a:cs typeface="Times New Roman" charset="0"/>
              </a:rPr>
              <a:t>– В автоматических системах безопасности следует нажать кнопку фиксатора (2) вниз до щелчка и опустить скобы книзу. </a:t>
            </a:r>
            <a:endParaRPr lang="ru-RU" dirty="0" smtClean="0">
              <a:latin typeface="Times New Roman" charset="0"/>
              <a:ea typeface="Times New Roman" charset="0"/>
              <a:cs typeface="Times New Roman" charset="0"/>
            </a:endParaRPr>
          </a:p>
          <a:p>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145</a:t>
            </a:fld>
            <a:endParaRPr lang="ru-RU"/>
          </a:p>
        </p:txBody>
      </p:sp>
    </p:spTree>
    <p:extLst>
      <p:ext uri="{BB962C8B-B14F-4D97-AF65-F5344CB8AC3E}">
        <p14:creationId xmlns:p14="http://schemas.microsoft.com/office/powerpoint/2010/main" val="185601652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Times New Roman" charset="0"/>
                <a:ea typeface="Times New Roman" charset="0"/>
                <a:cs typeface="Times New Roman" charset="0"/>
              </a:rPr>
              <a:t>Надежно установить машину</a:t>
            </a:r>
            <a:endParaRPr lang="en-US" sz="1200" kern="1200" dirty="0" smtClean="0">
              <a:solidFill>
                <a:schemeClr val="tx1"/>
              </a:solidFill>
              <a:effectLst/>
              <a:latin typeface="Times New Roman" charset="0"/>
              <a:ea typeface="Times New Roman" charset="0"/>
              <a:cs typeface="Times New Roman" charset="0"/>
            </a:endParaRPr>
          </a:p>
          <a:p>
            <a:r>
              <a:rPr lang="ru-RU" sz="1200" kern="1200" dirty="0" smtClean="0">
                <a:solidFill>
                  <a:schemeClr val="tx1"/>
                </a:solidFill>
                <a:effectLst/>
                <a:latin typeface="Times New Roman" charset="0"/>
                <a:ea typeface="Times New Roman" charset="0"/>
                <a:cs typeface="Times New Roman" charset="0"/>
              </a:rPr>
              <a:t>– Освободить </a:t>
            </a:r>
            <a:r>
              <a:rPr lang="ru-RU" sz="1200" kern="1200" dirty="0" err="1" smtClean="0">
                <a:solidFill>
                  <a:schemeClr val="tx1"/>
                </a:solidFill>
                <a:effectLst/>
                <a:latin typeface="Times New Roman" charset="0"/>
                <a:ea typeface="Times New Roman" charset="0"/>
                <a:cs typeface="Times New Roman" charset="0"/>
              </a:rPr>
              <a:t>фиксирующии</a:t>
            </a:r>
            <a:r>
              <a:rPr lang="ru-RU" sz="1200" kern="1200" dirty="0" smtClean="0">
                <a:solidFill>
                  <a:schemeClr val="tx1"/>
                </a:solidFill>
                <a:effectLst/>
                <a:latin typeface="Times New Roman" charset="0"/>
                <a:ea typeface="Times New Roman" charset="0"/>
                <a:cs typeface="Times New Roman" charset="0"/>
              </a:rPr>
              <a:t>̆ стопор </a:t>
            </a:r>
            <a:r>
              <a:rPr lang="ru-RU" sz="1200" kern="1200" dirty="0" err="1" smtClean="0">
                <a:solidFill>
                  <a:schemeClr val="tx1"/>
                </a:solidFill>
                <a:effectLst/>
                <a:latin typeface="Times New Roman" charset="0"/>
                <a:ea typeface="Times New Roman" charset="0"/>
                <a:cs typeface="Times New Roman" charset="0"/>
              </a:rPr>
              <a:t>рулевои</a:t>
            </a:r>
            <a:r>
              <a:rPr lang="ru-RU" sz="1200" kern="1200" dirty="0" smtClean="0">
                <a:solidFill>
                  <a:schemeClr val="tx1"/>
                </a:solidFill>
                <a:effectLst/>
                <a:latin typeface="Times New Roman" charset="0"/>
                <a:ea typeface="Times New Roman" charset="0"/>
                <a:cs typeface="Times New Roman" charset="0"/>
              </a:rPr>
              <a:t>̆ колонки (1), сдвинуть рулевую колонку вперед и зафиксировать ее в этом положении. </a:t>
            </a:r>
          </a:p>
          <a:p>
            <a:endParaRPr lang="ru-RU" sz="1200" kern="1200" dirty="0" smtClean="0">
              <a:solidFill>
                <a:schemeClr val="tx1"/>
              </a:solidFill>
              <a:effectLst/>
              <a:latin typeface="Times New Roman" charset="0"/>
              <a:ea typeface="Times New Roman" charset="0"/>
              <a:cs typeface="Times New Roman" charset="0"/>
            </a:endParaRPr>
          </a:p>
          <a:p>
            <a:r>
              <a:rPr lang="ru-RU" sz="1200" kern="1200" dirty="0" smtClean="0">
                <a:solidFill>
                  <a:schemeClr val="tx1"/>
                </a:solidFill>
                <a:effectLst/>
                <a:latin typeface="Times New Roman" charset="0"/>
                <a:ea typeface="Times New Roman" charset="0"/>
                <a:cs typeface="Times New Roman" charset="0"/>
              </a:rPr>
              <a:t>При разблокировании и блокировании кожуха распределительного клапана требуется быть особо внимательным. </a:t>
            </a:r>
            <a:endParaRPr lang="ru-RU" dirty="0" smtClean="0">
              <a:latin typeface="Times New Roman" charset="0"/>
              <a:ea typeface="Times New Roman" charset="0"/>
              <a:cs typeface="Times New Roman" charset="0"/>
            </a:endParaRPr>
          </a:p>
          <a:p>
            <a:r>
              <a:rPr lang="ru-RU" sz="1200" kern="1200" dirty="0" smtClean="0">
                <a:solidFill>
                  <a:schemeClr val="tx1"/>
                </a:solidFill>
                <a:effectLst/>
                <a:latin typeface="Times New Roman" charset="0"/>
                <a:ea typeface="Times New Roman" charset="0"/>
                <a:cs typeface="Times New Roman" charset="0"/>
              </a:rPr>
              <a:t>При помощи рукоятки "Мульти-пилот" (Вариант комплектации): </a:t>
            </a:r>
            <a:endParaRPr lang="ru-RU" dirty="0" smtClean="0">
              <a:latin typeface="Times New Roman" charset="0"/>
              <a:ea typeface="Times New Roman" charset="0"/>
              <a:cs typeface="Times New Roman" charset="0"/>
            </a:endParaRPr>
          </a:p>
          <a:p>
            <a:r>
              <a:rPr lang="ru-RU" sz="1200" kern="1200" dirty="0" smtClean="0">
                <a:solidFill>
                  <a:schemeClr val="tx1"/>
                </a:solidFill>
                <a:effectLst/>
                <a:latin typeface="Times New Roman" charset="0"/>
                <a:ea typeface="Times New Roman" charset="0"/>
                <a:cs typeface="Times New Roman" charset="0"/>
              </a:rPr>
              <a:t>–  Оттянуть кожух распределительного клапана (2) вперед до фиксации. </a:t>
            </a:r>
            <a:endParaRPr lang="ru-RU" dirty="0" smtClean="0">
              <a:effectLst/>
              <a:latin typeface="Times New Roman" charset="0"/>
              <a:ea typeface="Times New Roman" charset="0"/>
              <a:cs typeface="Times New Roman" charset="0"/>
            </a:endParaRPr>
          </a:p>
          <a:p>
            <a:r>
              <a:rPr lang="ru-RU" sz="1200" kern="1200" dirty="0" smtClean="0">
                <a:solidFill>
                  <a:schemeClr val="tx1"/>
                </a:solidFill>
                <a:effectLst/>
                <a:latin typeface="Times New Roman" charset="0"/>
                <a:ea typeface="Times New Roman" charset="0"/>
                <a:cs typeface="Times New Roman" charset="0"/>
              </a:rPr>
              <a:t>–  Крышку аккумуляторного отсека осторожно сдвинуть назад водительским сидением (3). </a:t>
            </a:r>
            <a:endParaRPr lang="ru-RU" dirty="0" smtClean="0">
              <a:effectLst/>
              <a:latin typeface="Times New Roman" charset="0"/>
              <a:ea typeface="Times New Roman" charset="0"/>
              <a:cs typeface="Times New Roman" charset="0"/>
            </a:endParaRPr>
          </a:p>
          <a:p>
            <a:endParaRPr lang="ru-RU" sz="1200" kern="1200" dirty="0" smtClean="0">
              <a:solidFill>
                <a:schemeClr val="tx1"/>
              </a:solidFill>
              <a:effectLst/>
              <a:latin typeface="Times New Roman" charset="0"/>
              <a:ea typeface="Times New Roman" charset="0"/>
              <a:cs typeface="Times New Roman" charset="0"/>
            </a:endParaRPr>
          </a:p>
          <a:p>
            <a:r>
              <a:rPr lang="ru-RU" sz="1200" kern="1200" dirty="0" smtClean="0">
                <a:solidFill>
                  <a:schemeClr val="tx1"/>
                </a:solidFill>
                <a:effectLst/>
                <a:latin typeface="Times New Roman" charset="0"/>
                <a:ea typeface="Times New Roman" charset="0"/>
                <a:cs typeface="Times New Roman" charset="0"/>
              </a:rPr>
              <a:t>При помощи рукоятки "Соло-пилот": </a:t>
            </a:r>
            <a:endParaRPr lang="ru-RU" dirty="0" smtClean="0">
              <a:effectLst/>
              <a:latin typeface="Times New Roman" charset="0"/>
              <a:ea typeface="Times New Roman" charset="0"/>
              <a:cs typeface="Times New Roman" charset="0"/>
            </a:endParaRPr>
          </a:p>
          <a:p>
            <a:r>
              <a:rPr lang="ru-RU" sz="1200" kern="1200" dirty="0" smtClean="0">
                <a:solidFill>
                  <a:schemeClr val="tx1"/>
                </a:solidFill>
                <a:effectLst/>
                <a:latin typeface="Times New Roman" charset="0"/>
                <a:ea typeface="Times New Roman" charset="0"/>
                <a:cs typeface="Times New Roman" charset="0"/>
              </a:rPr>
              <a:t>–  Нажав на рукоятку (4), разблокировать кожух распределительного клапана (2) и повернуть его вперед. </a:t>
            </a:r>
            <a:endParaRPr lang="ru-RU" dirty="0" smtClean="0">
              <a:effectLst/>
              <a:latin typeface="Times New Roman" charset="0"/>
              <a:ea typeface="Times New Roman" charset="0"/>
              <a:cs typeface="Times New Roman" charset="0"/>
            </a:endParaRPr>
          </a:p>
          <a:p>
            <a:r>
              <a:rPr lang="ru-RU" sz="1200" kern="1200" dirty="0" smtClean="0">
                <a:solidFill>
                  <a:schemeClr val="tx1"/>
                </a:solidFill>
                <a:effectLst/>
                <a:latin typeface="Times New Roman" charset="0"/>
                <a:ea typeface="Times New Roman" charset="0"/>
                <a:cs typeface="Times New Roman" charset="0"/>
              </a:rPr>
              <a:t>–  Крышку аккумуляторного отсека осторожно сдвинуть назад водительским сидением (3). </a:t>
            </a:r>
            <a:endParaRPr lang="ru-RU" dirty="0" smtClean="0">
              <a:effectLst/>
              <a:latin typeface="Times New Roman" charset="0"/>
              <a:ea typeface="Times New Roman" charset="0"/>
              <a:cs typeface="Times New Roman" charset="0"/>
            </a:endParaRPr>
          </a:p>
          <a:p>
            <a:endParaRPr lang="en-US" dirty="0" smtClean="0">
              <a:latin typeface="Times New Roman" charset="0"/>
              <a:ea typeface="Times New Roman" charset="0"/>
              <a:cs typeface="Times New Roman" charset="0"/>
            </a:endParaRPr>
          </a:p>
          <a:p>
            <a:r>
              <a:rPr lang="ru-RU" sz="1200" kern="1200" dirty="0" smtClean="0">
                <a:solidFill>
                  <a:schemeClr val="tx1"/>
                </a:solidFill>
                <a:effectLst/>
                <a:latin typeface="+mn-lt"/>
                <a:ea typeface="+mn-ea"/>
                <a:cs typeface="+mn-cs"/>
              </a:rPr>
              <a:t>Отсоединить </a:t>
            </a:r>
            <a:r>
              <a:rPr lang="ru-RU" sz="1200" kern="1200" dirty="0" err="1" smtClean="0">
                <a:solidFill>
                  <a:schemeClr val="tx1"/>
                </a:solidFill>
                <a:effectLst/>
                <a:latin typeface="+mn-lt"/>
                <a:ea typeface="+mn-ea"/>
                <a:cs typeface="+mn-cs"/>
              </a:rPr>
              <a:t>штеккер</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аккумуляторнои</a:t>
            </a:r>
            <a:r>
              <a:rPr lang="ru-RU" sz="1200" kern="1200" dirty="0" smtClean="0">
                <a:solidFill>
                  <a:schemeClr val="tx1"/>
                </a:solidFill>
                <a:effectLst/>
                <a:latin typeface="+mn-lt"/>
                <a:ea typeface="+mn-ea"/>
                <a:cs typeface="+mn-cs"/>
              </a:rPr>
              <a:t>̆ батареи (5). </a:t>
            </a:r>
            <a:endParaRPr lang="ru-RU" dirty="0" smtClean="0">
              <a:effectLst/>
            </a:endParaRPr>
          </a:p>
          <a:p>
            <a:r>
              <a:rPr lang="ru-RU" sz="1200" kern="1200" dirty="0" smtClean="0">
                <a:solidFill>
                  <a:schemeClr val="tx1"/>
                </a:solidFill>
                <a:effectLst/>
                <a:latin typeface="+mn-lt"/>
                <a:ea typeface="+mn-ea"/>
                <a:cs typeface="+mn-cs"/>
              </a:rPr>
              <a:t>–  При необходимости удалить изолирующие прокладки, если они уложены сверху на аккумуляторную батарею. </a:t>
            </a:r>
            <a:endParaRPr lang="ru-RU" dirty="0" smtClean="0">
              <a:effectLst/>
            </a:endParaRPr>
          </a:p>
          <a:p>
            <a:endParaRPr lang="en-US"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Подсоединение и отключение </a:t>
            </a:r>
            <a:r>
              <a:rPr lang="ru-RU" sz="1200" kern="1200" dirty="0" err="1" smtClean="0">
                <a:solidFill>
                  <a:schemeClr val="tx1"/>
                </a:solidFill>
                <a:effectLst/>
                <a:latin typeface="+mn-lt"/>
                <a:ea typeface="+mn-ea"/>
                <a:cs typeface="+mn-cs"/>
              </a:rPr>
              <a:t>штеккера</a:t>
            </a:r>
            <a:r>
              <a:rPr lang="ru-RU" sz="1200" kern="1200" dirty="0" smtClean="0">
                <a:solidFill>
                  <a:schemeClr val="tx1"/>
                </a:solidFill>
                <a:effectLst/>
                <a:latin typeface="+mn-lt"/>
                <a:ea typeface="+mn-ea"/>
                <a:cs typeface="+mn-cs"/>
              </a:rPr>
              <a:t> и розетки </a:t>
            </a:r>
            <a:r>
              <a:rPr lang="ru-RU" sz="1200" kern="1200" dirty="0" err="1" smtClean="0">
                <a:solidFill>
                  <a:schemeClr val="tx1"/>
                </a:solidFill>
                <a:effectLst/>
                <a:latin typeface="+mn-lt"/>
                <a:ea typeface="+mn-ea"/>
                <a:cs typeface="+mn-cs"/>
              </a:rPr>
              <a:t>аккумуляторнои</a:t>
            </a:r>
            <a:r>
              <a:rPr lang="ru-RU" sz="1200" kern="1200" dirty="0" smtClean="0">
                <a:solidFill>
                  <a:schemeClr val="tx1"/>
                </a:solidFill>
                <a:effectLst/>
                <a:latin typeface="+mn-lt"/>
                <a:ea typeface="+mn-ea"/>
                <a:cs typeface="+mn-cs"/>
              </a:rPr>
              <a:t>̆ батареи можно производить только при выключенных главном рубильнике и зарядном </a:t>
            </a:r>
            <a:r>
              <a:rPr lang="ru-RU" sz="1200" kern="1200" dirty="0" err="1" smtClean="0">
                <a:solidFill>
                  <a:schemeClr val="tx1"/>
                </a:solidFill>
                <a:effectLst/>
                <a:latin typeface="+mn-lt"/>
                <a:ea typeface="+mn-ea"/>
                <a:cs typeface="+mn-cs"/>
              </a:rPr>
              <a:t>устройстве</a:t>
            </a:r>
            <a:r>
              <a:rPr lang="ru-RU" sz="1200" kern="1200" dirty="0" smtClean="0">
                <a:solidFill>
                  <a:schemeClr val="tx1"/>
                </a:solidFill>
                <a:effectLst/>
                <a:latin typeface="+mn-lt"/>
                <a:ea typeface="+mn-ea"/>
                <a:cs typeface="+mn-cs"/>
              </a:rPr>
              <a:t>. </a:t>
            </a:r>
            <a:endParaRPr lang="ru-RU" dirty="0" smtClean="0"/>
          </a:p>
          <a:p>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146</a:t>
            </a:fld>
            <a:endParaRPr lang="ru-RU"/>
          </a:p>
        </p:txBody>
      </p:sp>
    </p:spTree>
    <p:extLst>
      <p:ext uri="{BB962C8B-B14F-4D97-AF65-F5344CB8AC3E}">
        <p14:creationId xmlns:p14="http://schemas.microsoft.com/office/powerpoint/2010/main" val="203801340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Times New Roman" charset="0"/>
                <a:ea typeface="Times New Roman" charset="0"/>
                <a:cs typeface="Times New Roman" charset="0"/>
              </a:rPr>
              <a:t>– Открыть доступ к </a:t>
            </a:r>
            <a:r>
              <a:rPr lang="ru-RU" sz="1200" kern="1200" dirty="0" err="1" smtClean="0">
                <a:solidFill>
                  <a:schemeClr val="tx1"/>
                </a:solidFill>
                <a:effectLst/>
                <a:latin typeface="Times New Roman" charset="0"/>
                <a:ea typeface="Times New Roman" charset="0"/>
                <a:cs typeface="Times New Roman" charset="0"/>
              </a:rPr>
              <a:t>аккумуляторнои</a:t>
            </a:r>
            <a:r>
              <a:rPr lang="ru-RU" sz="1200" kern="1200" dirty="0" smtClean="0">
                <a:solidFill>
                  <a:schemeClr val="tx1"/>
                </a:solidFill>
                <a:effectLst/>
                <a:latin typeface="Times New Roman" charset="0"/>
                <a:ea typeface="Times New Roman" charset="0"/>
                <a:cs typeface="Times New Roman" charset="0"/>
              </a:rPr>
              <a:t>̆ батарее (см. „Доступ к </a:t>
            </a:r>
            <a:r>
              <a:rPr lang="ru-RU" sz="1200" kern="1200" dirty="0" err="1" smtClean="0">
                <a:solidFill>
                  <a:schemeClr val="tx1"/>
                </a:solidFill>
                <a:effectLst/>
                <a:latin typeface="Times New Roman" charset="0"/>
                <a:ea typeface="Times New Roman" charset="0"/>
                <a:cs typeface="Times New Roman" charset="0"/>
              </a:rPr>
              <a:t>аккумуляторнои</a:t>
            </a:r>
            <a:r>
              <a:rPr lang="ru-RU" sz="1200" kern="1200" dirty="0" smtClean="0">
                <a:solidFill>
                  <a:schemeClr val="tx1"/>
                </a:solidFill>
                <a:effectLst/>
                <a:latin typeface="Times New Roman" charset="0"/>
                <a:ea typeface="Times New Roman" charset="0"/>
                <a:cs typeface="Times New Roman" charset="0"/>
              </a:rPr>
              <a:t>̆ батарее“). </a:t>
            </a:r>
            <a:endParaRPr lang="ru-RU" dirty="0" smtClean="0">
              <a:latin typeface="Times New Roman" charset="0"/>
              <a:ea typeface="Times New Roman" charset="0"/>
              <a:cs typeface="Times New Roman" charset="0"/>
            </a:endParaRPr>
          </a:p>
          <a:p>
            <a:r>
              <a:rPr lang="ru-RU" sz="1200" kern="1200" dirty="0" smtClean="0">
                <a:solidFill>
                  <a:schemeClr val="tx1"/>
                </a:solidFill>
                <a:effectLst/>
                <a:latin typeface="Times New Roman" charset="0"/>
                <a:ea typeface="Times New Roman" charset="0"/>
                <a:cs typeface="Times New Roman" charset="0"/>
              </a:rPr>
              <a:t>Подсоединение и отключение аккумулятора и зарядного </a:t>
            </a:r>
            <a:r>
              <a:rPr lang="ru-RU" sz="1200" kern="1200" dirty="0" err="1" smtClean="0">
                <a:solidFill>
                  <a:schemeClr val="tx1"/>
                </a:solidFill>
                <a:effectLst/>
                <a:latin typeface="Times New Roman" charset="0"/>
                <a:ea typeface="Times New Roman" charset="0"/>
                <a:cs typeface="Times New Roman" charset="0"/>
              </a:rPr>
              <a:t>устройства</a:t>
            </a:r>
            <a:r>
              <a:rPr lang="ru-RU" sz="1200" kern="1200" dirty="0" smtClean="0">
                <a:solidFill>
                  <a:schemeClr val="tx1"/>
                </a:solidFill>
                <a:effectLst/>
                <a:latin typeface="Times New Roman" charset="0"/>
                <a:ea typeface="Times New Roman" charset="0"/>
                <a:cs typeface="Times New Roman" charset="0"/>
              </a:rPr>
              <a:t> можно производить только при выключенном зарядном </a:t>
            </a:r>
            <a:r>
              <a:rPr lang="ru-RU" sz="1200" kern="1200" dirty="0" err="1" smtClean="0">
                <a:solidFill>
                  <a:schemeClr val="tx1"/>
                </a:solidFill>
                <a:effectLst/>
                <a:latin typeface="Times New Roman" charset="0"/>
                <a:ea typeface="Times New Roman" charset="0"/>
                <a:cs typeface="Times New Roman" charset="0"/>
              </a:rPr>
              <a:t>устройстве</a:t>
            </a:r>
            <a:r>
              <a:rPr lang="ru-RU" sz="1200" kern="1200" dirty="0" smtClean="0">
                <a:solidFill>
                  <a:schemeClr val="tx1"/>
                </a:solidFill>
                <a:effectLst/>
                <a:latin typeface="Times New Roman" charset="0"/>
                <a:ea typeface="Times New Roman" charset="0"/>
                <a:cs typeface="Times New Roman" charset="0"/>
              </a:rPr>
              <a:t>.</a:t>
            </a:r>
            <a:br>
              <a:rPr lang="ru-RU" sz="1200" kern="1200" dirty="0" smtClean="0">
                <a:solidFill>
                  <a:schemeClr val="tx1"/>
                </a:solidFill>
                <a:effectLst/>
                <a:latin typeface="Times New Roman" charset="0"/>
                <a:ea typeface="Times New Roman" charset="0"/>
                <a:cs typeface="Times New Roman" charset="0"/>
              </a:rPr>
            </a:br>
            <a:r>
              <a:rPr lang="ru-RU" sz="1200" kern="1200" dirty="0" smtClean="0">
                <a:solidFill>
                  <a:schemeClr val="tx1"/>
                </a:solidFill>
                <a:effectLst/>
                <a:latin typeface="Times New Roman" charset="0"/>
                <a:ea typeface="Times New Roman" charset="0"/>
                <a:cs typeface="Times New Roman" charset="0"/>
              </a:rPr>
              <a:t>В процессе зарядки наружные поверхности элементов </a:t>
            </a:r>
            <a:r>
              <a:rPr lang="ru-RU" sz="1200" kern="1200" dirty="0" err="1" smtClean="0">
                <a:solidFill>
                  <a:schemeClr val="tx1"/>
                </a:solidFill>
                <a:effectLst/>
                <a:latin typeface="Times New Roman" charset="0"/>
                <a:ea typeface="Times New Roman" charset="0"/>
                <a:cs typeface="Times New Roman" charset="0"/>
              </a:rPr>
              <a:t>аккумуляторнои</a:t>
            </a:r>
            <a:r>
              <a:rPr lang="ru-RU" sz="1200" kern="1200" dirty="0" smtClean="0">
                <a:solidFill>
                  <a:schemeClr val="tx1"/>
                </a:solidFill>
                <a:effectLst/>
                <a:latin typeface="Times New Roman" charset="0"/>
                <a:ea typeface="Times New Roman" charset="0"/>
                <a:cs typeface="Times New Roman" charset="0"/>
              </a:rPr>
              <a:t>̆ батареи должны быть открыты с целью обеспечения </a:t>
            </a:r>
            <a:r>
              <a:rPr lang="ru-RU" sz="1200" kern="1200" dirty="0" err="1" smtClean="0">
                <a:solidFill>
                  <a:schemeClr val="tx1"/>
                </a:solidFill>
                <a:effectLst/>
                <a:latin typeface="Times New Roman" charset="0"/>
                <a:ea typeface="Times New Roman" charset="0"/>
                <a:cs typeface="Times New Roman" charset="0"/>
              </a:rPr>
              <a:t>достаточнои</a:t>
            </a:r>
            <a:r>
              <a:rPr lang="ru-RU" sz="1200" kern="1200" dirty="0" smtClean="0">
                <a:solidFill>
                  <a:schemeClr val="tx1"/>
                </a:solidFill>
                <a:effectLst/>
                <a:latin typeface="Times New Roman" charset="0"/>
                <a:ea typeface="Times New Roman" charset="0"/>
                <a:cs typeface="Times New Roman" charset="0"/>
              </a:rPr>
              <a:t>̆ вентиляции. На аккумуляторную батарею не разрешается класть металлические предметы. </a:t>
            </a:r>
            <a:endParaRPr lang="ru-RU" dirty="0" smtClean="0">
              <a:latin typeface="Times New Roman" charset="0"/>
              <a:ea typeface="Times New Roman" charset="0"/>
              <a:cs typeface="Times New Roman" charset="0"/>
            </a:endParaRPr>
          </a:p>
          <a:p>
            <a:endParaRPr lang="ru-RU" dirty="0" smtClean="0">
              <a:latin typeface="Times New Roman" charset="0"/>
              <a:ea typeface="Times New Roman" charset="0"/>
              <a:cs typeface="Times New Roman" charset="0"/>
            </a:endParaRPr>
          </a:p>
          <a:p>
            <a:r>
              <a:rPr lang="ru-RU" sz="1200" kern="1200" dirty="0" smtClean="0">
                <a:solidFill>
                  <a:schemeClr val="tx1"/>
                </a:solidFill>
                <a:effectLst/>
                <a:latin typeface="Times New Roman" charset="0"/>
                <a:ea typeface="Times New Roman" charset="0"/>
                <a:cs typeface="Times New Roman" charset="0"/>
              </a:rPr>
              <a:t>Перед </a:t>
            </a:r>
            <a:r>
              <a:rPr lang="ru-RU" sz="1200" kern="1200" dirty="0" err="1" smtClean="0">
                <a:solidFill>
                  <a:schemeClr val="tx1"/>
                </a:solidFill>
                <a:effectLst/>
                <a:latin typeface="Times New Roman" charset="0"/>
                <a:ea typeface="Times New Roman" charset="0"/>
                <a:cs typeface="Times New Roman" charset="0"/>
              </a:rPr>
              <a:t>зарядкои</a:t>
            </a:r>
            <a:r>
              <a:rPr lang="ru-RU" sz="1200" kern="1200" dirty="0" smtClean="0">
                <a:solidFill>
                  <a:schemeClr val="tx1"/>
                </a:solidFill>
                <a:effectLst/>
                <a:latin typeface="Times New Roman" charset="0"/>
                <a:ea typeface="Times New Roman" charset="0"/>
                <a:cs typeface="Times New Roman" charset="0"/>
              </a:rPr>
              <a:t>̆ все кабели и разъемы должны быть проверены на отсутствие видимых повреждений. </a:t>
            </a:r>
            <a:endParaRPr lang="ru-RU" dirty="0" smtClean="0">
              <a:latin typeface="Times New Roman" charset="0"/>
              <a:ea typeface="Times New Roman" charset="0"/>
              <a:cs typeface="Times New Roman" charset="0"/>
            </a:endParaRPr>
          </a:p>
          <a:p>
            <a:r>
              <a:rPr lang="ru-RU" sz="1200" kern="1200" dirty="0" smtClean="0">
                <a:solidFill>
                  <a:schemeClr val="tx1"/>
                </a:solidFill>
                <a:effectLst/>
                <a:latin typeface="Times New Roman" charset="0"/>
                <a:ea typeface="Times New Roman" charset="0"/>
                <a:cs typeface="Times New Roman" charset="0"/>
              </a:rPr>
              <a:t>–  </a:t>
            </a:r>
            <a:r>
              <a:rPr lang="ru-RU" sz="1200" kern="1200" dirty="0" err="1" smtClean="0">
                <a:solidFill>
                  <a:schemeClr val="tx1"/>
                </a:solidFill>
                <a:effectLst/>
                <a:latin typeface="Times New Roman" charset="0"/>
                <a:ea typeface="Times New Roman" charset="0"/>
                <a:cs typeface="Times New Roman" charset="0"/>
              </a:rPr>
              <a:t>Зарядныи</a:t>
            </a:r>
            <a:r>
              <a:rPr lang="ru-RU" sz="1200" kern="1200" dirty="0" smtClean="0">
                <a:solidFill>
                  <a:schemeClr val="tx1"/>
                </a:solidFill>
                <a:effectLst/>
                <a:latin typeface="Times New Roman" charset="0"/>
                <a:ea typeface="Times New Roman" charset="0"/>
                <a:cs typeface="Times New Roman" charset="0"/>
              </a:rPr>
              <a:t>̆ кабель </a:t>
            </a:r>
            <a:r>
              <a:rPr lang="ru-RU" sz="1200" kern="1200" dirty="0" err="1" smtClean="0">
                <a:solidFill>
                  <a:schemeClr val="tx1"/>
                </a:solidFill>
                <a:effectLst/>
                <a:latin typeface="Times New Roman" charset="0"/>
                <a:ea typeface="Times New Roman" charset="0"/>
                <a:cs typeface="Times New Roman" charset="0"/>
              </a:rPr>
              <a:t>заряднои</a:t>
            </a:r>
            <a:r>
              <a:rPr lang="ru-RU" sz="1200" kern="1200" dirty="0" smtClean="0">
                <a:solidFill>
                  <a:schemeClr val="tx1"/>
                </a:solidFill>
                <a:effectLst/>
                <a:latin typeface="Times New Roman" charset="0"/>
                <a:ea typeface="Times New Roman" charset="0"/>
                <a:cs typeface="Times New Roman" charset="0"/>
              </a:rPr>
              <a:t>̆ станции соединить с </a:t>
            </a:r>
            <a:r>
              <a:rPr lang="ru-RU" sz="1200" kern="1200" dirty="0" err="1" smtClean="0">
                <a:solidFill>
                  <a:schemeClr val="tx1"/>
                </a:solidFill>
                <a:effectLst/>
                <a:latin typeface="Times New Roman" charset="0"/>
                <a:ea typeface="Times New Roman" charset="0"/>
                <a:cs typeface="Times New Roman" charset="0"/>
              </a:rPr>
              <a:t>розеткои</a:t>
            </a:r>
            <a:r>
              <a:rPr lang="ru-RU" sz="1200" kern="1200" dirty="0" smtClean="0">
                <a:solidFill>
                  <a:schemeClr val="tx1"/>
                </a:solidFill>
                <a:effectLst/>
                <a:latin typeface="Times New Roman" charset="0"/>
                <a:ea typeface="Times New Roman" charset="0"/>
                <a:cs typeface="Times New Roman" charset="0"/>
              </a:rPr>
              <a:t>̆ </a:t>
            </a:r>
            <a:r>
              <a:rPr lang="ru-RU" sz="1200" kern="1200" dirty="0" err="1" smtClean="0">
                <a:solidFill>
                  <a:schemeClr val="tx1"/>
                </a:solidFill>
                <a:effectLst/>
                <a:latin typeface="Times New Roman" charset="0"/>
                <a:ea typeface="Times New Roman" charset="0"/>
                <a:cs typeface="Times New Roman" charset="0"/>
              </a:rPr>
              <a:t>аккумуляторнои</a:t>
            </a:r>
            <a:r>
              <a:rPr lang="ru-RU" sz="1200" kern="1200" dirty="0" smtClean="0">
                <a:solidFill>
                  <a:schemeClr val="tx1"/>
                </a:solidFill>
                <a:effectLst/>
                <a:latin typeface="Times New Roman" charset="0"/>
                <a:ea typeface="Times New Roman" charset="0"/>
                <a:cs typeface="Times New Roman" charset="0"/>
              </a:rPr>
              <a:t>̆ батареи (5). </a:t>
            </a:r>
            <a:endParaRPr lang="ru-RU" dirty="0" smtClean="0">
              <a:effectLst/>
              <a:latin typeface="Times New Roman" charset="0"/>
              <a:ea typeface="Times New Roman" charset="0"/>
              <a:cs typeface="Times New Roman" charset="0"/>
            </a:endParaRPr>
          </a:p>
          <a:p>
            <a:r>
              <a:rPr lang="ru-RU" sz="1200" kern="1200" dirty="0" smtClean="0">
                <a:solidFill>
                  <a:schemeClr val="tx1"/>
                </a:solidFill>
                <a:effectLst/>
                <a:latin typeface="Times New Roman" charset="0"/>
                <a:ea typeface="Times New Roman" charset="0"/>
                <a:cs typeface="Times New Roman" charset="0"/>
              </a:rPr>
              <a:t>–  Включить зарядное </a:t>
            </a:r>
            <a:r>
              <a:rPr lang="ru-RU" sz="1200" kern="1200" dirty="0" err="1" smtClean="0">
                <a:solidFill>
                  <a:schemeClr val="tx1"/>
                </a:solidFill>
                <a:effectLst/>
                <a:latin typeface="Times New Roman" charset="0"/>
                <a:ea typeface="Times New Roman" charset="0"/>
                <a:cs typeface="Times New Roman" charset="0"/>
              </a:rPr>
              <a:t>устройство</a:t>
            </a:r>
            <a:r>
              <a:rPr lang="ru-RU" sz="1200" kern="1200" dirty="0" smtClean="0">
                <a:solidFill>
                  <a:schemeClr val="tx1"/>
                </a:solidFill>
                <a:effectLst/>
                <a:latin typeface="Times New Roman" charset="0"/>
                <a:ea typeface="Times New Roman" charset="0"/>
                <a:cs typeface="Times New Roman" charset="0"/>
              </a:rPr>
              <a:t> и зарядить аккумулятор согласно предписаниям фирмы-изготовителя аккумулятора и зарядного </a:t>
            </a:r>
            <a:r>
              <a:rPr lang="ru-RU" sz="1200" kern="1200" dirty="0" err="1" smtClean="0">
                <a:solidFill>
                  <a:schemeClr val="tx1"/>
                </a:solidFill>
                <a:effectLst/>
                <a:latin typeface="Times New Roman" charset="0"/>
                <a:ea typeface="Times New Roman" charset="0"/>
                <a:cs typeface="Times New Roman" charset="0"/>
              </a:rPr>
              <a:t>устройства</a:t>
            </a:r>
            <a:r>
              <a:rPr lang="ru-RU" sz="1200" kern="1200" dirty="0" smtClean="0">
                <a:solidFill>
                  <a:schemeClr val="tx1"/>
                </a:solidFill>
                <a:effectLst/>
                <a:latin typeface="Times New Roman" charset="0"/>
                <a:ea typeface="Times New Roman" charset="0"/>
                <a:cs typeface="Times New Roman" charset="0"/>
              </a:rPr>
              <a:t>. </a:t>
            </a:r>
            <a:endParaRPr lang="ru-RU" dirty="0" smtClean="0">
              <a:effectLst/>
              <a:latin typeface="Times New Roman" charset="0"/>
              <a:ea typeface="Times New Roman" charset="0"/>
              <a:cs typeface="Times New Roman" charset="0"/>
            </a:endParaRPr>
          </a:p>
          <a:p>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147</a:t>
            </a:fld>
            <a:endParaRPr lang="ru-RU"/>
          </a:p>
        </p:txBody>
      </p:sp>
    </p:spTree>
    <p:extLst>
      <p:ext uri="{BB962C8B-B14F-4D97-AF65-F5344CB8AC3E}">
        <p14:creationId xmlns:p14="http://schemas.microsoft.com/office/powerpoint/2010/main" val="613751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i="0" kern="1200" dirty="0" smtClean="0">
                <a:solidFill>
                  <a:schemeClr val="tx1"/>
                </a:solidFill>
                <a:effectLst/>
                <a:latin typeface="Times New Roman" charset="0"/>
                <a:ea typeface="Times New Roman" charset="0"/>
                <a:cs typeface="Times New Roman" charset="0"/>
              </a:rPr>
              <a:t>Одноковшовые погрузчики </a:t>
            </a:r>
            <a:r>
              <a:rPr lang="ru-RU" sz="1200" b="0" i="0" kern="1200" dirty="0" smtClean="0">
                <a:solidFill>
                  <a:schemeClr val="tx1"/>
                </a:solidFill>
                <a:effectLst/>
                <a:latin typeface="Times New Roman" charset="0"/>
                <a:ea typeface="Times New Roman" charset="0"/>
                <a:cs typeface="Times New Roman" charset="0"/>
              </a:rPr>
              <a:t>являются универсальными и могут при­меняться для различных целей. Многоковшовые используются там, где рабочий процесс должен быть непрерывным, например зимняя уборка снега на городских улицах с одновременной погрузкой в транспорт­ные средства.</a:t>
            </a:r>
          </a:p>
          <a:p>
            <a:endParaRPr lang="ru-RU" sz="1200" b="1" i="0" kern="1200" dirty="0" smtClean="0">
              <a:solidFill>
                <a:schemeClr val="tx1"/>
              </a:solidFill>
              <a:effectLst/>
              <a:latin typeface="Times New Roman" charset="0"/>
              <a:ea typeface="Times New Roman" charset="0"/>
              <a:cs typeface="Times New Roman" charset="0"/>
            </a:endParaRPr>
          </a:p>
          <a:p>
            <a:endParaRPr lang="ru-RU" sz="1200" b="1" i="0" kern="1200" dirty="0" smtClean="0">
              <a:solidFill>
                <a:schemeClr val="tx1"/>
              </a:solidFill>
              <a:effectLst/>
              <a:latin typeface="Times New Roman" charset="0"/>
              <a:ea typeface="Times New Roman" charset="0"/>
              <a:cs typeface="Times New Roman" charset="0"/>
            </a:endParaRPr>
          </a:p>
          <a:p>
            <a:r>
              <a:rPr lang="ru-RU" sz="1200" b="1" i="0" kern="1200" dirty="0" smtClean="0">
                <a:solidFill>
                  <a:schemeClr val="tx1"/>
                </a:solidFill>
                <a:effectLst/>
                <a:latin typeface="Times New Roman" charset="0"/>
                <a:ea typeface="Times New Roman" charset="0"/>
                <a:cs typeface="Times New Roman" charset="0"/>
              </a:rPr>
              <a:t>Погрузчики периодического действия </a:t>
            </a:r>
            <a:r>
              <a:rPr lang="ru-RU" sz="1200" b="0" i="0" kern="1200" dirty="0" smtClean="0">
                <a:solidFill>
                  <a:schemeClr val="tx1"/>
                </a:solidFill>
                <a:effectLst/>
                <a:latin typeface="Times New Roman" charset="0"/>
                <a:ea typeface="Times New Roman" charset="0"/>
                <a:cs typeface="Times New Roman" charset="0"/>
              </a:rPr>
              <a:t>не только гру­зят материал в транспортные средства, но и могут перемещать их на расстояние до 150 м. Их применяют для </a:t>
            </a:r>
            <a:r>
              <a:rPr lang="ru-RU" sz="1200" b="0" i="0" kern="1200" dirty="0" err="1" smtClean="0">
                <a:solidFill>
                  <a:schemeClr val="tx1"/>
                </a:solidFill>
                <a:effectLst/>
                <a:latin typeface="Times New Roman" charset="0"/>
                <a:ea typeface="Times New Roman" charset="0"/>
                <a:cs typeface="Times New Roman" charset="0"/>
              </a:rPr>
              <a:t>штабелирования</a:t>
            </a:r>
            <a:r>
              <a:rPr lang="ru-RU" sz="1200" b="0" i="0" kern="1200" dirty="0" smtClean="0">
                <a:solidFill>
                  <a:schemeClr val="tx1"/>
                </a:solidFill>
                <a:effectLst/>
                <a:latin typeface="Times New Roman" charset="0"/>
                <a:ea typeface="Times New Roman" charset="0"/>
                <a:cs typeface="Times New Roman" charset="0"/>
              </a:rPr>
              <a:t> сыпучих и кусковых материалов на складах заполнителей смесительных узлов и установок. </a:t>
            </a:r>
          </a:p>
          <a:p>
            <a:endParaRPr lang="ru-RU" sz="1200" b="0" i="0" kern="1200" dirty="0" smtClean="0">
              <a:solidFill>
                <a:schemeClr val="tx1"/>
              </a:solidFill>
              <a:effectLst/>
              <a:latin typeface="Times New Roman" charset="0"/>
              <a:ea typeface="Times New Roman" charset="0"/>
              <a:cs typeface="Times New Roman" charset="0"/>
            </a:endParaRPr>
          </a:p>
          <a:p>
            <a:r>
              <a:rPr lang="ru-RU" sz="1200" b="0" i="0" kern="1200" dirty="0" smtClean="0">
                <a:solidFill>
                  <a:schemeClr val="tx1"/>
                </a:solidFill>
                <a:effectLst/>
                <a:latin typeface="Times New Roman" charset="0"/>
                <a:ea typeface="Times New Roman" charset="0"/>
                <a:cs typeface="Times New Roman" charset="0"/>
              </a:rPr>
              <a:t>По способу захвата груза погрузчики периодического действия можно разделить на зачерпывающие и подхватывающие. У за­черпывающих погрузчиков захватным органом является ковш. У подхватывающих погрузчиков основным захватным органом служат вилы. </a:t>
            </a:r>
          </a:p>
          <a:p>
            <a:endParaRPr lang="ru-RU" sz="1200" b="0" i="0" kern="1200" dirty="0" smtClean="0">
              <a:solidFill>
                <a:schemeClr val="tx1"/>
              </a:solidFill>
              <a:effectLst/>
              <a:latin typeface="Times New Roman" charset="0"/>
              <a:ea typeface="Times New Roman" charset="0"/>
              <a:cs typeface="Times New Roman" charset="0"/>
            </a:endParaRPr>
          </a:p>
          <a:p>
            <a:r>
              <a:rPr lang="ru-RU" sz="1200" b="0" i="0" kern="1200" dirty="0" smtClean="0">
                <a:solidFill>
                  <a:schemeClr val="tx1"/>
                </a:solidFill>
                <a:effectLst/>
                <a:latin typeface="Times New Roman" charset="0"/>
                <a:ea typeface="Times New Roman" charset="0"/>
                <a:cs typeface="Times New Roman" charset="0"/>
              </a:rPr>
              <a:t>Основной тип зачерпывающих погрузчиков - одноковшовые погрузчики с передней (фронтальной) и задней разгрузкой ковша. </a:t>
            </a:r>
          </a:p>
          <a:p>
            <a:endParaRPr lang="ru-RU" sz="1200" b="0" i="0" kern="1200" dirty="0" smtClean="0">
              <a:solidFill>
                <a:schemeClr val="tx1"/>
              </a:solidFill>
              <a:effectLst/>
              <a:latin typeface="Times New Roman" charset="0"/>
              <a:ea typeface="Times New Roman" charset="0"/>
              <a:cs typeface="Times New Roman" charset="0"/>
            </a:endParaRPr>
          </a:p>
          <a:p>
            <a:r>
              <a:rPr lang="ru-RU" sz="1200" b="0" i="0" kern="1200" dirty="0" smtClean="0">
                <a:solidFill>
                  <a:schemeClr val="tx1"/>
                </a:solidFill>
                <a:effectLst/>
                <a:latin typeface="Times New Roman" charset="0"/>
                <a:ea typeface="Times New Roman" charset="0"/>
                <a:cs typeface="Times New Roman" charset="0"/>
              </a:rPr>
              <a:t>У погрузчика с </a:t>
            </a:r>
            <a:r>
              <a:rPr lang="ru-RU" sz="1200" b="1" i="0" kern="1200" dirty="0" smtClean="0">
                <a:solidFill>
                  <a:schemeClr val="tx1"/>
                </a:solidFill>
                <a:effectLst/>
                <a:latin typeface="Times New Roman" charset="0"/>
                <a:ea typeface="Times New Roman" charset="0"/>
                <a:cs typeface="Times New Roman" charset="0"/>
              </a:rPr>
              <a:t>задней разгрузкой </a:t>
            </a:r>
            <a:r>
              <a:rPr lang="ru-RU" sz="1200" b="0" i="0" kern="1200" dirty="0" smtClean="0">
                <a:solidFill>
                  <a:schemeClr val="tx1"/>
                </a:solidFill>
                <a:effectLst/>
                <a:latin typeface="Times New Roman" charset="0"/>
                <a:ea typeface="Times New Roman" charset="0"/>
                <a:cs typeface="Times New Roman" charset="0"/>
              </a:rPr>
              <a:t>(перекидные погрузчики) врезание ковша в материал происходит при движении на первой или второй скорости. После подъема загруженного ковша погрузчик движется задним ходом к месту разгрузки, где ковш отводится назад и разгружается. Пог­рузчик, не разворачиваясь, передним ходом возвращается к штабелю материала с опущенным вперед ковшом.</a:t>
            </a:r>
          </a:p>
          <a:p>
            <a:endParaRPr lang="ru-RU" sz="1200" b="0" i="0" kern="1200" dirty="0" smtClean="0">
              <a:solidFill>
                <a:schemeClr val="tx1"/>
              </a:solidFill>
              <a:effectLst/>
              <a:latin typeface="Times New Roman" charset="0"/>
              <a:ea typeface="Times New Roman" charset="0"/>
              <a:cs typeface="Times New Roman" charset="0"/>
            </a:endParaRPr>
          </a:p>
          <a:p>
            <a:r>
              <a:rPr lang="ru-RU" sz="1200" b="0" i="0" kern="1200" dirty="0" smtClean="0">
                <a:solidFill>
                  <a:schemeClr val="tx1"/>
                </a:solidFill>
                <a:effectLst/>
                <a:latin typeface="Times New Roman" charset="0"/>
                <a:ea typeface="Times New Roman" charset="0"/>
                <a:cs typeface="Times New Roman" charset="0"/>
              </a:rPr>
              <a:t>Погрузчик с </a:t>
            </a:r>
            <a:r>
              <a:rPr lang="ru-RU" sz="1200" b="1" i="0" kern="1200" dirty="0" smtClean="0">
                <a:solidFill>
                  <a:schemeClr val="tx1"/>
                </a:solidFill>
                <a:effectLst/>
                <a:latin typeface="Times New Roman" charset="0"/>
                <a:ea typeface="Times New Roman" charset="0"/>
                <a:cs typeface="Times New Roman" charset="0"/>
              </a:rPr>
              <a:t>передней разгрузкой </a:t>
            </a:r>
            <a:r>
              <a:rPr lang="ru-RU" sz="1200" b="0" i="0" kern="1200" dirty="0" smtClean="0">
                <a:solidFill>
                  <a:schemeClr val="tx1"/>
                </a:solidFill>
                <a:effectLst/>
                <a:latin typeface="Times New Roman" charset="0"/>
                <a:ea typeface="Times New Roman" charset="0"/>
                <a:cs typeface="Times New Roman" charset="0"/>
              </a:rPr>
              <a:t>(фронтальный погрузчик) мо­жет быть как на гусеничном, так и на пневмоколесном ходу. Такой погрузчик после набора материала в ковш и поворота его в вертикальной плоскости (для предотвращения высыпания) должен отъехать назад, а в некоторых случаях и развернуться с тем, чтобы обеспе­чить выгрузку материала в транспорт.</a:t>
            </a:r>
          </a:p>
          <a:p>
            <a:endParaRPr lang="ru-RU" sz="1200" b="0" i="0" kern="1200" dirty="0" smtClean="0">
              <a:solidFill>
                <a:schemeClr val="tx1"/>
              </a:solidFill>
              <a:effectLst/>
              <a:latin typeface="Times New Roman" charset="0"/>
              <a:ea typeface="Times New Roman" charset="0"/>
              <a:cs typeface="Times New Roman" charset="0"/>
            </a:endParaRPr>
          </a:p>
          <a:p>
            <a:r>
              <a:rPr lang="ru-RU" sz="1200" b="0" i="0" kern="1200" dirty="0" smtClean="0">
                <a:solidFill>
                  <a:schemeClr val="tx1"/>
                </a:solidFill>
                <a:effectLst/>
                <a:latin typeface="Times New Roman" charset="0"/>
                <a:ea typeface="Times New Roman" charset="0"/>
                <a:cs typeface="Times New Roman" charset="0"/>
              </a:rPr>
              <a:t>Погрузчики с </a:t>
            </a:r>
            <a:r>
              <a:rPr lang="ru-RU" sz="1200" b="1" i="0" kern="1200" dirty="0" smtClean="0">
                <a:solidFill>
                  <a:schemeClr val="tx1"/>
                </a:solidFill>
                <a:effectLst/>
                <a:latin typeface="Times New Roman" charset="0"/>
                <a:ea typeface="Times New Roman" charset="0"/>
                <a:cs typeface="Times New Roman" charset="0"/>
              </a:rPr>
              <a:t>боковой разгрузкой </a:t>
            </a:r>
            <a:r>
              <a:rPr lang="ru-RU" sz="1200" b="0" i="0" kern="1200" dirty="0" smtClean="0">
                <a:solidFill>
                  <a:schemeClr val="tx1"/>
                </a:solidFill>
                <a:effectLst/>
                <a:latin typeface="Times New Roman" charset="0"/>
                <a:ea typeface="Times New Roman" charset="0"/>
                <a:cs typeface="Times New Roman" charset="0"/>
              </a:rPr>
              <a:t>(</a:t>
            </a:r>
            <a:r>
              <a:rPr lang="ru-RU" sz="1200" b="0" i="0" kern="1200" dirty="0" err="1" smtClean="0">
                <a:solidFill>
                  <a:schemeClr val="tx1"/>
                </a:solidFill>
                <a:effectLst/>
                <a:latin typeface="Times New Roman" charset="0"/>
                <a:ea typeface="Times New Roman" charset="0"/>
                <a:cs typeface="Times New Roman" charset="0"/>
              </a:rPr>
              <a:t>полуповоротные</a:t>
            </a:r>
            <a:r>
              <a:rPr lang="ru-RU" sz="1200" b="0" i="0" kern="1200" dirty="0" smtClean="0">
                <a:solidFill>
                  <a:schemeClr val="tx1"/>
                </a:solidFill>
                <a:effectLst/>
                <a:latin typeface="Times New Roman" charset="0"/>
                <a:ea typeface="Times New Roman" charset="0"/>
                <a:cs typeface="Times New Roman" charset="0"/>
              </a:rPr>
              <a:t> погрузчики), как правите, изготавливаются с ковшами грузоподъемностью 0,8, 1,25 и 2 т. После набора материала ковш 3 такого погрузчика с по­мощью гидроцилиндра 1 и системы рычагов поворачивается в верти­кальной плоскости для предотвращения высыпания материала. Гидро­цилиндры 2 поднимают стрелу 4 вместе с ковшом. Поворот платформы 5 с рабочим оборудованием на разгрузку происходит с помощью гид-</a:t>
            </a:r>
            <a:r>
              <a:rPr lang="ru-RU" sz="1200" b="0" i="0" kern="1200" dirty="0" err="1" smtClean="0">
                <a:solidFill>
                  <a:schemeClr val="tx1"/>
                </a:solidFill>
                <a:effectLst/>
                <a:latin typeface="Times New Roman" charset="0"/>
                <a:ea typeface="Times New Roman" charset="0"/>
                <a:cs typeface="Times New Roman" charset="0"/>
              </a:rPr>
              <a:t>роцилиндроз</a:t>
            </a:r>
            <a:r>
              <a:rPr lang="ru-RU" sz="1200" b="0" i="0" kern="1200" dirty="0" smtClean="0">
                <a:solidFill>
                  <a:schemeClr val="tx1"/>
                </a:solidFill>
                <a:effectLst/>
                <a:latin typeface="Times New Roman" charset="0"/>
                <a:ea typeface="Times New Roman" charset="0"/>
                <a:cs typeface="Times New Roman" charset="0"/>
              </a:rPr>
              <a:t> и цепи, установленных внутри ходовой рамы 6. Время рабочего цикла </a:t>
            </a:r>
            <a:r>
              <a:rPr lang="ru-RU" sz="1200" b="0" i="0" kern="1200" dirty="0" err="1" smtClean="0">
                <a:solidFill>
                  <a:schemeClr val="tx1"/>
                </a:solidFill>
                <a:effectLst/>
                <a:latin typeface="Times New Roman" charset="0"/>
                <a:ea typeface="Times New Roman" charset="0"/>
                <a:cs typeface="Times New Roman" charset="0"/>
              </a:rPr>
              <a:t>полуповоротных</a:t>
            </a:r>
            <a:r>
              <a:rPr lang="ru-RU" sz="1200" b="0" i="0" kern="1200" dirty="0" smtClean="0">
                <a:solidFill>
                  <a:schemeClr val="tx1"/>
                </a:solidFill>
                <a:effectLst/>
                <a:latin typeface="Times New Roman" charset="0"/>
                <a:ea typeface="Times New Roman" charset="0"/>
                <a:cs typeface="Times New Roman" charset="0"/>
              </a:rPr>
              <a:t> погрузчиков на 30...40% меньше, чем у фронтальных, чему способствует поворот платформы, исключающий необходимость маневрирования всей машины. Такие погрузчики весьма эффективны при работе в стесненных городских условиях, однако они являются более дорогостоящими.</a:t>
            </a:r>
          </a:p>
          <a:p>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11</a:t>
            </a:fld>
            <a:endParaRPr lang="ru-RU"/>
          </a:p>
        </p:txBody>
      </p:sp>
    </p:spTree>
    <p:extLst>
      <p:ext uri="{BB962C8B-B14F-4D97-AF65-F5344CB8AC3E}">
        <p14:creationId xmlns:p14="http://schemas.microsoft.com/office/powerpoint/2010/main" val="33646578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Times New Roman" charset="0"/>
                <a:ea typeface="Times New Roman" charset="0"/>
                <a:cs typeface="Times New Roman" charset="0"/>
              </a:rPr>
              <a:t/>
            </a:r>
            <a:br>
              <a:rPr lang="ru-RU" sz="1200" kern="1200" dirty="0" smtClean="0">
                <a:solidFill>
                  <a:schemeClr val="tx1"/>
                </a:solidFill>
                <a:effectLst/>
                <a:latin typeface="Times New Roman" charset="0"/>
                <a:ea typeface="Times New Roman" charset="0"/>
                <a:cs typeface="Times New Roman" charset="0"/>
              </a:rPr>
            </a:br>
            <a:r>
              <a:rPr lang="ru-RU" sz="1200" kern="1200" dirty="0" smtClean="0">
                <a:solidFill>
                  <a:schemeClr val="tx1"/>
                </a:solidFill>
                <a:effectLst/>
                <a:latin typeface="Times New Roman" charset="0"/>
                <a:ea typeface="Times New Roman" charset="0"/>
                <a:cs typeface="Times New Roman" charset="0"/>
              </a:rPr>
              <a:t>– Надежно запарковать подъемно-транспортное средство</a:t>
            </a:r>
            <a:endParaRPr lang="en-US" sz="1200" kern="1200" dirty="0" smtClean="0">
              <a:solidFill>
                <a:schemeClr val="tx1"/>
              </a:solidFill>
              <a:effectLst/>
              <a:latin typeface="Times New Roman" charset="0"/>
              <a:ea typeface="Times New Roman" charset="0"/>
              <a:cs typeface="Times New Roman" charset="0"/>
            </a:endParaRPr>
          </a:p>
          <a:p>
            <a:r>
              <a:rPr lang="ru-RU" sz="1200" kern="1200" dirty="0" smtClean="0">
                <a:solidFill>
                  <a:schemeClr val="tx1"/>
                </a:solidFill>
                <a:effectLst/>
                <a:latin typeface="Times New Roman" charset="0"/>
                <a:ea typeface="Times New Roman" charset="0"/>
                <a:cs typeface="Times New Roman" charset="0"/>
              </a:rPr>
              <a:t>Соединение и разъединение аккумулятора и зарядного </a:t>
            </a:r>
            <a:r>
              <a:rPr lang="ru-RU" sz="1200" kern="1200" dirty="0" err="1" smtClean="0">
                <a:solidFill>
                  <a:schemeClr val="tx1"/>
                </a:solidFill>
                <a:effectLst/>
                <a:latin typeface="Times New Roman" charset="0"/>
                <a:ea typeface="Times New Roman" charset="0"/>
                <a:cs typeface="Times New Roman" charset="0"/>
              </a:rPr>
              <a:t>устройства</a:t>
            </a:r>
            <a:r>
              <a:rPr lang="ru-RU" sz="1200" kern="1200" dirty="0" smtClean="0">
                <a:solidFill>
                  <a:schemeClr val="tx1"/>
                </a:solidFill>
                <a:effectLst/>
                <a:latin typeface="Times New Roman" charset="0"/>
                <a:ea typeface="Times New Roman" charset="0"/>
                <a:cs typeface="Times New Roman" charset="0"/>
              </a:rPr>
              <a:t> следует производить только при отключенном зарядном </a:t>
            </a:r>
            <a:r>
              <a:rPr lang="ru-RU" sz="1200" kern="1200" dirty="0" err="1" smtClean="0">
                <a:solidFill>
                  <a:schemeClr val="tx1"/>
                </a:solidFill>
                <a:effectLst/>
                <a:latin typeface="Times New Roman" charset="0"/>
                <a:ea typeface="Times New Roman" charset="0"/>
                <a:cs typeface="Times New Roman" charset="0"/>
              </a:rPr>
              <a:t>устройстве</a:t>
            </a:r>
            <a:r>
              <a:rPr lang="ru-RU" sz="1200" kern="1200" dirty="0" smtClean="0">
                <a:solidFill>
                  <a:schemeClr val="tx1"/>
                </a:solidFill>
                <a:effectLst/>
                <a:latin typeface="Times New Roman" charset="0"/>
                <a:ea typeface="Times New Roman" charset="0"/>
                <a:cs typeface="Times New Roman" charset="0"/>
              </a:rPr>
              <a:t>. </a:t>
            </a:r>
            <a:endParaRPr lang="ru-RU" dirty="0" smtClean="0">
              <a:latin typeface="Times New Roman" charset="0"/>
              <a:ea typeface="Times New Roman" charset="0"/>
              <a:cs typeface="Times New Roman" charset="0"/>
            </a:endParaRPr>
          </a:p>
          <a:p>
            <a:r>
              <a:rPr lang="ru-RU" sz="1200" kern="1200" dirty="0" smtClean="0">
                <a:solidFill>
                  <a:schemeClr val="tx1"/>
                </a:solidFill>
                <a:effectLst/>
                <a:latin typeface="Times New Roman" charset="0"/>
                <a:ea typeface="Times New Roman" charset="0"/>
                <a:cs typeface="Times New Roman" charset="0"/>
              </a:rPr>
              <a:t>–  Соединить </a:t>
            </a:r>
            <a:r>
              <a:rPr lang="ru-RU" sz="1200" kern="1200" dirty="0" err="1" smtClean="0">
                <a:solidFill>
                  <a:schemeClr val="tx1"/>
                </a:solidFill>
                <a:effectLst/>
                <a:latin typeface="Times New Roman" charset="0"/>
                <a:ea typeface="Times New Roman" charset="0"/>
                <a:cs typeface="Times New Roman" charset="0"/>
              </a:rPr>
              <a:t>зарядныи</a:t>
            </a:r>
            <a:r>
              <a:rPr lang="ru-RU" sz="1200" kern="1200" dirty="0" smtClean="0">
                <a:solidFill>
                  <a:schemeClr val="tx1"/>
                </a:solidFill>
                <a:effectLst/>
                <a:latin typeface="Times New Roman" charset="0"/>
                <a:ea typeface="Times New Roman" charset="0"/>
                <a:cs typeface="Times New Roman" charset="0"/>
              </a:rPr>
              <a:t>̆ кабель </a:t>
            </a:r>
            <a:r>
              <a:rPr lang="ru-RU" sz="1200" kern="1200" dirty="0" err="1" smtClean="0">
                <a:solidFill>
                  <a:schemeClr val="tx1"/>
                </a:solidFill>
                <a:effectLst/>
                <a:latin typeface="Times New Roman" charset="0"/>
                <a:ea typeface="Times New Roman" charset="0"/>
                <a:cs typeface="Times New Roman" charset="0"/>
              </a:rPr>
              <a:t>заряднои</a:t>
            </a:r>
            <a:r>
              <a:rPr lang="ru-RU" sz="1200" kern="1200" dirty="0" smtClean="0">
                <a:solidFill>
                  <a:schemeClr val="tx1"/>
                </a:solidFill>
                <a:effectLst/>
                <a:latin typeface="Times New Roman" charset="0"/>
                <a:ea typeface="Times New Roman" charset="0"/>
                <a:cs typeface="Times New Roman" charset="0"/>
              </a:rPr>
              <a:t>̆ станции с </a:t>
            </a:r>
            <a:r>
              <a:rPr lang="ru-RU" sz="1200" kern="1200" dirty="0" err="1" smtClean="0">
                <a:solidFill>
                  <a:schemeClr val="tx1"/>
                </a:solidFill>
                <a:effectLst/>
                <a:latin typeface="Times New Roman" charset="0"/>
                <a:ea typeface="Times New Roman" charset="0"/>
                <a:cs typeface="Times New Roman" charset="0"/>
              </a:rPr>
              <a:t>заряднои</a:t>
            </a:r>
            <a:r>
              <a:rPr lang="ru-RU" sz="1200" kern="1200" dirty="0" smtClean="0">
                <a:solidFill>
                  <a:schemeClr val="tx1"/>
                </a:solidFill>
                <a:effectLst/>
                <a:latin typeface="Times New Roman" charset="0"/>
                <a:ea typeface="Times New Roman" charset="0"/>
                <a:cs typeface="Times New Roman" charset="0"/>
              </a:rPr>
              <a:t>̆ </a:t>
            </a:r>
            <a:r>
              <a:rPr lang="ru-RU" sz="1200" kern="1200" dirty="0" err="1" smtClean="0">
                <a:solidFill>
                  <a:schemeClr val="tx1"/>
                </a:solidFill>
                <a:effectLst/>
                <a:latin typeface="Times New Roman" charset="0"/>
                <a:ea typeface="Times New Roman" charset="0"/>
                <a:cs typeface="Times New Roman" charset="0"/>
              </a:rPr>
              <a:t>розеткои</a:t>
            </a:r>
            <a:r>
              <a:rPr lang="ru-RU" sz="1200" kern="1200" dirty="0" smtClean="0">
                <a:solidFill>
                  <a:schemeClr val="tx1"/>
                </a:solidFill>
                <a:effectLst/>
                <a:latin typeface="Times New Roman" charset="0"/>
                <a:ea typeface="Times New Roman" charset="0"/>
                <a:cs typeface="Times New Roman" charset="0"/>
              </a:rPr>
              <a:t>̆ (6). </a:t>
            </a:r>
            <a:endParaRPr lang="ru-RU" dirty="0" smtClean="0">
              <a:effectLst/>
              <a:latin typeface="Times New Roman" charset="0"/>
              <a:ea typeface="Times New Roman" charset="0"/>
              <a:cs typeface="Times New Roman" charset="0"/>
            </a:endParaRPr>
          </a:p>
          <a:p>
            <a:r>
              <a:rPr lang="ru-RU" sz="1200" kern="1200" dirty="0" smtClean="0">
                <a:solidFill>
                  <a:schemeClr val="tx1"/>
                </a:solidFill>
                <a:effectLst/>
                <a:latin typeface="Times New Roman" charset="0"/>
                <a:ea typeface="Times New Roman" charset="0"/>
                <a:cs typeface="Times New Roman" charset="0"/>
              </a:rPr>
              <a:t>–  В зависимости от аккумулятора следует подсоединить подсоединение по воде (7) с </a:t>
            </a:r>
            <a:r>
              <a:rPr lang="ru-RU" sz="1200" kern="1200" dirty="0" err="1" smtClean="0">
                <a:solidFill>
                  <a:schemeClr val="tx1"/>
                </a:solidFill>
                <a:effectLst/>
                <a:latin typeface="Times New Roman" charset="0"/>
                <a:ea typeface="Times New Roman" charset="0"/>
                <a:cs typeface="Times New Roman" charset="0"/>
              </a:rPr>
              <a:t>заряднои</a:t>
            </a:r>
            <a:r>
              <a:rPr lang="ru-RU" sz="1200" kern="1200" dirty="0" smtClean="0">
                <a:solidFill>
                  <a:schemeClr val="tx1"/>
                </a:solidFill>
                <a:effectLst/>
                <a:latin typeface="Times New Roman" charset="0"/>
                <a:ea typeface="Times New Roman" charset="0"/>
                <a:cs typeface="Times New Roman" charset="0"/>
              </a:rPr>
              <a:t>̆ </a:t>
            </a:r>
            <a:r>
              <a:rPr lang="ru-RU" sz="1200" kern="1200" dirty="0" err="1" smtClean="0">
                <a:solidFill>
                  <a:schemeClr val="tx1"/>
                </a:solidFill>
                <a:effectLst/>
                <a:latin typeface="Times New Roman" charset="0"/>
                <a:ea typeface="Times New Roman" charset="0"/>
                <a:cs typeface="Times New Roman" charset="0"/>
              </a:rPr>
              <a:t>станциеи</a:t>
            </a:r>
            <a:r>
              <a:rPr lang="ru-RU" sz="1200" kern="1200" dirty="0" smtClean="0">
                <a:solidFill>
                  <a:schemeClr val="tx1"/>
                </a:solidFill>
                <a:effectLst/>
                <a:latin typeface="Times New Roman" charset="0"/>
                <a:ea typeface="Times New Roman" charset="0"/>
                <a:cs typeface="Times New Roman" charset="0"/>
              </a:rPr>
              <a:t>̆ аккумулятора. </a:t>
            </a:r>
            <a:endParaRPr lang="ru-RU" dirty="0" smtClean="0">
              <a:effectLst/>
              <a:latin typeface="Times New Roman" charset="0"/>
              <a:ea typeface="Times New Roman" charset="0"/>
              <a:cs typeface="Times New Roman" charset="0"/>
            </a:endParaRPr>
          </a:p>
          <a:p>
            <a:endParaRPr lang="en-US" sz="1200" kern="1200" dirty="0" smtClean="0">
              <a:solidFill>
                <a:schemeClr val="tx1"/>
              </a:solidFill>
              <a:effectLst/>
              <a:latin typeface="Times New Roman" charset="0"/>
              <a:ea typeface="Times New Roman" charset="0"/>
              <a:cs typeface="Times New Roman" charset="0"/>
            </a:endParaRPr>
          </a:p>
          <a:p>
            <a:r>
              <a:rPr lang="ru-RU" sz="1200" kern="1200" dirty="0" smtClean="0">
                <a:solidFill>
                  <a:schemeClr val="tx1"/>
                </a:solidFill>
                <a:effectLst/>
                <a:latin typeface="Times New Roman" charset="0"/>
                <a:ea typeface="Times New Roman" charset="0"/>
                <a:cs typeface="Times New Roman" charset="0"/>
              </a:rPr>
              <a:t>Процесс зарядки контролируется электрическим образом. Работа подъемно-транспортного средства автоматически блокируется и активируются вентиляторы машины для обдува аккумулятора. </a:t>
            </a:r>
            <a:endParaRPr lang="ru-RU" dirty="0" smtClean="0">
              <a:effectLst/>
              <a:latin typeface="Times New Roman" charset="0"/>
              <a:ea typeface="Times New Roman" charset="0"/>
              <a:cs typeface="Times New Roman" charset="0"/>
            </a:endParaRPr>
          </a:p>
          <a:p>
            <a:endParaRPr lang="en-US" dirty="0" smtClean="0">
              <a:latin typeface="Times New Roman" charset="0"/>
              <a:ea typeface="Times New Roman" charset="0"/>
              <a:cs typeface="Times New Roman" charset="0"/>
            </a:endParaRPr>
          </a:p>
          <a:p>
            <a:r>
              <a:rPr lang="ru-RU" sz="1200" kern="1200" dirty="0" smtClean="0">
                <a:solidFill>
                  <a:schemeClr val="tx1"/>
                </a:solidFill>
                <a:effectLst/>
                <a:latin typeface="Times New Roman" charset="0"/>
                <a:ea typeface="Times New Roman" charset="0"/>
                <a:cs typeface="Times New Roman" charset="0"/>
              </a:rPr>
              <a:t>Следует проверять работу вентиляторов в случае каждого процесса зарядки.</a:t>
            </a:r>
            <a:br>
              <a:rPr lang="ru-RU" sz="1200" kern="1200" dirty="0" smtClean="0">
                <a:solidFill>
                  <a:schemeClr val="tx1"/>
                </a:solidFill>
                <a:effectLst/>
                <a:latin typeface="Times New Roman" charset="0"/>
                <a:ea typeface="Times New Roman" charset="0"/>
                <a:cs typeface="Times New Roman" charset="0"/>
              </a:rPr>
            </a:br>
            <a:r>
              <a:rPr lang="ru-RU" sz="1200" kern="1200" dirty="0" smtClean="0">
                <a:solidFill>
                  <a:schemeClr val="tx1"/>
                </a:solidFill>
                <a:effectLst/>
                <a:latin typeface="Times New Roman" charset="0"/>
                <a:ea typeface="Times New Roman" charset="0"/>
                <a:cs typeface="Times New Roman" charset="0"/>
              </a:rPr>
              <a:t>Вентиляторы находятся позади </a:t>
            </a:r>
            <a:r>
              <a:rPr lang="ru-RU" sz="1200" kern="1200" dirty="0" err="1" smtClean="0">
                <a:solidFill>
                  <a:schemeClr val="tx1"/>
                </a:solidFill>
                <a:effectLst/>
                <a:latin typeface="Times New Roman" charset="0"/>
                <a:ea typeface="Times New Roman" charset="0"/>
                <a:cs typeface="Times New Roman" charset="0"/>
              </a:rPr>
              <a:t>боковои</a:t>
            </a:r>
            <a:r>
              <a:rPr lang="ru-RU" sz="1200" kern="1200" dirty="0" smtClean="0">
                <a:solidFill>
                  <a:schemeClr val="tx1"/>
                </a:solidFill>
                <a:effectLst/>
                <a:latin typeface="Times New Roman" charset="0"/>
                <a:ea typeface="Times New Roman" charset="0"/>
                <a:cs typeface="Times New Roman" charset="0"/>
              </a:rPr>
              <a:t>̆ обшивки (8) под сиденьем. </a:t>
            </a:r>
            <a:endParaRPr lang="ru-RU" dirty="0" smtClean="0">
              <a:latin typeface="Times New Roman" charset="0"/>
              <a:ea typeface="Times New Roman" charset="0"/>
              <a:cs typeface="Times New Roman" charset="0"/>
            </a:endParaRPr>
          </a:p>
          <a:p>
            <a:r>
              <a:rPr lang="ru-RU" sz="1200" kern="1200" dirty="0" smtClean="0">
                <a:solidFill>
                  <a:schemeClr val="tx1"/>
                </a:solidFill>
                <a:effectLst/>
                <a:latin typeface="Times New Roman" charset="0"/>
                <a:ea typeface="Times New Roman" charset="0"/>
                <a:cs typeface="Times New Roman" charset="0"/>
              </a:rPr>
              <a:t>– Включить аккумуляторную зарядную станцию и зарядить аккумулятор согласно предписаниям изготовителя аккумулятора и </a:t>
            </a:r>
            <a:r>
              <a:rPr lang="ru-RU" sz="1200" kern="1200" dirty="0" err="1" smtClean="0">
                <a:solidFill>
                  <a:schemeClr val="tx1"/>
                </a:solidFill>
                <a:effectLst/>
                <a:latin typeface="Times New Roman" charset="0"/>
                <a:ea typeface="Times New Roman" charset="0"/>
                <a:cs typeface="Times New Roman" charset="0"/>
              </a:rPr>
              <a:t>заряднои</a:t>
            </a:r>
            <a:r>
              <a:rPr lang="ru-RU" sz="1200" kern="1200" dirty="0" smtClean="0">
                <a:solidFill>
                  <a:schemeClr val="tx1"/>
                </a:solidFill>
                <a:effectLst/>
                <a:latin typeface="Times New Roman" charset="0"/>
                <a:ea typeface="Times New Roman" charset="0"/>
                <a:cs typeface="Times New Roman" charset="0"/>
              </a:rPr>
              <a:t>̆ станции. </a:t>
            </a:r>
            <a:endParaRPr lang="ru-RU" dirty="0" smtClean="0">
              <a:latin typeface="Times New Roman" charset="0"/>
              <a:ea typeface="Times New Roman" charset="0"/>
              <a:cs typeface="Times New Roman" charset="0"/>
            </a:endParaRPr>
          </a:p>
          <a:p>
            <a:endParaRPr lang="en-US" dirty="0" smtClean="0">
              <a:latin typeface="Times New Roman" charset="0"/>
              <a:ea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Times New Roman" charset="0"/>
                <a:ea typeface="Times New Roman" charset="0"/>
                <a:cs typeface="Times New Roman" charset="0"/>
              </a:rPr>
              <a:t>Использовать только зарядные </a:t>
            </a:r>
            <a:r>
              <a:rPr lang="ru-RU" sz="1200" kern="1200" dirty="0" err="1" smtClean="0">
                <a:solidFill>
                  <a:schemeClr val="tx1"/>
                </a:solidFill>
                <a:effectLst/>
                <a:latin typeface="Times New Roman" charset="0"/>
                <a:ea typeface="Times New Roman" charset="0"/>
                <a:cs typeface="Times New Roman" charset="0"/>
              </a:rPr>
              <a:t>устройства</a:t>
            </a:r>
            <a:r>
              <a:rPr lang="ru-RU" sz="1200" kern="1200" dirty="0" smtClean="0">
                <a:solidFill>
                  <a:schemeClr val="tx1"/>
                </a:solidFill>
                <a:effectLst/>
                <a:latin typeface="Times New Roman" charset="0"/>
                <a:ea typeface="Times New Roman" charset="0"/>
                <a:cs typeface="Times New Roman" charset="0"/>
              </a:rPr>
              <a:t> с максимальным зарядным током 160 </a:t>
            </a:r>
            <a:r>
              <a:rPr lang="ru-RU" sz="1200" kern="1200" dirty="0" err="1" smtClean="0">
                <a:solidFill>
                  <a:schemeClr val="tx1"/>
                </a:solidFill>
                <a:effectLst/>
                <a:latin typeface="Times New Roman" charset="0"/>
                <a:ea typeface="Times New Roman" charset="0"/>
                <a:cs typeface="Times New Roman" charset="0"/>
              </a:rPr>
              <a:t>A</a:t>
            </a:r>
            <a:r>
              <a:rPr lang="ru-RU" sz="1200" kern="1200" dirty="0" smtClean="0">
                <a:solidFill>
                  <a:schemeClr val="tx1"/>
                </a:solidFill>
                <a:effectLst/>
                <a:latin typeface="Times New Roman" charset="0"/>
                <a:ea typeface="Times New Roman" charset="0"/>
                <a:cs typeface="Times New Roman" charset="0"/>
              </a:rPr>
              <a:t>. </a:t>
            </a:r>
            <a:endParaRPr lang="ru-RU" dirty="0" smtClean="0">
              <a:latin typeface="Times New Roman" charset="0"/>
              <a:ea typeface="Times New Roman" charset="0"/>
              <a:cs typeface="Times New Roman" charset="0"/>
            </a:endParaRPr>
          </a:p>
          <a:p>
            <a:endParaRPr lang="en-US" dirty="0" smtClean="0">
              <a:latin typeface="Times New Roman" charset="0"/>
              <a:ea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Times New Roman" charset="0"/>
                <a:ea typeface="Times New Roman" charset="0"/>
                <a:cs typeface="Times New Roman" charset="0"/>
              </a:rPr>
              <a:t>Следует беспрекословно выполнять правила техники безопасности изготовителя аккумулятора и </a:t>
            </a:r>
            <a:r>
              <a:rPr lang="ru-RU" sz="1200" kern="1200" dirty="0" err="1" smtClean="0">
                <a:solidFill>
                  <a:schemeClr val="tx1"/>
                </a:solidFill>
                <a:effectLst/>
                <a:latin typeface="Times New Roman" charset="0"/>
                <a:ea typeface="Times New Roman" charset="0"/>
                <a:cs typeface="Times New Roman" charset="0"/>
              </a:rPr>
              <a:t>заряднои</a:t>
            </a:r>
            <a:r>
              <a:rPr lang="ru-RU" sz="1200" kern="1200" dirty="0" smtClean="0">
                <a:solidFill>
                  <a:schemeClr val="tx1"/>
                </a:solidFill>
                <a:effectLst/>
                <a:latin typeface="Times New Roman" charset="0"/>
                <a:ea typeface="Times New Roman" charset="0"/>
                <a:cs typeface="Times New Roman" charset="0"/>
              </a:rPr>
              <a:t>̆ станции. Во время процесса зарядки вентиляторы должны обязательно работать, чтобы образующиеся при зарядке газы могли улетучиваться. Не разводить огонь и не использовать открытые источники света. Опасность взрыва! </a:t>
            </a:r>
            <a:endParaRPr lang="ru-RU" dirty="0" smtClean="0">
              <a:latin typeface="Times New Roman" charset="0"/>
              <a:ea typeface="Times New Roman" charset="0"/>
              <a:cs typeface="Times New Roman" charset="0"/>
            </a:endParaRPr>
          </a:p>
          <a:p>
            <a:endParaRPr lang="en-US" dirty="0" smtClean="0">
              <a:latin typeface="Times New Roman" charset="0"/>
              <a:ea typeface="Times New Roman" charset="0"/>
              <a:cs typeface="Times New Roman" charset="0"/>
            </a:endParaRPr>
          </a:p>
          <a:p>
            <a:endParaRPr lang="en-US" dirty="0" smtClean="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148</a:t>
            </a:fld>
            <a:endParaRPr lang="ru-RU"/>
          </a:p>
        </p:txBody>
      </p:sp>
    </p:spTree>
    <p:extLst>
      <p:ext uri="{BB962C8B-B14F-4D97-AF65-F5344CB8AC3E}">
        <p14:creationId xmlns:p14="http://schemas.microsoft.com/office/powerpoint/2010/main" val="25304359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Times New Roman" charset="0"/>
                <a:ea typeface="Times New Roman" charset="0"/>
                <a:cs typeface="Times New Roman" charset="0"/>
              </a:rPr>
              <a:t>Обслуживание, содержание и уход за аккумуляторной батареей осуществляется согласно инструкции завода-изготовителя батареи. Установка и снятие батареи должны производиться с повышенным вниманием, при помощи специального приспособления для этой цели, без ударов и сотрясений. </a:t>
            </a:r>
          </a:p>
          <a:p>
            <a:endParaRPr lang="ru-RU" sz="1200"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149</a:t>
            </a:fld>
            <a:endParaRPr lang="ru-RU"/>
          </a:p>
        </p:txBody>
      </p:sp>
    </p:spTree>
    <p:extLst>
      <p:ext uri="{BB962C8B-B14F-4D97-AF65-F5344CB8AC3E}">
        <p14:creationId xmlns:p14="http://schemas.microsoft.com/office/powerpoint/2010/main" val="69946000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Times New Roman" charset="0"/>
                <a:ea typeface="Times New Roman" charset="0"/>
                <a:cs typeface="Times New Roman" charset="0"/>
              </a:rPr>
              <a:t>Правильная работа электродвигателей в значительной мере зависит от состояния щеток. Расположение щеток считается правильным, если расстояние между ними, измеренное по окружности коллектора, одинаково. Нажим на щетках должен быть в пределах 20-30 кПа. Проверка осуществляется с помощью динамометра. Регулировка производится с помощью пружин. Допускается зазор щеток в гнездах щеткодержателей 0,2 мм по ширине и 0,3 мм по длине.</a:t>
            </a:r>
          </a:p>
          <a:p>
            <a:endParaRPr lang="ru-RU" sz="1200" dirty="0" smtClean="0">
              <a:latin typeface="Times New Roman" charset="0"/>
              <a:ea typeface="Times New Roman" charset="0"/>
              <a:cs typeface="Times New Roman" charset="0"/>
            </a:endParaRPr>
          </a:p>
          <a:p>
            <a:r>
              <a:rPr lang="ru-RU" sz="1200" dirty="0" smtClean="0">
                <a:latin typeface="Times New Roman" charset="0"/>
                <a:ea typeface="Times New Roman" charset="0"/>
                <a:cs typeface="Times New Roman" charset="0"/>
              </a:rPr>
              <a:t>Подгонка новых щеток к коллектору производится шкуркой, начиная с крупнозернистой и переходя к мелкозернистой. Шкурка подкладывается под щетку и медленно вытягивается из-под нее только при нажиме на спиральную пружину. При хорошей подгонке после работы двигателя в течение 20-30 минут по всей поверхности соприкосновения щеток должен появиться блеск. После подгонки щеток коллектор продувается сухим сжатым воздухом. Расстояние от гнезд щеткодержателя до рабочей поверхности коллектора должно быть в пределах 1,5-2,5 мм. Необходимо периодически производить проверку уплотнений и смазывать подшипники. Изоляцию двигателей следует предохранять от загрязнения, накопления пыли, увлажнения и непосредственного попадания воды. По мере старения изоляционное сопротивление ухудшается. Оно не должно быть менее 0,1 Мом. Измерение производится мегомметром 500 В.</a:t>
            </a:r>
            <a:endParaRPr lang="ru-RU" sz="1200"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151</a:t>
            </a:fld>
            <a:endParaRPr lang="ru-RU"/>
          </a:p>
        </p:txBody>
      </p:sp>
    </p:spTree>
    <p:extLst>
      <p:ext uri="{BB962C8B-B14F-4D97-AF65-F5344CB8AC3E}">
        <p14:creationId xmlns:p14="http://schemas.microsoft.com/office/powerpoint/2010/main" val="184440065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800" kern="1200" dirty="0" smtClean="0">
                <a:solidFill>
                  <a:schemeClr val="tx1"/>
                </a:solidFill>
                <a:latin typeface="Times New Roman" charset="0"/>
                <a:ea typeface="Times New Roman" charset="0"/>
                <a:cs typeface="Times New Roman" charset="0"/>
              </a:rPr>
              <a:t>Замена главных контактов производится после того, как минимальный провал достигнет 0,6 мм. При смене главного контакта нет необходимости в регулировке контактора. Вспомогательная контактная система, если таковая имеется, меняется в случае повреждения или после достижения минимального провала в 0,5 мм. Регулировка вспомогательной контактной системы при замене производится закрепляющими винтами с тем, чтобы провал нормально открытой вспомогательной контактной системы составлял 2 мм. Механическая зачистка контактов во время эксплуатации не рекомендуется. Для долговечной и безаварийной работы контакторов их следует защищать от пыли.</a:t>
            </a:r>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152</a:t>
            </a:fld>
            <a:endParaRPr lang="ru-RU"/>
          </a:p>
        </p:txBody>
      </p:sp>
    </p:spTree>
    <p:extLst>
      <p:ext uri="{BB962C8B-B14F-4D97-AF65-F5344CB8AC3E}">
        <p14:creationId xmlns:p14="http://schemas.microsoft.com/office/powerpoint/2010/main" val="115129727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latin typeface="Times New Roman" charset="0"/>
                <a:ea typeface="Times New Roman" charset="0"/>
                <a:cs typeface="Times New Roman" charset="0"/>
              </a:rPr>
              <a:t>ЕЖЕСМЕННОЕ ОБСЛУЖИВАНИЕ </a:t>
            </a:r>
          </a:p>
          <a:p>
            <a:r>
              <a:rPr lang="ru-RU" dirty="0" smtClean="0">
                <a:latin typeface="Times New Roman" charset="0"/>
                <a:ea typeface="Times New Roman" charset="0"/>
                <a:cs typeface="Times New Roman" charset="0"/>
              </a:rPr>
              <a:t>В объем ежесменного обслуживания входят следующие операции. </a:t>
            </a:r>
          </a:p>
          <a:p>
            <a:r>
              <a:rPr lang="ru-RU" dirty="0" smtClean="0">
                <a:latin typeface="Times New Roman" charset="0"/>
                <a:ea typeface="Times New Roman" charset="0"/>
                <a:cs typeface="Times New Roman" charset="0"/>
              </a:rPr>
              <a:t>Перед началом работы: </a:t>
            </a:r>
          </a:p>
          <a:p>
            <a:pPr marL="228600" indent="-228600">
              <a:buAutoNum type="arabicPeriod"/>
            </a:pPr>
            <a:r>
              <a:rPr lang="ru-RU" dirty="0" smtClean="0">
                <a:latin typeface="Times New Roman" charset="0"/>
                <a:ea typeface="Times New Roman" charset="0"/>
                <a:cs typeface="Times New Roman" charset="0"/>
              </a:rPr>
              <a:t>Внешний осмотр основных агрегатов и узлов </a:t>
            </a:r>
            <a:r>
              <a:rPr lang="ru-RU" dirty="0" err="1" smtClean="0">
                <a:latin typeface="Times New Roman" charset="0"/>
                <a:ea typeface="Times New Roman" charset="0"/>
                <a:cs typeface="Times New Roman" charset="0"/>
              </a:rPr>
              <a:t>электропогрузчика</a:t>
            </a:r>
            <a:r>
              <a:rPr lang="ru-RU" dirty="0" smtClean="0">
                <a:latin typeface="Times New Roman" charset="0"/>
                <a:ea typeface="Times New Roman" charset="0"/>
                <a:cs typeface="Times New Roman" charset="0"/>
              </a:rPr>
              <a:t>. Проверка на наличие пропусков, трещин и разрывов. </a:t>
            </a:r>
          </a:p>
          <a:p>
            <a:pPr marL="228600" indent="-228600">
              <a:buAutoNum type="arabicPeriod"/>
            </a:pPr>
            <a:r>
              <a:rPr lang="ru-RU" dirty="0" smtClean="0">
                <a:latin typeface="Times New Roman" charset="0"/>
                <a:ea typeface="Times New Roman" charset="0"/>
                <a:cs typeface="Times New Roman" charset="0"/>
              </a:rPr>
              <a:t>Проверка на наличие течи из гидравлической системы, уплотнений ведущего моста, картера редуктора управляемого моста, тормозной системы. </a:t>
            </a:r>
          </a:p>
          <a:p>
            <a:pPr marL="228600" indent="-228600">
              <a:buAutoNum type="arabicPeriod"/>
            </a:pPr>
            <a:r>
              <a:rPr lang="ru-RU" dirty="0" smtClean="0">
                <a:latin typeface="Times New Roman" charset="0"/>
                <a:ea typeface="Times New Roman" charset="0"/>
                <a:cs typeface="Times New Roman" charset="0"/>
              </a:rPr>
              <a:t> Проверка внешнего состояния шин, давления воздуха в них и крепления </a:t>
            </a:r>
            <a:r>
              <a:rPr lang="ru-RU" dirty="0" err="1" smtClean="0">
                <a:latin typeface="Times New Roman" charset="0"/>
                <a:ea typeface="Times New Roman" charset="0"/>
                <a:cs typeface="Times New Roman" charset="0"/>
              </a:rPr>
              <a:t>ободов</a:t>
            </a:r>
            <a:r>
              <a:rPr lang="ru-RU" dirty="0" smtClean="0">
                <a:latin typeface="Times New Roman" charset="0"/>
                <a:ea typeface="Times New Roman" charset="0"/>
                <a:cs typeface="Times New Roman" charset="0"/>
              </a:rPr>
              <a:t>. </a:t>
            </a:r>
          </a:p>
          <a:p>
            <a:pPr marL="228600" indent="-228600">
              <a:buAutoNum type="arabicPeriod"/>
            </a:pPr>
            <a:r>
              <a:rPr lang="ru-RU" dirty="0" smtClean="0">
                <a:latin typeface="Times New Roman" charset="0"/>
                <a:ea typeface="Times New Roman" charset="0"/>
                <a:cs typeface="Times New Roman" charset="0"/>
              </a:rPr>
              <a:t>Проверка состояния аккумуляторной батареи, наличия разлитого электролита, крепления кабельных соединений к выводам полюсов, уровня электролита в батарее и чистоты вентиляционных отверстий пробок. </a:t>
            </a:r>
          </a:p>
          <a:p>
            <a:pPr marL="228600" indent="-228600">
              <a:buAutoNum type="arabicPeriod"/>
            </a:pPr>
            <a:r>
              <a:rPr lang="ru-RU" dirty="0" smtClean="0">
                <a:latin typeface="Times New Roman" charset="0"/>
                <a:ea typeface="Times New Roman" charset="0"/>
                <a:cs typeface="Times New Roman" charset="0"/>
              </a:rPr>
              <a:t>Проверка состояния электрических аппаратов, приборов и проводов. </a:t>
            </a:r>
          </a:p>
          <a:p>
            <a:pPr marL="228600" indent="-228600">
              <a:buAutoNum type="arabicPeriod"/>
            </a:pPr>
            <a:r>
              <a:rPr lang="ru-RU" dirty="0" smtClean="0">
                <a:latin typeface="Times New Roman" charset="0"/>
                <a:ea typeface="Times New Roman" charset="0"/>
                <a:cs typeface="Times New Roman" charset="0"/>
              </a:rPr>
              <a:t>Проверка исправности световой, звуковой сигнализации и контрольных приборов. </a:t>
            </a:r>
          </a:p>
          <a:p>
            <a:pPr marL="228600" indent="-228600">
              <a:buAutoNum type="arabicPeriod"/>
            </a:pPr>
            <a:r>
              <a:rPr lang="ru-RU" dirty="0" smtClean="0">
                <a:latin typeface="Times New Roman" charset="0"/>
                <a:ea typeface="Times New Roman" charset="0"/>
                <a:cs typeface="Times New Roman" charset="0"/>
              </a:rPr>
              <a:t>Проверка исправности подъемного устройства путем контрольного подъема, спуска и наклона при остановленном </a:t>
            </a:r>
            <a:r>
              <a:rPr lang="ru-RU" dirty="0" err="1" smtClean="0">
                <a:latin typeface="Times New Roman" charset="0"/>
                <a:ea typeface="Times New Roman" charset="0"/>
                <a:cs typeface="Times New Roman" charset="0"/>
              </a:rPr>
              <a:t>электропогрузчике</a:t>
            </a:r>
            <a:r>
              <a:rPr lang="ru-RU" dirty="0" smtClean="0">
                <a:latin typeface="Times New Roman" charset="0"/>
                <a:ea typeface="Times New Roman" charset="0"/>
                <a:cs typeface="Times New Roman" charset="0"/>
              </a:rPr>
              <a:t>. </a:t>
            </a:r>
          </a:p>
          <a:p>
            <a:pPr marL="228600" indent="-228600">
              <a:buAutoNum type="arabicPeriod"/>
            </a:pPr>
            <a:r>
              <a:rPr lang="ru-RU" dirty="0" smtClean="0">
                <a:latin typeface="Times New Roman" charset="0"/>
                <a:ea typeface="Times New Roman" charset="0"/>
                <a:cs typeface="Times New Roman" charset="0"/>
              </a:rPr>
              <a:t>Проверка в движении исправности тормозной системы, командного устройства и устройства управления. </a:t>
            </a:r>
          </a:p>
          <a:p>
            <a:pPr marL="228600" indent="-228600">
              <a:buAutoNum type="arabicPeriod"/>
            </a:pPr>
            <a:endParaRPr lang="ru-RU" dirty="0" smtClean="0">
              <a:latin typeface="Times New Roman" charset="0"/>
              <a:ea typeface="Times New Roman" charset="0"/>
              <a:cs typeface="Times New Roman" charset="0"/>
            </a:endParaRPr>
          </a:p>
          <a:p>
            <a:pPr marL="0" indent="0">
              <a:buNone/>
            </a:pPr>
            <a:r>
              <a:rPr lang="ru-RU" dirty="0" smtClean="0">
                <a:latin typeface="Times New Roman" charset="0"/>
                <a:ea typeface="Times New Roman" charset="0"/>
                <a:cs typeface="Times New Roman" charset="0"/>
              </a:rPr>
              <a:t>После окончания работы: </a:t>
            </a:r>
          </a:p>
          <a:p>
            <a:pPr marL="228600" indent="-228600">
              <a:buAutoNum type="arabicPeriod"/>
            </a:pPr>
            <a:r>
              <a:rPr lang="ru-RU" dirty="0" smtClean="0">
                <a:latin typeface="Times New Roman" charset="0"/>
                <a:ea typeface="Times New Roman" charset="0"/>
                <a:cs typeface="Times New Roman" charset="0"/>
              </a:rPr>
              <a:t>Очистка, мойка (при необходимости) и сушка </a:t>
            </a:r>
            <a:r>
              <a:rPr lang="ru-RU" dirty="0" err="1" smtClean="0">
                <a:latin typeface="Times New Roman" charset="0"/>
                <a:ea typeface="Times New Roman" charset="0"/>
                <a:cs typeface="Times New Roman" charset="0"/>
              </a:rPr>
              <a:t>электропогрузчика</a:t>
            </a:r>
            <a:r>
              <a:rPr lang="ru-RU" dirty="0" smtClean="0">
                <a:latin typeface="Times New Roman" charset="0"/>
                <a:ea typeface="Times New Roman" charset="0"/>
                <a:cs typeface="Times New Roman" charset="0"/>
              </a:rPr>
              <a:t>. </a:t>
            </a:r>
          </a:p>
          <a:p>
            <a:pPr marL="228600" indent="-228600">
              <a:buAutoNum type="arabicPeriod"/>
            </a:pPr>
            <a:r>
              <a:rPr lang="ru-RU" dirty="0" smtClean="0">
                <a:latin typeface="Times New Roman" charset="0"/>
                <a:ea typeface="Times New Roman" charset="0"/>
                <a:cs typeface="Times New Roman" charset="0"/>
              </a:rPr>
              <a:t> Зарядка аккумуляторной батареи. Обнаруженные при обслуживании и во время работы неисправности необходимо немедленно устранить. Работы по ежесменному обслуживанию выполняются водителем. Проверки исправности и контроль над работой </a:t>
            </a:r>
            <a:r>
              <a:rPr lang="ru-RU" dirty="0" err="1" smtClean="0">
                <a:latin typeface="Times New Roman" charset="0"/>
                <a:ea typeface="Times New Roman" charset="0"/>
                <a:cs typeface="Times New Roman" charset="0"/>
              </a:rPr>
              <a:t>электропогрузчика</a:t>
            </a:r>
            <a:r>
              <a:rPr lang="ru-RU" dirty="0" smtClean="0">
                <a:latin typeface="Times New Roman" charset="0"/>
                <a:ea typeface="Times New Roman" charset="0"/>
                <a:cs typeface="Times New Roman" charset="0"/>
              </a:rPr>
              <a:t> производятся перед началом смены, во время перерывов в работе и после конца рабочей смены. </a:t>
            </a:r>
          </a:p>
          <a:p>
            <a:pPr marL="0" indent="0">
              <a:buNone/>
            </a:pPr>
            <a:endParaRPr lang="ru-RU" dirty="0" smtClean="0">
              <a:latin typeface="Times New Roman" charset="0"/>
              <a:ea typeface="Times New Roman" charset="0"/>
              <a:cs typeface="Times New Roman" charset="0"/>
            </a:endParaRPr>
          </a:p>
          <a:p>
            <a:pPr marL="0" indent="0">
              <a:buNone/>
            </a:pPr>
            <a:endParaRPr lang="ru-RU" dirty="0" smtClean="0">
              <a:latin typeface="Times New Roman" charset="0"/>
              <a:ea typeface="Times New Roman" charset="0"/>
              <a:cs typeface="Times New Roman" charset="0"/>
            </a:endParaRPr>
          </a:p>
          <a:p>
            <a:pPr marL="0" indent="0">
              <a:buNone/>
            </a:pPr>
            <a:r>
              <a:rPr lang="ru-RU" dirty="0" smtClean="0">
                <a:latin typeface="Times New Roman" charset="0"/>
                <a:ea typeface="Times New Roman" charset="0"/>
                <a:cs typeface="Times New Roman" charset="0"/>
              </a:rPr>
              <a:t>ТЕХНИЧЕСКОЕ ОБСЛУЖИВАНИЕ №1 (ТО 1) В объем работ по ТО 1 кроме операций по ежесменному обслуживанию входят еще и: </a:t>
            </a:r>
          </a:p>
          <a:p>
            <a:pPr marL="228600" indent="-228600">
              <a:buAutoNum type="arabicPeriod"/>
            </a:pPr>
            <a:r>
              <a:rPr lang="ru-RU" dirty="0" smtClean="0">
                <a:latin typeface="Times New Roman" charset="0"/>
                <a:ea typeface="Times New Roman" charset="0"/>
                <a:cs typeface="Times New Roman" charset="0"/>
              </a:rPr>
              <a:t>Проверка и, при необходимости, подтяжка крепления: </a:t>
            </a:r>
          </a:p>
          <a:p>
            <a:pPr marL="0" indent="0">
              <a:buNone/>
            </a:pPr>
            <a:r>
              <a:rPr lang="ru-RU" dirty="0" smtClean="0">
                <a:latin typeface="Times New Roman" charset="0"/>
                <a:ea typeface="Times New Roman" charset="0"/>
                <a:cs typeface="Times New Roman" charset="0"/>
              </a:rPr>
              <a:t>а) элементов крепления ведущего моста; </a:t>
            </a:r>
          </a:p>
          <a:p>
            <a:pPr marL="0" indent="0">
              <a:buNone/>
            </a:pPr>
            <a:r>
              <a:rPr lang="ru-RU" dirty="0" smtClean="0">
                <a:latin typeface="Times New Roman" charset="0"/>
                <a:ea typeface="Times New Roman" charset="0"/>
                <a:cs typeface="Times New Roman" charset="0"/>
              </a:rPr>
              <a:t>б) тягового электродвигателя к ведущему мосту и шасси, </a:t>
            </a:r>
          </a:p>
          <a:p>
            <a:pPr marL="0" indent="0">
              <a:buNone/>
            </a:pPr>
            <a:r>
              <a:rPr lang="ru-RU" dirty="0" smtClean="0">
                <a:latin typeface="Times New Roman" charset="0"/>
                <a:ea typeface="Times New Roman" charset="0"/>
                <a:cs typeface="Times New Roman" charset="0"/>
              </a:rPr>
              <a:t>в) вспомогательного электродвигателя; </a:t>
            </a:r>
          </a:p>
          <a:p>
            <a:pPr marL="0" indent="0">
              <a:buNone/>
            </a:pPr>
            <a:r>
              <a:rPr lang="ru-RU" dirty="0" smtClean="0">
                <a:latin typeface="Times New Roman" charset="0"/>
                <a:ea typeface="Times New Roman" charset="0"/>
                <a:cs typeface="Times New Roman" charset="0"/>
              </a:rPr>
              <a:t>г) управляемого моста и его узлов. </a:t>
            </a:r>
          </a:p>
          <a:p>
            <a:pPr marL="0" indent="0">
              <a:buNone/>
            </a:pPr>
            <a:endParaRPr lang="ru-RU" dirty="0" smtClean="0">
              <a:latin typeface="Times New Roman" charset="0"/>
              <a:ea typeface="Times New Roman" charset="0"/>
              <a:cs typeface="Times New Roman" charset="0"/>
            </a:endParaRPr>
          </a:p>
          <a:p>
            <a:pPr marL="0" indent="0">
              <a:buNone/>
            </a:pPr>
            <a:r>
              <a:rPr lang="ru-RU" dirty="0" smtClean="0">
                <a:latin typeface="Times New Roman" charset="0"/>
                <a:ea typeface="Times New Roman" charset="0"/>
                <a:cs typeface="Times New Roman" charset="0"/>
              </a:rPr>
              <a:t>2. Проверка состояния: </a:t>
            </a:r>
          </a:p>
          <a:p>
            <a:pPr marL="0" indent="0">
              <a:buNone/>
            </a:pPr>
            <a:r>
              <a:rPr lang="ru-RU" dirty="0" smtClean="0">
                <a:latin typeface="Times New Roman" charset="0"/>
                <a:ea typeface="Times New Roman" charset="0"/>
                <a:cs typeface="Times New Roman" charset="0"/>
              </a:rPr>
              <a:t>а) коллекторных поверхностей, щеток и щеткодержателей электродвигателей; </a:t>
            </a:r>
          </a:p>
          <a:p>
            <a:pPr marL="0" indent="0">
              <a:buNone/>
            </a:pPr>
            <a:r>
              <a:rPr lang="ru-RU" dirty="0" smtClean="0">
                <a:latin typeface="Times New Roman" charset="0"/>
                <a:ea typeface="Times New Roman" charset="0"/>
                <a:cs typeface="Times New Roman" charset="0"/>
              </a:rPr>
              <a:t>б) штепсельного соединения (разъединителя) и блокировочных ключей; </a:t>
            </a:r>
          </a:p>
          <a:p>
            <a:pPr marL="0" indent="0">
              <a:buNone/>
            </a:pPr>
            <a:r>
              <a:rPr lang="ru-RU" dirty="0" smtClean="0">
                <a:latin typeface="Times New Roman" charset="0"/>
                <a:ea typeface="Times New Roman" charset="0"/>
                <a:cs typeface="Times New Roman" charset="0"/>
              </a:rPr>
              <a:t>в) проводов всего электрического оборудования на механические повреждения; </a:t>
            </a:r>
          </a:p>
          <a:p>
            <a:pPr marL="0" indent="0">
              <a:buNone/>
            </a:pPr>
            <a:r>
              <a:rPr lang="ru-RU" dirty="0" smtClean="0">
                <a:latin typeface="Times New Roman" charset="0"/>
                <a:ea typeface="Times New Roman" charset="0"/>
                <a:cs typeface="Times New Roman" charset="0"/>
              </a:rPr>
              <a:t>г) аккумуляторной батареи </a:t>
            </a:r>
          </a:p>
          <a:p>
            <a:pPr marL="0" indent="0">
              <a:buNone/>
            </a:pPr>
            <a:endParaRPr lang="ru-RU" dirty="0" smtClean="0">
              <a:latin typeface="Times New Roman" charset="0"/>
              <a:ea typeface="Times New Roman" charset="0"/>
              <a:cs typeface="Times New Roman" charset="0"/>
            </a:endParaRPr>
          </a:p>
          <a:p>
            <a:pPr marL="0" indent="0">
              <a:buNone/>
            </a:pPr>
            <a:r>
              <a:rPr lang="ru-RU" dirty="0" smtClean="0">
                <a:latin typeface="Times New Roman" charset="0"/>
                <a:ea typeface="Times New Roman" charset="0"/>
                <a:cs typeface="Times New Roman" charset="0"/>
              </a:rPr>
              <a:t>3. Выравнивающая зарядка аккумуляторной батареи. </a:t>
            </a:r>
          </a:p>
          <a:p>
            <a:pPr marL="0" indent="0">
              <a:buNone/>
            </a:pPr>
            <a:endParaRPr lang="ru-RU" dirty="0" smtClean="0">
              <a:latin typeface="Times New Roman" charset="0"/>
              <a:ea typeface="Times New Roman" charset="0"/>
              <a:cs typeface="Times New Roman" charset="0"/>
            </a:endParaRPr>
          </a:p>
          <a:p>
            <a:pPr marL="0" indent="0">
              <a:buNone/>
            </a:pPr>
            <a:r>
              <a:rPr lang="ru-RU" dirty="0" smtClean="0">
                <a:latin typeface="Times New Roman" charset="0"/>
                <a:ea typeface="Times New Roman" charset="0"/>
                <a:cs typeface="Times New Roman" charset="0"/>
              </a:rPr>
              <a:t>4. Смазка </a:t>
            </a:r>
            <a:r>
              <a:rPr lang="ru-RU" dirty="0" err="1" smtClean="0">
                <a:latin typeface="Times New Roman" charset="0"/>
                <a:ea typeface="Times New Roman" charset="0"/>
                <a:cs typeface="Times New Roman" charset="0"/>
              </a:rPr>
              <a:t>электропогрузчика</a:t>
            </a:r>
            <a:r>
              <a:rPr lang="ru-RU" dirty="0" smtClean="0">
                <a:latin typeface="Times New Roman" charset="0"/>
                <a:ea typeface="Times New Roman" charset="0"/>
                <a:cs typeface="Times New Roman" charset="0"/>
              </a:rPr>
              <a:t> в соответствии с таблицей смазки (Приложение 1).</a:t>
            </a:r>
            <a:r>
              <a:rPr lang="ru-RU" baseline="0" dirty="0" smtClean="0">
                <a:latin typeface="Times New Roman" charset="0"/>
                <a:ea typeface="Times New Roman" charset="0"/>
                <a:cs typeface="Times New Roman" charset="0"/>
              </a:rPr>
              <a:t> </a:t>
            </a:r>
          </a:p>
          <a:p>
            <a:pPr marL="0" indent="0">
              <a:buNone/>
            </a:pPr>
            <a:endParaRPr lang="ru-RU" baseline="0" dirty="0" smtClean="0">
              <a:latin typeface="Times New Roman" charset="0"/>
              <a:ea typeface="Times New Roman" charset="0"/>
              <a:cs typeface="Times New Roman" charset="0"/>
            </a:endParaRPr>
          </a:p>
          <a:p>
            <a:pPr marL="0" indent="0">
              <a:buNone/>
            </a:pPr>
            <a:r>
              <a:rPr lang="ru-RU" dirty="0" smtClean="0">
                <a:latin typeface="Times New Roman" charset="0"/>
                <a:ea typeface="Times New Roman" charset="0"/>
                <a:cs typeface="Times New Roman" charset="0"/>
              </a:rPr>
              <a:t>Вышеуказанные работы проводятся бригадой технического обслуживания, в которую входит и водитель, а проверка аккумуляторных батарей – специалистом по аккумуляторным батареям во время простоя между сменами. </a:t>
            </a:r>
          </a:p>
          <a:p>
            <a:pPr marL="0" indent="0">
              <a:buNone/>
            </a:pPr>
            <a:endParaRPr lang="ru-RU" dirty="0" smtClean="0">
              <a:latin typeface="Times New Roman" charset="0"/>
              <a:ea typeface="Times New Roman" charset="0"/>
              <a:cs typeface="Times New Roman" charset="0"/>
            </a:endParaRPr>
          </a:p>
          <a:p>
            <a:pPr marL="0" indent="0">
              <a:buNone/>
            </a:pPr>
            <a:endParaRPr lang="ru-RU" dirty="0" smtClean="0">
              <a:latin typeface="Times New Roman" charset="0"/>
              <a:ea typeface="Times New Roman" charset="0"/>
              <a:cs typeface="Times New Roman" charset="0"/>
            </a:endParaRPr>
          </a:p>
          <a:p>
            <a:pPr marL="0" indent="0">
              <a:buNone/>
            </a:pPr>
            <a:r>
              <a:rPr lang="ru-RU" dirty="0" smtClean="0">
                <a:latin typeface="Times New Roman" charset="0"/>
                <a:ea typeface="Times New Roman" charset="0"/>
                <a:cs typeface="Times New Roman" charset="0"/>
              </a:rPr>
              <a:t>ТЕХНИЧЕСКОЕ ОБСЛУЖИВАНИЕ №2 (ТО 2) </a:t>
            </a:r>
          </a:p>
          <a:p>
            <a:pPr marL="0" indent="0">
              <a:buNone/>
            </a:pPr>
            <a:r>
              <a:rPr lang="ru-RU" dirty="0" smtClean="0">
                <a:latin typeface="Times New Roman" charset="0"/>
                <a:ea typeface="Times New Roman" charset="0"/>
                <a:cs typeface="Times New Roman" charset="0"/>
              </a:rPr>
              <a:t>В объем работ по ТО 2 кроме операций по ТО 1 входят также: </a:t>
            </a:r>
          </a:p>
          <a:p>
            <a:pPr marL="228600" indent="-228600">
              <a:buAutoNum type="arabicPeriod"/>
            </a:pPr>
            <a:r>
              <a:rPr lang="ru-RU" dirty="0" smtClean="0">
                <a:latin typeface="Times New Roman" charset="0"/>
                <a:ea typeface="Times New Roman" charset="0"/>
                <a:cs typeface="Times New Roman" charset="0"/>
              </a:rPr>
              <a:t>Проверка и, при необходимости, притягивание крепления: </a:t>
            </a:r>
          </a:p>
          <a:p>
            <a:pPr marL="0" indent="0">
              <a:buNone/>
            </a:pPr>
            <a:r>
              <a:rPr lang="ru-RU" dirty="0" smtClean="0">
                <a:latin typeface="Times New Roman" charset="0"/>
                <a:ea typeface="Times New Roman" charset="0"/>
                <a:cs typeface="Times New Roman" charset="0"/>
              </a:rPr>
              <a:t>а) грузоподъемного устройства к шасси; </a:t>
            </a:r>
          </a:p>
          <a:p>
            <a:pPr marL="0" indent="0">
              <a:buNone/>
            </a:pPr>
            <a:r>
              <a:rPr lang="ru-RU" dirty="0" smtClean="0">
                <a:latin typeface="Times New Roman" charset="0"/>
                <a:ea typeface="Times New Roman" charset="0"/>
                <a:cs typeface="Times New Roman" charset="0"/>
              </a:rPr>
              <a:t>б) поршневого штока цилиндра наклона к проушине цилиндра; </a:t>
            </a:r>
          </a:p>
          <a:p>
            <a:pPr marL="0" indent="0">
              <a:buNone/>
            </a:pPr>
            <a:r>
              <a:rPr lang="ru-RU" dirty="0" smtClean="0">
                <a:latin typeface="Times New Roman" charset="0"/>
                <a:ea typeface="Times New Roman" charset="0"/>
                <a:cs typeface="Times New Roman" charset="0"/>
              </a:rPr>
              <a:t>в) противовеса к шасси, </a:t>
            </a:r>
          </a:p>
          <a:p>
            <a:pPr marL="0" indent="0">
              <a:buNone/>
            </a:pPr>
            <a:r>
              <a:rPr lang="ru-RU" dirty="0" smtClean="0">
                <a:latin typeface="Times New Roman" charset="0"/>
                <a:ea typeface="Times New Roman" charset="0"/>
                <a:cs typeface="Times New Roman" charset="0"/>
              </a:rPr>
              <a:t>г) рулевой колонки к ведущему мосту; </a:t>
            </a:r>
          </a:p>
          <a:p>
            <a:pPr marL="0" indent="0">
              <a:buNone/>
            </a:pPr>
            <a:r>
              <a:rPr lang="ru-RU" dirty="0" smtClean="0">
                <a:latin typeface="Times New Roman" charset="0"/>
                <a:ea typeface="Times New Roman" charset="0"/>
                <a:cs typeface="Times New Roman" charset="0"/>
              </a:rPr>
              <a:t>д) ведущего и управляемого моста и их колес; </a:t>
            </a:r>
          </a:p>
          <a:p>
            <a:pPr marL="0" indent="0">
              <a:buNone/>
            </a:pPr>
            <a:r>
              <a:rPr lang="ru-RU" dirty="0" smtClean="0">
                <a:latin typeface="Times New Roman" charset="0"/>
                <a:ea typeface="Times New Roman" charset="0"/>
                <a:cs typeface="Times New Roman" charset="0"/>
              </a:rPr>
              <a:t>е) главного тормозного цилиндра; </a:t>
            </a:r>
          </a:p>
          <a:p>
            <a:pPr marL="0" indent="0">
              <a:buNone/>
            </a:pPr>
            <a:r>
              <a:rPr lang="ru-RU" dirty="0" smtClean="0">
                <a:latin typeface="Times New Roman" charset="0"/>
                <a:ea typeface="Times New Roman" charset="0"/>
                <a:cs typeface="Times New Roman" charset="0"/>
              </a:rPr>
              <a:t>ж) соединений трубопроводов гидравлической системы;</a:t>
            </a:r>
          </a:p>
          <a:p>
            <a:pPr marL="0" indent="0">
              <a:buNone/>
            </a:pPr>
            <a:r>
              <a:rPr lang="ru-RU" dirty="0" smtClean="0">
                <a:latin typeface="Times New Roman" charset="0"/>
                <a:ea typeface="Times New Roman" charset="0"/>
                <a:cs typeface="Times New Roman" charset="0"/>
              </a:rPr>
              <a:t>з) соединительных элементов в устройстве управления. </a:t>
            </a:r>
          </a:p>
          <a:p>
            <a:pPr marL="0" indent="0">
              <a:buNone/>
            </a:pPr>
            <a:endParaRPr lang="ru-RU" dirty="0" smtClean="0">
              <a:latin typeface="Times New Roman" charset="0"/>
              <a:ea typeface="Times New Roman" charset="0"/>
              <a:cs typeface="Times New Roman" charset="0"/>
            </a:endParaRPr>
          </a:p>
          <a:p>
            <a:pPr marL="0" indent="0">
              <a:buNone/>
            </a:pPr>
            <a:r>
              <a:rPr lang="ru-RU" dirty="0" smtClean="0">
                <a:latin typeface="Times New Roman" charset="0"/>
                <a:ea typeface="Times New Roman" charset="0"/>
                <a:cs typeface="Times New Roman" charset="0"/>
              </a:rPr>
              <a:t>2. Проверка шасси и крышек на наличие деформаций поверхности и трещин на сварочных швах. </a:t>
            </a:r>
          </a:p>
          <a:p>
            <a:pPr marL="0" indent="0">
              <a:buNone/>
            </a:pPr>
            <a:endParaRPr lang="ru-RU" dirty="0" smtClean="0">
              <a:latin typeface="Times New Roman" charset="0"/>
              <a:ea typeface="Times New Roman" charset="0"/>
              <a:cs typeface="Times New Roman" charset="0"/>
            </a:endParaRPr>
          </a:p>
          <a:p>
            <a:pPr marL="0" indent="0">
              <a:buNone/>
            </a:pPr>
            <a:r>
              <a:rPr lang="ru-RU" dirty="0" smtClean="0">
                <a:latin typeface="Times New Roman" charset="0"/>
                <a:ea typeface="Times New Roman" charset="0"/>
                <a:cs typeface="Times New Roman" charset="0"/>
              </a:rPr>
              <a:t>3. Проверка состояния и действия тормозной системы. Вилки и тросы передачи ручного тормоза должны быть прочными и надежно соединенными, тросы должны быть очищены и смазаны, двигаться без задержки в защитных оболочках. Тормозные колодки, тормозные цилиндры и регулирующие механизмы должны быть хорошо закреплены, а пружины – прочными и достаточно эластичными. При необходимости регулируется зазор между тормозными колодками и барабаном, свободный ход педали ножного тормоза и ручного тормоза, выпускается воздух из гидравлического привода тормоза. </a:t>
            </a:r>
          </a:p>
          <a:p>
            <a:pPr marL="0" indent="0">
              <a:buNone/>
            </a:pPr>
            <a:endParaRPr lang="ru-RU" dirty="0" smtClean="0">
              <a:latin typeface="Times New Roman" charset="0"/>
              <a:ea typeface="Times New Roman" charset="0"/>
              <a:cs typeface="Times New Roman" charset="0"/>
            </a:endParaRPr>
          </a:p>
          <a:p>
            <a:pPr marL="0" indent="0">
              <a:buNone/>
            </a:pPr>
            <a:r>
              <a:rPr lang="ru-RU" dirty="0" smtClean="0">
                <a:latin typeface="Times New Roman" charset="0"/>
                <a:ea typeface="Times New Roman" charset="0"/>
                <a:cs typeface="Times New Roman" charset="0"/>
              </a:rPr>
              <a:t>4. Проверка подъемного устройства на наличие деформаций и трещин на мачтах и вертикальной каретке и установка свободного вращения всех роликов устройства. При необходимости – регулировка зазора между малыми роликами и поверхностями их качения и натяжение цепей. </a:t>
            </a:r>
          </a:p>
          <a:p>
            <a:pPr marL="0" indent="0">
              <a:buNone/>
            </a:pPr>
            <a:endParaRPr lang="ru-RU" dirty="0" smtClean="0">
              <a:latin typeface="Times New Roman" charset="0"/>
              <a:ea typeface="Times New Roman" charset="0"/>
              <a:cs typeface="Times New Roman" charset="0"/>
            </a:endParaRPr>
          </a:p>
          <a:p>
            <a:pPr marL="0" indent="0">
              <a:buNone/>
            </a:pPr>
            <a:r>
              <a:rPr lang="ru-RU" dirty="0" smtClean="0">
                <a:latin typeface="Times New Roman" charset="0"/>
                <a:ea typeface="Times New Roman" charset="0"/>
                <a:cs typeface="Times New Roman" charset="0"/>
              </a:rPr>
              <a:t>5. Проверка состояния и, по необходимости, регулировка командного устройства </a:t>
            </a:r>
            <a:r>
              <a:rPr lang="ru-RU" dirty="0" err="1" smtClean="0">
                <a:latin typeface="Times New Roman" charset="0"/>
                <a:ea typeface="Times New Roman" charset="0"/>
                <a:cs typeface="Times New Roman" charset="0"/>
              </a:rPr>
              <a:t>гидрораспределителя</a:t>
            </a:r>
            <a:r>
              <a:rPr lang="ru-RU" dirty="0" smtClean="0">
                <a:latin typeface="Times New Roman" charset="0"/>
                <a:ea typeface="Times New Roman" charset="0"/>
                <a:cs typeface="Times New Roman" charset="0"/>
              </a:rPr>
              <a:t>. Смазка наружных соприкасающихся частей (осей и кулачков) </a:t>
            </a:r>
            <a:r>
              <a:rPr lang="ru-RU" dirty="0" err="1" smtClean="0">
                <a:latin typeface="Times New Roman" charset="0"/>
                <a:ea typeface="Times New Roman" charset="0"/>
                <a:cs typeface="Times New Roman" charset="0"/>
              </a:rPr>
              <a:t>гидрораспределителя</a:t>
            </a:r>
            <a:r>
              <a:rPr lang="ru-RU" dirty="0" smtClean="0">
                <a:latin typeface="Times New Roman" charset="0"/>
                <a:ea typeface="Times New Roman" charset="0"/>
                <a:cs typeface="Times New Roman" charset="0"/>
              </a:rPr>
              <a:t>. </a:t>
            </a:r>
          </a:p>
          <a:p>
            <a:pPr marL="0" indent="0">
              <a:buNone/>
            </a:pPr>
            <a:endParaRPr lang="ru-RU" dirty="0" smtClean="0">
              <a:latin typeface="Times New Roman" charset="0"/>
              <a:ea typeface="Times New Roman" charset="0"/>
              <a:cs typeface="Times New Roman" charset="0"/>
            </a:endParaRPr>
          </a:p>
          <a:p>
            <a:pPr marL="0" indent="0">
              <a:buNone/>
            </a:pPr>
            <a:r>
              <a:rPr lang="ru-RU" dirty="0" smtClean="0">
                <a:latin typeface="Times New Roman" charset="0"/>
                <a:ea typeface="Times New Roman" charset="0"/>
                <a:cs typeface="Times New Roman" charset="0"/>
              </a:rPr>
              <a:t>6. Проверка действия цилиндра подъема и, при необходимости, удаление воздуха из него. </a:t>
            </a:r>
          </a:p>
          <a:p>
            <a:pPr marL="0" indent="0">
              <a:buNone/>
            </a:pPr>
            <a:endParaRPr lang="ru-RU" dirty="0" smtClean="0">
              <a:latin typeface="Times New Roman" charset="0"/>
              <a:ea typeface="Times New Roman" charset="0"/>
              <a:cs typeface="Times New Roman" charset="0"/>
            </a:endParaRPr>
          </a:p>
          <a:p>
            <a:pPr marL="0" indent="0">
              <a:buNone/>
            </a:pPr>
            <a:r>
              <a:rPr lang="ru-RU" dirty="0" smtClean="0">
                <a:latin typeface="Times New Roman" charset="0"/>
                <a:ea typeface="Times New Roman" charset="0"/>
                <a:cs typeface="Times New Roman" charset="0"/>
              </a:rPr>
              <a:t>7. Очистка масляного фильтра в гидравлической системе. </a:t>
            </a:r>
          </a:p>
          <a:p>
            <a:pPr marL="0" indent="0">
              <a:buNone/>
            </a:pPr>
            <a:endParaRPr lang="ru-RU" dirty="0" smtClean="0">
              <a:latin typeface="Times New Roman" charset="0"/>
              <a:ea typeface="Times New Roman" charset="0"/>
              <a:cs typeface="Times New Roman" charset="0"/>
            </a:endParaRPr>
          </a:p>
          <a:p>
            <a:pPr marL="0" indent="0">
              <a:buNone/>
            </a:pPr>
            <a:r>
              <a:rPr lang="ru-RU" dirty="0" smtClean="0">
                <a:latin typeface="Times New Roman" charset="0"/>
                <a:ea typeface="Times New Roman" charset="0"/>
                <a:cs typeface="Times New Roman" charset="0"/>
              </a:rPr>
              <a:t>8. Проверка уровня масла в картере ведущего моста. </a:t>
            </a:r>
          </a:p>
          <a:p>
            <a:pPr marL="0" indent="0">
              <a:buNone/>
            </a:pPr>
            <a:endParaRPr lang="ru-RU" dirty="0" smtClean="0">
              <a:latin typeface="Times New Roman" charset="0"/>
              <a:ea typeface="Times New Roman" charset="0"/>
              <a:cs typeface="Times New Roman" charset="0"/>
            </a:endParaRPr>
          </a:p>
          <a:p>
            <a:pPr marL="0" indent="0">
              <a:buNone/>
            </a:pPr>
            <a:r>
              <a:rPr lang="ru-RU" dirty="0" smtClean="0">
                <a:latin typeface="Times New Roman" charset="0"/>
                <a:ea typeface="Times New Roman" charset="0"/>
                <a:cs typeface="Times New Roman" charset="0"/>
              </a:rPr>
              <a:t>9. Смазка </a:t>
            </a:r>
            <a:r>
              <a:rPr lang="ru-RU" dirty="0" err="1" smtClean="0">
                <a:latin typeface="Times New Roman" charset="0"/>
                <a:ea typeface="Times New Roman" charset="0"/>
                <a:cs typeface="Times New Roman" charset="0"/>
              </a:rPr>
              <a:t>электропогрузчика</a:t>
            </a:r>
            <a:r>
              <a:rPr lang="ru-RU" dirty="0" smtClean="0">
                <a:latin typeface="Times New Roman" charset="0"/>
                <a:ea typeface="Times New Roman" charset="0"/>
                <a:cs typeface="Times New Roman" charset="0"/>
              </a:rPr>
              <a:t> в соответствии с таблицей смазки (Приложение 1).</a:t>
            </a:r>
            <a:r>
              <a:rPr lang="ru-RU" baseline="0" dirty="0" smtClean="0">
                <a:latin typeface="Times New Roman" charset="0"/>
                <a:ea typeface="Times New Roman" charset="0"/>
                <a:cs typeface="Times New Roman" charset="0"/>
              </a:rPr>
              <a:t> </a:t>
            </a:r>
            <a:r>
              <a:rPr lang="ru-RU" dirty="0" smtClean="0">
                <a:latin typeface="Times New Roman" charset="0"/>
                <a:ea typeface="Times New Roman" charset="0"/>
                <a:cs typeface="Times New Roman" charset="0"/>
              </a:rPr>
              <a:t>Работы, входящие в состав ТО 2, производятся бригадой технического обслуживания и водителем после снятия погрузчика с эксплуатации.</a:t>
            </a:r>
          </a:p>
          <a:p>
            <a:pPr marL="0" indent="0">
              <a:buNone/>
            </a:pPr>
            <a:endParaRPr lang="ru-RU" dirty="0" smtClean="0">
              <a:latin typeface="Times New Roman" charset="0"/>
              <a:ea typeface="Times New Roman" charset="0"/>
              <a:cs typeface="Times New Roman" charset="0"/>
            </a:endParaRPr>
          </a:p>
          <a:p>
            <a:pPr marL="0" indent="0">
              <a:buNone/>
            </a:pPr>
            <a:endParaRPr lang="ru-RU" dirty="0" smtClean="0">
              <a:latin typeface="Times New Roman" charset="0"/>
              <a:ea typeface="Times New Roman" charset="0"/>
              <a:cs typeface="Times New Roman" charset="0"/>
            </a:endParaRPr>
          </a:p>
          <a:p>
            <a:pPr marL="0" indent="0">
              <a:buNone/>
            </a:pPr>
            <a:r>
              <a:rPr lang="ru-RU" dirty="0" smtClean="0">
                <a:latin typeface="Times New Roman" charset="0"/>
                <a:ea typeface="Times New Roman" charset="0"/>
                <a:cs typeface="Times New Roman" charset="0"/>
              </a:rPr>
              <a:t>ГОДОВОЕ ОБСЛУЖИВАНИЕ (ГО) </a:t>
            </a:r>
          </a:p>
          <a:p>
            <a:pPr marL="0" indent="0">
              <a:buNone/>
            </a:pPr>
            <a:r>
              <a:rPr lang="ru-RU" dirty="0" smtClean="0">
                <a:latin typeface="Times New Roman" charset="0"/>
                <a:ea typeface="Times New Roman" charset="0"/>
                <a:cs typeface="Times New Roman" charset="0"/>
              </a:rPr>
              <a:t>В объем работ по ГО кроме операций по ТО 2 входят: </a:t>
            </a:r>
          </a:p>
          <a:p>
            <a:pPr marL="228600" indent="-228600">
              <a:buAutoNum type="arabicPeriod"/>
            </a:pPr>
            <a:r>
              <a:rPr lang="ru-RU" dirty="0" smtClean="0">
                <a:latin typeface="Times New Roman" charset="0"/>
                <a:ea typeface="Times New Roman" charset="0"/>
                <a:cs typeface="Times New Roman" charset="0"/>
              </a:rPr>
              <a:t>Снятие полувалов с фланцами ведущего моста, замена смазки, установка полувалов с фланцами, регулировка зазоров подшипников с одновременным осмотром и регулировкой тормозов. Замена масла в картере моста. </a:t>
            </a:r>
          </a:p>
          <a:p>
            <a:pPr marL="0" indent="0">
              <a:buNone/>
            </a:pPr>
            <a:r>
              <a:rPr lang="ru-RU" dirty="0" smtClean="0">
                <a:latin typeface="Times New Roman" charset="0"/>
                <a:ea typeface="Times New Roman" charset="0"/>
                <a:cs typeface="Times New Roman" charset="0"/>
              </a:rPr>
              <a:t>2. Снятие ступиц колес и поворотных цапф управляемого моста, очистка, осмотр, замена смазки, установка на место и регулировка зазора в подшипниках. Проверка состояния шарнирных соединений штанг и редуктора. </a:t>
            </a:r>
          </a:p>
          <a:p>
            <a:pPr marL="0" indent="0">
              <a:buNone/>
            </a:pPr>
            <a:r>
              <a:rPr lang="ru-RU" dirty="0" smtClean="0">
                <a:latin typeface="Times New Roman" charset="0"/>
                <a:ea typeface="Times New Roman" charset="0"/>
                <a:cs typeface="Times New Roman" charset="0"/>
              </a:rPr>
              <a:t>3. Проверка состояния устройства управления. При необходимости установка углов поворота управляемых колес и регулировка свободного хода рулевого колеса. Замена масла в картерах рулевой колонки и редуктора. </a:t>
            </a:r>
          </a:p>
          <a:p>
            <a:pPr marL="0" indent="0">
              <a:buNone/>
            </a:pPr>
            <a:r>
              <a:rPr lang="ru-RU" dirty="0" smtClean="0">
                <a:latin typeface="Times New Roman" charset="0"/>
                <a:ea typeface="Times New Roman" charset="0"/>
                <a:cs typeface="Times New Roman" charset="0"/>
              </a:rPr>
              <a:t>4. Снятие вертикальной каретки, подвижной мачты и цепей подъемного устройства, разборка, очистка, проверка состояния роликов, рам и цепей, сборка и смазка материалом той же марки, установка зазора в роликах и регулировка напряжения цепей. </a:t>
            </a:r>
          </a:p>
          <a:p>
            <a:pPr marL="0" indent="0">
              <a:buNone/>
            </a:pPr>
            <a:r>
              <a:rPr lang="ru-RU" dirty="0" smtClean="0">
                <a:latin typeface="Times New Roman" charset="0"/>
                <a:ea typeface="Times New Roman" charset="0"/>
                <a:cs typeface="Times New Roman" charset="0"/>
              </a:rPr>
              <a:t>5. Очистка, проверка состояния и, при необходимости, регулировка командного устройства. Регулировка хода командной педали.</a:t>
            </a:r>
          </a:p>
          <a:p>
            <a:pPr marL="0" indent="0">
              <a:buNone/>
            </a:pPr>
            <a:r>
              <a:rPr lang="ru-RU" dirty="0" smtClean="0">
                <a:latin typeface="Times New Roman" charset="0"/>
                <a:ea typeface="Times New Roman" charset="0"/>
                <a:cs typeface="Times New Roman" charset="0"/>
              </a:rPr>
              <a:t>6. Проверка гидравлической системы на наличие течи масла путем подъема груза, превышающего номинальную грузоподъемность </a:t>
            </a:r>
            <a:r>
              <a:rPr lang="ru-RU" dirty="0" err="1" smtClean="0">
                <a:latin typeface="Times New Roman" charset="0"/>
                <a:ea typeface="Times New Roman" charset="0"/>
                <a:cs typeface="Times New Roman" charset="0"/>
              </a:rPr>
              <a:t>электропогрузчика</a:t>
            </a:r>
            <a:r>
              <a:rPr lang="ru-RU" dirty="0" smtClean="0">
                <a:latin typeface="Times New Roman" charset="0"/>
                <a:ea typeface="Times New Roman" charset="0"/>
                <a:cs typeface="Times New Roman" charset="0"/>
              </a:rPr>
              <a:t> на 10%, на максимальную высоту. При наличии течи в цилиндре, которую невозможно устранить затягиванием прижимной гайки, замена уплотнений. </a:t>
            </a:r>
          </a:p>
          <a:p>
            <a:pPr marL="0" indent="0">
              <a:buNone/>
            </a:pPr>
            <a:r>
              <a:rPr lang="ru-RU" dirty="0" smtClean="0">
                <a:latin typeface="Times New Roman" charset="0"/>
                <a:ea typeface="Times New Roman" charset="0"/>
                <a:cs typeface="Times New Roman" charset="0"/>
              </a:rPr>
              <a:t>7. Очистка масляного бака. </a:t>
            </a:r>
          </a:p>
          <a:p>
            <a:pPr marL="0" indent="0">
              <a:buNone/>
            </a:pPr>
            <a:r>
              <a:rPr lang="ru-RU" dirty="0" smtClean="0">
                <a:latin typeface="Times New Roman" charset="0"/>
                <a:ea typeface="Times New Roman" charset="0"/>
                <a:cs typeface="Times New Roman" charset="0"/>
              </a:rPr>
              <a:t>8. Проверка наличия самопроизвольного опускания груза и наклона грузоподъемного устройства. Вертикальная каретка с номинальным грузом должна опускаться не более чем на 20 мм за 10 мин. Самопроизвольный наклон мачты из вертикального положения до крайнего переднего должен осуществляться не менее чем за 10 мин. </a:t>
            </a:r>
          </a:p>
          <a:p>
            <a:pPr marL="0" indent="0">
              <a:buNone/>
            </a:pPr>
            <a:r>
              <a:rPr lang="ru-RU" dirty="0" smtClean="0">
                <a:latin typeface="Times New Roman" charset="0"/>
                <a:ea typeface="Times New Roman" charset="0"/>
                <a:cs typeface="Times New Roman" charset="0"/>
              </a:rPr>
              <a:t>9. Проверка времени наклона грузоподъемного устройства из крайнего заднего до крайнего переднего положения и его регулировка при помощи регулируемого дросселя с обратным клапаном. 10. . Проверка скорости подъема груза. Если она меньше предписанной, проверка производительности гидравлического шестеренного насоса. </a:t>
            </a:r>
          </a:p>
          <a:p>
            <a:pPr marL="0" indent="0">
              <a:buNone/>
            </a:pPr>
            <a:r>
              <a:rPr lang="ru-RU" dirty="0" smtClean="0">
                <a:latin typeface="Times New Roman" charset="0"/>
                <a:ea typeface="Times New Roman" charset="0"/>
                <a:cs typeface="Times New Roman" charset="0"/>
              </a:rPr>
              <a:t>11. Демонтаж, проверка и, при необходимости, ремонт и установка на место электродвигателей. </a:t>
            </a:r>
          </a:p>
          <a:p>
            <a:pPr marL="0" indent="0">
              <a:buNone/>
            </a:pPr>
            <a:r>
              <a:rPr lang="ru-RU" dirty="0" smtClean="0">
                <a:latin typeface="Times New Roman" charset="0"/>
                <a:ea typeface="Times New Roman" charset="0"/>
                <a:cs typeface="Times New Roman" charset="0"/>
              </a:rPr>
              <a:t>12. Смазка </a:t>
            </a:r>
            <a:r>
              <a:rPr lang="ru-RU" dirty="0" err="1" smtClean="0">
                <a:latin typeface="Times New Roman" charset="0"/>
                <a:ea typeface="Times New Roman" charset="0"/>
                <a:cs typeface="Times New Roman" charset="0"/>
              </a:rPr>
              <a:t>электропогрузчика</a:t>
            </a:r>
            <a:r>
              <a:rPr lang="ru-RU" dirty="0" smtClean="0">
                <a:latin typeface="Times New Roman" charset="0"/>
                <a:ea typeface="Times New Roman" charset="0"/>
                <a:cs typeface="Times New Roman" charset="0"/>
              </a:rPr>
              <a:t> в соответствии с планом смазки (Приложение 1). </a:t>
            </a:r>
          </a:p>
          <a:p>
            <a:pPr marL="0" indent="0">
              <a:buNone/>
            </a:pPr>
            <a:r>
              <a:rPr lang="ru-RU" dirty="0" smtClean="0">
                <a:latin typeface="Times New Roman" charset="0"/>
                <a:ea typeface="Times New Roman" charset="0"/>
                <a:cs typeface="Times New Roman" charset="0"/>
              </a:rPr>
              <a:t>13. Проверка наличия коррозии и покраска машины. Работы, входящие в объем е ГО, производятся бригадой технического обслуживания и водителем после снятия машины с эксплуатации.</a:t>
            </a:r>
          </a:p>
        </p:txBody>
      </p:sp>
      <p:sp>
        <p:nvSpPr>
          <p:cNvPr id="4" name="Номер слайда 3"/>
          <p:cNvSpPr>
            <a:spLocks noGrp="1"/>
          </p:cNvSpPr>
          <p:nvPr>
            <p:ph type="sldNum" sz="quarter" idx="10"/>
          </p:nvPr>
        </p:nvSpPr>
        <p:spPr/>
        <p:txBody>
          <a:bodyPr/>
          <a:lstStyle/>
          <a:p>
            <a:fld id="{2CCFD354-064A-6F45-941C-678C728863E6}" type="slidenum">
              <a:rPr lang="ru-RU" smtClean="0"/>
              <a:t>156</a:t>
            </a:fld>
            <a:endParaRPr lang="ru-RU"/>
          </a:p>
        </p:txBody>
      </p:sp>
    </p:spTree>
    <p:extLst>
      <p:ext uri="{BB962C8B-B14F-4D97-AF65-F5344CB8AC3E}">
        <p14:creationId xmlns:p14="http://schemas.microsoft.com/office/powerpoint/2010/main" val="94272479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latin typeface="Times New Roman" charset="0"/>
                <a:ea typeface="Times New Roman" charset="0"/>
                <a:cs typeface="Times New Roman" charset="0"/>
              </a:rPr>
              <a:t>Примечание: </a:t>
            </a:r>
          </a:p>
          <a:p>
            <a:r>
              <a:rPr lang="ru-RU" dirty="0" smtClean="0">
                <a:latin typeface="Times New Roman" charset="0"/>
                <a:ea typeface="Times New Roman" charset="0"/>
                <a:cs typeface="Times New Roman" charset="0"/>
              </a:rPr>
              <a:t>1. Количество игольчатых подшипников в грузоподъемном устройстве -10; </a:t>
            </a:r>
          </a:p>
          <a:p>
            <a:r>
              <a:rPr lang="ru-RU" dirty="0" smtClean="0">
                <a:latin typeface="Times New Roman" charset="0"/>
                <a:ea typeface="Times New Roman" charset="0"/>
                <a:cs typeface="Times New Roman" charset="0"/>
              </a:rPr>
              <a:t>2. Количество подъемных цепей в грузоподъемном устройстве - 2; с тремя рамами – 4. </a:t>
            </a:r>
          </a:p>
          <a:p>
            <a:r>
              <a:rPr lang="ru-RU" dirty="0" smtClean="0">
                <a:latin typeface="Times New Roman" charset="0"/>
                <a:ea typeface="Times New Roman" charset="0"/>
                <a:cs typeface="Times New Roman" charset="0"/>
              </a:rPr>
              <a:t>3. Количество тормозной жидкости в баке проверяется ежедневно и, при необходимости, доливается. </a:t>
            </a:r>
          </a:p>
          <a:p>
            <a:r>
              <a:rPr lang="ru-RU" dirty="0" smtClean="0">
                <a:latin typeface="Times New Roman" charset="0"/>
                <a:ea typeface="Times New Roman" charset="0"/>
                <a:cs typeface="Times New Roman" charset="0"/>
              </a:rPr>
              <a:t>4. Количество масла в баке проверяется каждые 40-50 рабочих часов и, при необходимости, доливается.</a:t>
            </a:r>
            <a:endParaRPr lang="ru-RU" dirty="0">
              <a:latin typeface="Times New Roman" charset="0"/>
              <a:ea typeface="Times New Roman" charset="0"/>
              <a:cs typeface="Times New Roman" charset="0"/>
            </a:endParaRPr>
          </a:p>
        </p:txBody>
      </p:sp>
      <p:sp>
        <p:nvSpPr>
          <p:cNvPr id="4" name="Номер слайда 3"/>
          <p:cNvSpPr>
            <a:spLocks noGrp="1"/>
          </p:cNvSpPr>
          <p:nvPr>
            <p:ph type="sldNum" sz="quarter" idx="10"/>
          </p:nvPr>
        </p:nvSpPr>
        <p:spPr/>
        <p:txBody>
          <a:bodyPr/>
          <a:lstStyle/>
          <a:p>
            <a:fld id="{2CCFD354-064A-6F45-941C-678C728863E6}" type="slidenum">
              <a:rPr lang="ru-RU" smtClean="0"/>
              <a:t>157</a:t>
            </a:fld>
            <a:endParaRPr lang="ru-RU"/>
          </a:p>
        </p:txBody>
      </p:sp>
    </p:spTree>
    <p:extLst>
      <p:ext uri="{BB962C8B-B14F-4D97-AF65-F5344CB8AC3E}">
        <p14:creationId xmlns:p14="http://schemas.microsoft.com/office/powerpoint/2010/main" val="34214659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CFD354-064A-6F45-941C-678C728863E6}" type="slidenum">
              <a:rPr lang="ru-RU" smtClean="0"/>
              <a:t>161</a:t>
            </a:fld>
            <a:endParaRPr lang="ru-RU"/>
          </a:p>
        </p:txBody>
      </p:sp>
    </p:spTree>
    <p:extLst>
      <p:ext uri="{BB962C8B-B14F-4D97-AF65-F5344CB8AC3E}">
        <p14:creationId xmlns:p14="http://schemas.microsoft.com/office/powerpoint/2010/main" val="78109882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CFD354-064A-6F45-941C-678C728863E6}" type="slidenum">
              <a:rPr lang="ru-RU" smtClean="0"/>
              <a:t>162</a:t>
            </a:fld>
            <a:endParaRPr lang="ru-RU"/>
          </a:p>
        </p:txBody>
      </p:sp>
    </p:spTree>
    <p:extLst>
      <p:ext uri="{BB962C8B-B14F-4D97-AF65-F5344CB8AC3E}">
        <p14:creationId xmlns:p14="http://schemas.microsoft.com/office/powerpoint/2010/main" val="135219615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CFD354-064A-6F45-941C-678C728863E6}" type="slidenum">
              <a:rPr lang="ru-RU" smtClean="0"/>
              <a:t>167</a:t>
            </a:fld>
            <a:endParaRPr lang="ru-RU"/>
          </a:p>
        </p:txBody>
      </p:sp>
    </p:spTree>
    <p:extLst>
      <p:ext uri="{BB962C8B-B14F-4D97-AF65-F5344CB8AC3E}">
        <p14:creationId xmlns:p14="http://schemas.microsoft.com/office/powerpoint/2010/main" val="55120174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CFD354-064A-6F45-941C-678C728863E6}" type="slidenum">
              <a:rPr lang="ru-RU" smtClean="0"/>
              <a:t>174</a:t>
            </a:fld>
            <a:endParaRPr lang="ru-RU"/>
          </a:p>
        </p:txBody>
      </p:sp>
    </p:spTree>
    <p:extLst>
      <p:ext uri="{BB962C8B-B14F-4D97-AF65-F5344CB8AC3E}">
        <p14:creationId xmlns:p14="http://schemas.microsoft.com/office/powerpoint/2010/main" val="78417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A3E437AD-52A1-A543-9E28-7A53E4BA5216}" type="datetimeFigureOut">
              <a:rPr lang="ru-RU" smtClean="0"/>
              <a:t>23.07.16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B88A79E-0087-6F48-BF2D-89517CA926DB}" type="slidenum">
              <a:rPr lang="ru-RU" smtClean="0"/>
              <a:t>‹#›</a:t>
            </a:fld>
            <a:endParaRPr lang="ru-RU"/>
          </a:p>
        </p:txBody>
      </p:sp>
    </p:spTree>
    <p:extLst>
      <p:ext uri="{BB962C8B-B14F-4D97-AF65-F5344CB8AC3E}">
        <p14:creationId xmlns:p14="http://schemas.microsoft.com/office/powerpoint/2010/main" val="846930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3E437AD-52A1-A543-9E28-7A53E4BA5216}" type="datetimeFigureOut">
              <a:rPr lang="ru-RU" smtClean="0"/>
              <a:t>23.07.16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B88A79E-0087-6F48-BF2D-89517CA926DB}" type="slidenum">
              <a:rPr lang="ru-RU" smtClean="0"/>
              <a:t>‹#›</a:t>
            </a:fld>
            <a:endParaRPr lang="ru-RU"/>
          </a:p>
        </p:txBody>
      </p:sp>
    </p:spTree>
    <p:extLst>
      <p:ext uri="{BB962C8B-B14F-4D97-AF65-F5344CB8AC3E}">
        <p14:creationId xmlns:p14="http://schemas.microsoft.com/office/powerpoint/2010/main" val="1749698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 загол.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3E437AD-52A1-A543-9E28-7A53E4BA5216}" type="datetimeFigureOut">
              <a:rPr lang="ru-RU" smtClean="0"/>
              <a:t>23.07.16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B88A79E-0087-6F48-BF2D-89517CA926DB}" type="slidenum">
              <a:rPr lang="ru-RU" smtClean="0"/>
              <a:t>‹#›</a:t>
            </a:fld>
            <a:endParaRPr lang="ru-RU"/>
          </a:p>
        </p:txBody>
      </p:sp>
    </p:spTree>
    <p:extLst>
      <p:ext uri="{BB962C8B-B14F-4D97-AF65-F5344CB8AC3E}">
        <p14:creationId xmlns:p14="http://schemas.microsoft.com/office/powerpoint/2010/main" val="1469348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3E437AD-52A1-A543-9E28-7A53E4BA5216}" type="datetimeFigureOut">
              <a:rPr lang="ru-RU" smtClean="0"/>
              <a:t>23.07.16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B88A79E-0087-6F48-BF2D-89517CA926DB}" type="slidenum">
              <a:rPr lang="ru-RU" smtClean="0"/>
              <a:t>‹#›</a:t>
            </a:fld>
            <a:endParaRPr lang="ru-RU"/>
          </a:p>
        </p:txBody>
      </p:sp>
    </p:spTree>
    <p:extLst>
      <p:ext uri="{BB962C8B-B14F-4D97-AF65-F5344CB8AC3E}">
        <p14:creationId xmlns:p14="http://schemas.microsoft.com/office/powerpoint/2010/main" val="1911759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A3E437AD-52A1-A543-9E28-7A53E4BA5216}" type="datetimeFigureOut">
              <a:rPr lang="ru-RU" smtClean="0"/>
              <a:t>23.07.16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B88A79E-0087-6F48-BF2D-89517CA926DB}" type="slidenum">
              <a:rPr lang="ru-RU" smtClean="0"/>
              <a:t>‹#›</a:t>
            </a:fld>
            <a:endParaRPr lang="ru-RU"/>
          </a:p>
        </p:txBody>
      </p:sp>
    </p:spTree>
    <p:extLst>
      <p:ext uri="{BB962C8B-B14F-4D97-AF65-F5344CB8AC3E}">
        <p14:creationId xmlns:p14="http://schemas.microsoft.com/office/powerpoint/2010/main" val="2053999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A3E437AD-52A1-A543-9E28-7A53E4BA5216}" type="datetimeFigureOut">
              <a:rPr lang="ru-RU" smtClean="0"/>
              <a:t>23.07.16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B88A79E-0087-6F48-BF2D-89517CA926DB}" type="slidenum">
              <a:rPr lang="ru-RU" smtClean="0"/>
              <a:t>‹#›</a:t>
            </a:fld>
            <a:endParaRPr lang="ru-RU"/>
          </a:p>
        </p:txBody>
      </p:sp>
    </p:spTree>
    <p:extLst>
      <p:ext uri="{BB962C8B-B14F-4D97-AF65-F5344CB8AC3E}">
        <p14:creationId xmlns:p14="http://schemas.microsoft.com/office/powerpoint/2010/main" val="1264095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A3E437AD-52A1-A543-9E28-7A53E4BA5216}" type="datetimeFigureOut">
              <a:rPr lang="ru-RU" smtClean="0"/>
              <a:t>23.07.16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AB88A79E-0087-6F48-BF2D-89517CA926DB}" type="slidenum">
              <a:rPr lang="ru-RU" smtClean="0"/>
              <a:t>‹#›</a:t>
            </a:fld>
            <a:endParaRPr lang="ru-RU"/>
          </a:p>
        </p:txBody>
      </p:sp>
    </p:spTree>
    <p:extLst>
      <p:ext uri="{BB962C8B-B14F-4D97-AF65-F5344CB8AC3E}">
        <p14:creationId xmlns:p14="http://schemas.microsoft.com/office/powerpoint/2010/main" val="1411549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A3E437AD-52A1-A543-9E28-7A53E4BA5216}" type="datetimeFigureOut">
              <a:rPr lang="ru-RU" smtClean="0"/>
              <a:t>23.07.16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B88A79E-0087-6F48-BF2D-89517CA926DB}" type="slidenum">
              <a:rPr lang="ru-RU" smtClean="0"/>
              <a:t>‹#›</a:t>
            </a:fld>
            <a:endParaRPr lang="ru-RU"/>
          </a:p>
        </p:txBody>
      </p:sp>
    </p:spTree>
    <p:extLst>
      <p:ext uri="{BB962C8B-B14F-4D97-AF65-F5344CB8AC3E}">
        <p14:creationId xmlns:p14="http://schemas.microsoft.com/office/powerpoint/2010/main" val="1843993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3E437AD-52A1-A543-9E28-7A53E4BA5216}" type="datetimeFigureOut">
              <a:rPr lang="ru-RU" smtClean="0"/>
              <a:t>23.07.16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AB88A79E-0087-6F48-BF2D-89517CA926DB}" type="slidenum">
              <a:rPr lang="ru-RU" smtClean="0"/>
              <a:t>‹#›</a:t>
            </a:fld>
            <a:endParaRPr lang="ru-RU"/>
          </a:p>
        </p:txBody>
      </p:sp>
    </p:spTree>
    <p:extLst>
      <p:ext uri="{BB962C8B-B14F-4D97-AF65-F5344CB8AC3E}">
        <p14:creationId xmlns:p14="http://schemas.microsoft.com/office/powerpoint/2010/main" val="943947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A3E437AD-52A1-A543-9E28-7A53E4BA5216}" type="datetimeFigureOut">
              <a:rPr lang="ru-RU" smtClean="0"/>
              <a:t>23.07.16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B88A79E-0087-6F48-BF2D-89517CA926DB}" type="slidenum">
              <a:rPr lang="ru-RU" smtClean="0"/>
              <a:t>‹#›</a:t>
            </a:fld>
            <a:endParaRPr lang="ru-RU"/>
          </a:p>
        </p:txBody>
      </p:sp>
    </p:spTree>
    <p:extLst>
      <p:ext uri="{BB962C8B-B14F-4D97-AF65-F5344CB8AC3E}">
        <p14:creationId xmlns:p14="http://schemas.microsoft.com/office/powerpoint/2010/main" val="1984210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A3E437AD-52A1-A543-9E28-7A53E4BA5216}" type="datetimeFigureOut">
              <a:rPr lang="ru-RU" smtClean="0"/>
              <a:t>23.07.16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B88A79E-0087-6F48-BF2D-89517CA926DB}" type="slidenum">
              <a:rPr lang="ru-RU" smtClean="0"/>
              <a:t>‹#›</a:t>
            </a:fld>
            <a:endParaRPr lang="ru-RU"/>
          </a:p>
        </p:txBody>
      </p:sp>
    </p:spTree>
    <p:extLst>
      <p:ext uri="{BB962C8B-B14F-4D97-AF65-F5344CB8AC3E}">
        <p14:creationId xmlns:p14="http://schemas.microsoft.com/office/powerpoint/2010/main" val="85563622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E437AD-52A1-A543-9E28-7A53E4BA5216}" type="datetimeFigureOut">
              <a:rPr lang="ru-RU" smtClean="0"/>
              <a:t>23.07.16</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88A79E-0087-6F48-BF2D-89517CA926DB}" type="slidenum">
              <a:rPr lang="ru-RU" smtClean="0"/>
              <a:t>‹#›</a:t>
            </a:fld>
            <a:endParaRPr lang="ru-RU"/>
          </a:p>
        </p:txBody>
      </p:sp>
    </p:spTree>
    <p:extLst>
      <p:ext uri="{BB962C8B-B14F-4D97-AF65-F5344CB8AC3E}">
        <p14:creationId xmlns:p14="http://schemas.microsoft.com/office/powerpoint/2010/main" val="1804289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44.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45.jp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46.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47.jp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4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jp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49.jp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55.jp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jp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58.jp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jp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60.jp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61.jpg"/></Relationships>
</file>

<file path=ppt/slides/_rels/slide146.xml.rels><?xml version="1.0" encoding="UTF-8" standalone="yes"?>
<Relationships xmlns="http://schemas.openxmlformats.org/package/2006/relationships"><Relationship Id="rId3" Type="http://schemas.openxmlformats.org/officeDocument/2006/relationships/image" Target="../media/image62.jpg"/><Relationship Id="rId4" Type="http://schemas.openxmlformats.org/officeDocument/2006/relationships/image" Target="../media/image63.jpg"/><Relationship Id="rId5" Type="http://schemas.openxmlformats.org/officeDocument/2006/relationships/image" Target="../media/image64.jpg"/><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65.jpg"/></Relationships>
</file>

<file path=ppt/slides/_rels/slide148.xml.rels><?xml version="1.0" encoding="UTF-8" standalone="yes"?>
<Relationships xmlns="http://schemas.openxmlformats.org/package/2006/relationships"><Relationship Id="rId3" Type="http://schemas.openxmlformats.org/officeDocument/2006/relationships/image" Target="../media/image66.jpg"/><Relationship Id="rId4" Type="http://schemas.openxmlformats.org/officeDocument/2006/relationships/image" Target="../media/image67.jpg"/><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68.jpg"/></Relationships>
</file>

<file path=ppt/slides/_rels/slide157.xml.rels><?xml version="1.0" encoding="UTF-8" standalone="yes"?>
<Relationships xmlns="http://schemas.openxmlformats.org/package/2006/relationships"><Relationship Id="rId3" Type="http://schemas.openxmlformats.org/officeDocument/2006/relationships/image" Target="../media/image69.jpg"/><Relationship Id="rId4" Type="http://schemas.openxmlformats.org/officeDocument/2006/relationships/image" Target="../media/image70.jpg"/><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image" Target="../media/image74.jpg"/></Relationships>
</file>

<file path=ppt/slides/_rels/slide162.xml.rels><?xml version="1.0" encoding="UTF-8" standalone="yes"?>
<Relationships xmlns="http://schemas.openxmlformats.org/package/2006/relationships"><Relationship Id="rId3" Type="http://schemas.openxmlformats.org/officeDocument/2006/relationships/image" Target="../media/image75.jpg"/><Relationship Id="rId4" Type="http://schemas.openxmlformats.org/officeDocument/2006/relationships/image" Target="../media/image76.jpg"/><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image" Target="../media/image81.jp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7.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jp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jp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jpg"/></Relationships>
</file>

<file path=ppt/slides/_rels/slide174.xml.rels><?xml version="1.0" encoding="UTF-8" standalone="yes"?>
<Relationships xmlns="http://schemas.openxmlformats.org/package/2006/relationships"><Relationship Id="rId3" Type="http://schemas.openxmlformats.org/officeDocument/2006/relationships/image" Target="../media/image88.jpg"/><Relationship Id="rId4" Type="http://schemas.openxmlformats.org/officeDocument/2006/relationships/image" Target="../media/image89.jpg"/><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 Id="rId3" Type="http://schemas.openxmlformats.org/officeDocument/2006/relationships/image" Target="../media/image90.jp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 Id="rId3" Type="http://schemas.openxmlformats.org/officeDocument/2006/relationships/image" Target="../media/image91.jp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 Id="rId3" Type="http://schemas.openxmlformats.org/officeDocument/2006/relationships/image" Target="../media/image92.jp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 Id="rId3" Type="http://schemas.openxmlformats.org/officeDocument/2006/relationships/image" Target="../media/image93.jp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8.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 Id="rId3" Type="http://schemas.openxmlformats.org/officeDocument/2006/relationships/image" Target="../media/image94.jp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4.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6.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8.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9.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hyperlink" Target="http://systemsauto.ru/electric/alternator.html"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2.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24.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25.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26.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27.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28.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29.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30.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31.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32.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3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34.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37.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41.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43.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dkDnDiag">
          <a:fgClr>
            <a:schemeClr val="accent4">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838200" y="2217511"/>
            <a:ext cx="10515600" cy="4351338"/>
          </a:xfrm>
        </p:spPr>
        <p:txBody>
          <a:bodyPr/>
          <a:lstStyle/>
          <a:p>
            <a:pPr marL="0" indent="0" algn="ctr">
              <a:buNone/>
            </a:pPr>
            <a:r>
              <a:rPr lang="ru-RU" sz="5000" b="1" dirty="0">
                <a:solidFill>
                  <a:schemeClr val="bg2">
                    <a:lumMod val="10000"/>
                  </a:schemeClr>
                </a:solidFill>
                <a:latin typeface="Times New Roman" charset="0"/>
                <a:ea typeface="Times New Roman" charset="0"/>
                <a:cs typeface="Times New Roman" charset="0"/>
              </a:rPr>
              <a:t>Учебный план по специальности «Водитель погрузчика» </a:t>
            </a:r>
            <a:br>
              <a:rPr lang="ru-RU" sz="5000" b="1" dirty="0">
                <a:solidFill>
                  <a:schemeClr val="bg2">
                    <a:lumMod val="10000"/>
                  </a:schemeClr>
                </a:solidFill>
                <a:latin typeface="Times New Roman" charset="0"/>
                <a:ea typeface="Times New Roman" charset="0"/>
                <a:cs typeface="Times New Roman" charset="0"/>
              </a:rPr>
            </a:br>
            <a:endParaRPr lang="ru-RU" sz="5000" b="1" dirty="0">
              <a:solidFill>
                <a:schemeClr val="bg2">
                  <a:lumMod val="10000"/>
                </a:schemeClr>
              </a:solidFill>
              <a:latin typeface="Times New Roman" charset="0"/>
              <a:ea typeface="Times New Roman" charset="0"/>
              <a:cs typeface="Times New Roman" charset="0"/>
            </a:endParaRPr>
          </a:p>
          <a:p>
            <a:pPr marL="0" indent="0">
              <a:buNone/>
            </a:pPr>
            <a:endParaRPr lang="ru-RU" b="1" dirty="0"/>
          </a:p>
        </p:txBody>
      </p:sp>
    </p:spTree>
    <p:extLst>
      <p:ext uri="{BB962C8B-B14F-4D97-AF65-F5344CB8AC3E}">
        <p14:creationId xmlns:p14="http://schemas.microsoft.com/office/powerpoint/2010/main" val="1051927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6000">
              <a:schemeClr val="bg1"/>
            </a:gs>
            <a:gs pos="94000">
              <a:srgbClr val="FFF6F3">
                <a:alpha val="93000"/>
                <a:lumMod val="28000"/>
                <a:lumOff val="72000"/>
              </a:srgbClr>
            </a:gs>
            <a:gs pos="100000">
              <a:srgbClr val="FF0000"/>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1060202" y="1425728"/>
            <a:ext cx="10515600" cy="4351338"/>
          </a:xfrm>
        </p:spPr>
        <p:txBody>
          <a:bodyPr/>
          <a:lstStyle/>
          <a:p>
            <a:pPr marL="0" indent="0">
              <a:buNone/>
            </a:pPr>
            <a:r>
              <a:rPr lang="ru-RU" sz="3600" b="1" dirty="0">
                <a:latin typeface="Times New Roman" charset="0"/>
                <a:ea typeface="Times New Roman" charset="0"/>
                <a:cs typeface="Times New Roman" charset="0"/>
              </a:rPr>
              <a:t>По роду применяемого в ДВС топлива</a:t>
            </a:r>
            <a:r>
              <a:rPr lang="ru-RU" sz="3600" b="1" dirty="0" smtClean="0">
                <a:latin typeface="Times New Roman" charset="0"/>
                <a:ea typeface="Times New Roman" charset="0"/>
                <a:cs typeface="Times New Roman" charset="0"/>
              </a:rPr>
              <a:t>:</a:t>
            </a:r>
            <a:endParaRPr lang="ru-RU" sz="3600" dirty="0" smtClean="0">
              <a:latin typeface="Times New Roman" charset="0"/>
              <a:ea typeface="Times New Roman" charset="0"/>
              <a:cs typeface="Times New Roman" charset="0"/>
            </a:endParaRPr>
          </a:p>
          <a:p>
            <a:r>
              <a:rPr lang="ru-RU" sz="3200" dirty="0" smtClean="0">
                <a:latin typeface="Times New Roman" charset="0"/>
                <a:ea typeface="Times New Roman" charset="0"/>
                <a:cs typeface="Times New Roman" charset="0"/>
              </a:rPr>
              <a:t>дизельные</a:t>
            </a:r>
            <a:r>
              <a:rPr lang="ru-RU" sz="3200" dirty="0">
                <a:latin typeface="Times New Roman" charset="0"/>
                <a:ea typeface="Times New Roman" charset="0"/>
                <a:cs typeface="Times New Roman" charset="0"/>
              </a:rPr>
              <a:t>,</a:t>
            </a:r>
          </a:p>
          <a:p>
            <a:pPr lvl="0"/>
            <a:r>
              <a:rPr lang="ru-RU" sz="3200" dirty="0">
                <a:latin typeface="Times New Roman" charset="0"/>
                <a:ea typeface="Times New Roman" charset="0"/>
                <a:cs typeface="Times New Roman" charset="0"/>
              </a:rPr>
              <a:t> бензиновые,</a:t>
            </a:r>
          </a:p>
          <a:p>
            <a:pPr lvl="0"/>
            <a:r>
              <a:rPr lang="ru-RU" sz="3200" dirty="0">
                <a:latin typeface="Times New Roman" charset="0"/>
                <a:ea typeface="Times New Roman" charset="0"/>
                <a:cs typeface="Times New Roman" charset="0"/>
              </a:rPr>
              <a:t> газовые,</a:t>
            </a:r>
          </a:p>
          <a:p>
            <a:pPr lvl="0"/>
            <a:r>
              <a:rPr lang="ru-RU" sz="3200" dirty="0">
                <a:latin typeface="Times New Roman" charset="0"/>
                <a:ea typeface="Times New Roman" charset="0"/>
                <a:cs typeface="Times New Roman" charset="0"/>
              </a:rPr>
              <a:t> смешанного топлива (бензин - газ).</a:t>
            </a:r>
          </a:p>
          <a:p>
            <a:endParaRPr lang="ru-RU" dirty="0"/>
          </a:p>
        </p:txBody>
      </p:sp>
    </p:spTree>
    <p:extLst>
      <p:ext uri="{BB962C8B-B14F-4D97-AF65-F5344CB8AC3E}">
        <p14:creationId xmlns:p14="http://schemas.microsoft.com/office/powerpoint/2010/main" val="1889947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6000">
              <a:schemeClr val="bg1"/>
            </a:gs>
            <a:gs pos="94000">
              <a:srgbClr val="FFF6F3">
                <a:alpha val="93000"/>
                <a:lumMod val="28000"/>
                <a:lumOff val="72000"/>
              </a:srgb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783136"/>
            <a:ext cx="10515600" cy="1325563"/>
          </a:xfrm>
        </p:spPr>
        <p:txBody>
          <a:bodyPr>
            <a:normAutofit/>
          </a:bodyPr>
          <a:lstStyle/>
          <a:p>
            <a:r>
              <a:rPr lang="ru-RU" sz="3600" b="1" dirty="0" smtClean="0">
                <a:latin typeface="Times New Roman" charset="0"/>
                <a:ea typeface="Times New Roman" charset="0"/>
                <a:cs typeface="Times New Roman" charset="0"/>
              </a:rPr>
              <a:t>Тормозная система</a:t>
            </a:r>
            <a:endParaRPr lang="ru-RU" sz="3600" b="1" dirty="0">
              <a:latin typeface="Times New Roman" charset="0"/>
              <a:ea typeface="Times New Roman" charset="0"/>
              <a:cs typeface="Times New Roman" charset="0"/>
            </a:endParaRPr>
          </a:p>
        </p:txBody>
      </p:sp>
      <p:sp>
        <p:nvSpPr>
          <p:cNvPr id="3" name="Объект 2"/>
          <p:cNvSpPr>
            <a:spLocks noGrp="1"/>
          </p:cNvSpPr>
          <p:nvPr>
            <p:ph idx="1"/>
          </p:nvPr>
        </p:nvSpPr>
        <p:spPr/>
        <p:txBody>
          <a:bodyPr>
            <a:normAutofit/>
          </a:bodyPr>
          <a:lstStyle/>
          <a:p>
            <a:pPr marL="0" indent="0">
              <a:buNone/>
            </a:pPr>
            <a:r>
              <a:rPr lang="ru-RU" sz="3600" b="1" dirty="0" smtClean="0">
                <a:latin typeface="Times New Roman" charset="0"/>
                <a:ea typeface="Times New Roman" charset="0"/>
                <a:cs typeface="Times New Roman" charset="0"/>
              </a:rPr>
              <a:t>Назначение тормозов</a:t>
            </a:r>
          </a:p>
          <a:p>
            <a:pPr marL="0" indent="0">
              <a:buNone/>
            </a:pPr>
            <a:r>
              <a:rPr lang="ru-RU" sz="3200" b="1" dirty="0" smtClean="0">
                <a:latin typeface="Times New Roman" charset="0"/>
                <a:ea typeface="Times New Roman" charset="0"/>
                <a:cs typeface="Times New Roman" charset="0"/>
              </a:rPr>
              <a:t>Рабочий тормоз </a:t>
            </a:r>
            <a:r>
              <a:rPr lang="ru-RU" sz="3200" dirty="0" smtClean="0">
                <a:latin typeface="Times New Roman" charset="0"/>
                <a:ea typeface="Times New Roman" charset="0"/>
                <a:cs typeface="Times New Roman" charset="0"/>
              </a:rPr>
              <a:t>предназначен для уменьшения скорости движения погрузчика или его полной остановки, в </a:t>
            </a:r>
            <a:r>
              <a:rPr lang="ru-RU" sz="3200" dirty="0" err="1" smtClean="0">
                <a:latin typeface="Times New Roman" charset="0"/>
                <a:ea typeface="Times New Roman" charset="0"/>
                <a:cs typeface="Times New Roman" charset="0"/>
              </a:rPr>
              <a:t>т.ч</a:t>
            </a:r>
            <a:r>
              <a:rPr lang="ru-RU" sz="3200" dirty="0" smtClean="0">
                <a:latin typeface="Times New Roman" charset="0"/>
                <a:ea typeface="Times New Roman" charset="0"/>
                <a:cs typeface="Times New Roman" charset="0"/>
              </a:rPr>
              <a:t>. И экстренной остановки.</a:t>
            </a:r>
          </a:p>
          <a:p>
            <a:pPr marL="0" indent="0">
              <a:buNone/>
            </a:pPr>
            <a:endParaRPr lang="ru-RU" sz="32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7589634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6000">
              <a:schemeClr val="bg1"/>
            </a:gs>
            <a:gs pos="94000">
              <a:srgbClr val="FFF6F3">
                <a:alpha val="93000"/>
                <a:lumMod val="28000"/>
                <a:lumOff val="72000"/>
              </a:srgb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600" b="1" dirty="0" smtClean="0">
                <a:latin typeface="Times New Roman" charset="0"/>
                <a:ea typeface="Times New Roman" charset="0"/>
                <a:cs typeface="Times New Roman" charset="0"/>
              </a:rPr>
              <a:t>Эффективность рабочих тормозов характеризуется величиной тормозного пути:</a:t>
            </a:r>
            <a:endParaRPr lang="ru-RU" sz="3600" b="1" dirty="0">
              <a:latin typeface="Times New Roman" charset="0"/>
              <a:ea typeface="Times New Roman" charset="0"/>
              <a:cs typeface="Times New Roman" charset="0"/>
            </a:endParaRPr>
          </a:p>
        </p:txBody>
      </p:sp>
      <p:sp>
        <p:nvSpPr>
          <p:cNvPr id="3" name="Объект 2"/>
          <p:cNvSpPr>
            <a:spLocks noGrp="1"/>
          </p:cNvSpPr>
          <p:nvPr>
            <p:ph idx="1"/>
          </p:nvPr>
        </p:nvSpPr>
        <p:spPr>
          <a:xfrm>
            <a:off x="838200" y="1825625"/>
            <a:ext cx="10515600" cy="4723456"/>
          </a:xfrm>
        </p:spPr>
        <p:txBody>
          <a:bodyPr>
            <a:normAutofit/>
          </a:bodyPr>
          <a:lstStyle/>
          <a:p>
            <a:r>
              <a:rPr lang="ru-RU" b="1" dirty="0" smtClean="0">
                <a:latin typeface="Times New Roman" charset="0"/>
                <a:ea typeface="Times New Roman" charset="0"/>
                <a:cs typeface="Times New Roman" charset="0"/>
              </a:rPr>
              <a:t>Тормозной путь </a:t>
            </a:r>
            <a:r>
              <a:rPr lang="ru-RU" dirty="0" smtClean="0">
                <a:latin typeface="Times New Roman" charset="0"/>
                <a:ea typeface="Times New Roman" charset="0"/>
                <a:cs typeface="Times New Roman" charset="0"/>
              </a:rPr>
              <a:t>– расстояние пройденное погрузчиком без груза по сухому твердому покрытию с момента нажатия на педаль до полной остановки.</a:t>
            </a:r>
          </a:p>
          <a:p>
            <a:r>
              <a:rPr lang="ru-RU" b="1" dirty="0" smtClean="0">
                <a:latin typeface="Times New Roman" charset="0"/>
                <a:ea typeface="Times New Roman" charset="0"/>
                <a:cs typeface="Times New Roman" charset="0"/>
              </a:rPr>
              <a:t>Стояночный тормоз </a:t>
            </a:r>
            <a:r>
              <a:rPr lang="ru-RU" dirty="0" smtClean="0">
                <a:latin typeface="Times New Roman" charset="0"/>
                <a:ea typeface="Times New Roman" charset="0"/>
                <a:cs typeface="Times New Roman" charset="0"/>
              </a:rPr>
              <a:t>предназначен для длительного удержания погрузчика в стояночном положении, в том числе и при вынужденной остановке на уклоне. При отказе рабочих тормозов может применяться для аварийной остановки. Используется при выполнении грузовых операций для обеспечения безопасного производства работ. </a:t>
            </a:r>
          </a:p>
          <a:p>
            <a:pPr marL="0" indent="0">
              <a:buNone/>
            </a:pPr>
            <a:r>
              <a:rPr lang="ru-RU" b="1" dirty="0" smtClean="0">
                <a:latin typeface="Times New Roman" charset="0"/>
                <a:ea typeface="Times New Roman" charset="0"/>
                <a:cs typeface="Times New Roman" charset="0"/>
              </a:rPr>
              <a:t>РАБОЧИЙ</a:t>
            </a:r>
            <a:r>
              <a:rPr lang="ru-RU" dirty="0" smtClean="0">
                <a:latin typeface="Times New Roman" charset="0"/>
                <a:ea typeface="Times New Roman" charset="0"/>
                <a:cs typeface="Times New Roman" charset="0"/>
              </a:rPr>
              <a:t> и </a:t>
            </a:r>
            <a:r>
              <a:rPr lang="ru-RU" b="1" dirty="0" smtClean="0">
                <a:latin typeface="Times New Roman" charset="0"/>
                <a:ea typeface="Times New Roman" charset="0"/>
                <a:cs typeface="Times New Roman" charset="0"/>
              </a:rPr>
              <a:t>СТОЯНОЧНЫЙ</a:t>
            </a:r>
            <a:r>
              <a:rPr lang="ru-RU" dirty="0" smtClean="0">
                <a:latin typeface="Times New Roman" charset="0"/>
                <a:ea typeface="Times New Roman" charset="0"/>
                <a:cs typeface="Times New Roman" charset="0"/>
              </a:rPr>
              <a:t> тормоза действуют на ведущие колеса погрузчика. Они работают независимо друг от друга.</a:t>
            </a:r>
          </a:p>
          <a:p>
            <a:endParaRPr lang="ru-RU" dirty="0" smtClean="0">
              <a:latin typeface="Times New Roman" charset="0"/>
              <a:ea typeface="Times New Roman" charset="0"/>
              <a:cs typeface="Times New Roman" charset="0"/>
            </a:endParaRPr>
          </a:p>
          <a:p>
            <a:endParaRPr lang="ru-RU"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1559991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6000">
              <a:schemeClr val="bg1"/>
            </a:gs>
            <a:gs pos="94000">
              <a:srgbClr val="FFF6F3">
                <a:alpha val="93000"/>
                <a:lumMod val="28000"/>
                <a:lumOff val="72000"/>
              </a:srgb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600" b="1" dirty="0" smtClean="0">
                <a:latin typeface="Times New Roman" charset="0"/>
                <a:ea typeface="Times New Roman" charset="0"/>
                <a:cs typeface="Times New Roman" charset="0"/>
              </a:rPr>
              <a:t>Устройство гидравлического привода</a:t>
            </a:r>
            <a:endParaRPr lang="ru-RU" sz="3600" b="1" dirty="0">
              <a:latin typeface="Times New Roman" charset="0"/>
              <a:ea typeface="Times New Roman" charset="0"/>
              <a:cs typeface="Times New Roman" charset="0"/>
            </a:endParaRPr>
          </a:p>
        </p:txBody>
      </p:sp>
      <p:sp>
        <p:nvSpPr>
          <p:cNvPr id="3" name="Объект 2"/>
          <p:cNvSpPr>
            <a:spLocks noGrp="1"/>
          </p:cNvSpPr>
          <p:nvPr>
            <p:ph idx="1"/>
          </p:nvPr>
        </p:nvSpPr>
        <p:spPr>
          <a:xfrm>
            <a:off x="838200" y="1443377"/>
            <a:ext cx="10515600" cy="4351338"/>
          </a:xfrm>
        </p:spPr>
        <p:txBody>
          <a:bodyPr>
            <a:noAutofit/>
          </a:bodyPr>
          <a:lstStyle/>
          <a:p>
            <a:pPr marL="0" indent="0">
              <a:buNone/>
            </a:pPr>
            <a:r>
              <a:rPr lang="ru-RU" sz="2000" b="1" dirty="0" smtClean="0">
                <a:latin typeface="Times New Roman" charset="0"/>
                <a:ea typeface="Times New Roman" charset="0"/>
                <a:cs typeface="Times New Roman" charset="0"/>
              </a:rPr>
              <a:t>Гидравлический привод состоит из следующих частей:</a:t>
            </a:r>
          </a:p>
          <a:p>
            <a:pPr marL="514350" indent="-514350">
              <a:buAutoNum type="arabicPeriod"/>
            </a:pPr>
            <a:r>
              <a:rPr lang="ru-RU" sz="2000" dirty="0" smtClean="0">
                <a:latin typeface="Times New Roman" charset="0"/>
                <a:ea typeface="Times New Roman" charset="0"/>
                <a:cs typeface="Times New Roman" charset="0"/>
              </a:rPr>
              <a:t>Педаль с возвратной пружиной</a:t>
            </a:r>
          </a:p>
          <a:p>
            <a:pPr marL="514350" indent="-514350">
              <a:buAutoNum type="arabicPeriod"/>
            </a:pPr>
            <a:r>
              <a:rPr lang="ru-RU" sz="2000" dirty="0" smtClean="0">
                <a:latin typeface="Times New Roman" charset="0"/>
                <a:ea typeface="Times New Roman" charset="0"/>
                <a:cs typeface="Times New Roman" charset="0"/>
              </a:rPr>
              <a:t>Шток (толкатель)</a:t>
            </a:r>
          </a:p>
          <a:p>
            <a:pPr marL="514350" indent="-514350">
              <a:buAutoNum type="arabicPeriod"/>
            </a:pPr>
            <a:r>
              <a:rPr lang="ru-RU" sz="2000" dirty="0" smtClean="0">
                <a:latin typeface="Times New Roman" charset="0"/>
                <a:ea typeface="Times New Roman" charset="0"/>
                <a:cs typeface="Times New Roman" charset="0"/>
              </a:rPr>
              <a:t>Поршень</a:t>
            </a:r>
          </a:p>
          <a:p>
            <a:pPr marL="514350" indent="-514350">
              <a:buAutoNum type="arabicPeriod"/>
            </a:pPr>
            <a:r>
              <a:rPr lang="ru-RU" sz="2000" dirty="0" smtClean="0">
                <a:latin typeface="Times New Roman" charset="0"/>
                <a:ea typeface="Times New Roman" charset="0"/>
                <a:cs typeface="Times New Roman" charset="0"/>
              </a:rPr>
              <a:t>Главный тормозной цилиндр</a:t>
            </a:r>
          </a:p>
          <a:p>
            <a:pPr marL="514350" indent="-514350">
              <a:buAutoNum type="arabicPeriod"/>
            </a:pPr>
            <a:r>
              <a:rPr lang="ru-RU" sz="2000" dirty="0" smtClean="0">
                <a:latin typeface="Times New Roman" charset="0"/>
                <a:ea typeface="Times New Roman" charset="0"/>
                <a:cs typeface="Times New Roman" charset="0"/>
              </a:rPr>
              <a:t>Бачок тормозной жидкости</a:t>
            </a:r>
          </a:p>
          <a:p>
            <a:pPr marL="514350" indent="-514350">
              <a:buAutoNum type="arabicPeriod"/>
            </a:pPr>
            <a:r>
              <a:rPr lang="ru-RU" sz="2000" dirty="0" smtClean="0">
                <a:latin typeface="Times New Roman" charset="0"/>
                <a:ea typeface="Times New Roman" charset="0"/>
                <a:cs typeface="Times New Roman" charset="0"/>
              </a:rPr>
              <a:t>Трубопровод</a:t>
            </a:r>
          </a:p>
          <a:p>
            <a:pPr marL="514350" indent="-514350">
              <a:buAutoNum type="arabicPeriod"/>
            </a:pPr>
            <a:r>
              <a:rPr lang="ru-RU" sz="2000" dirty="0" smtClean="0">
                <a:latin typeface="Times New Roman" charset="0"/>
                <a:ea typeface="Times New Roman" charset="0"/>
                <a:cs typeface="Times New Roman" charset="0"/>
              </a:rPr>
              <a:t>Рабочий (колесный) тормозной цилиндр</a:t>
            </a:r>
          </a:p>
          <a:p>
            <a:pPr marL="514350" indent="-514350">
              <a:buAutoNum type="arabicPeriod"/>
            </a:pPr>
            <a:r>
              <a:rPr lang="ru-RU" sz="2000" dirty="0" smtClean="0">
                <a:latin typeface="Times New Roman" charset="0"/>
                <a:ea typeface="Times New Roman" charset="0"/>
                <a:cs typeface="Times New Roman" charset="0"/>
              </a:rPr>
              <a:t>Колодки с фрикционными накладками</a:t>
            </a:r>
          </a:p>
          <a:p>
            <a:pPr marL="514350" indent="-514350">
              <a:buAutoNum type="arabicPeriod"/>
            </a:pPr>
            <a:r>
              <a:rPr lang="ru-RU" sz="2000" dirty="0" smtClean="0">
                <a:latin typeface="Times New Roman" charset="0"/>
                <a:ea typeface="Times New Roman" charset="0"/>
                <a:cs typeface="Times New Roman" charset="0"/>
              </a:rPr>
              <a:t>Ось</a:t>
            </a:r>
          </a:p>
          <a:p>
            <a:pPr marL="514350" indent="-514350">
              <a:buAutoNum type="arabicPeriod"/>
            </a:pPr>
            <a:r>
              <a:rPr lang="ru-RU" sz="2000" dirty="0" smtClean="0">
                <a:latin typeface="Times New Roman" charset="0"/>
                <a:ea typeface="Times New Roman" charset="0"/>
                <a:cs typeface="Times New Roman" charset="0"/>
              </a:rPr>
              <a:t>Возвратная пружина</a:t>
            </a:r>
          </a:p>
          <a:p>
            <a:pPr marL="514350" indent="-514350">
              <a:buAutoNum type="arabicPeriod"/>
            </a:pPr>
            <a:r>
              <a:rPr lang="ru-RU" sz="2000" dirty="0" smtClean="0">
                <a:latin typeface="Times New Roman" charset="0"/>
                <a:ea typeface="Times New Roman" charset="0"/>
                <a:cs typeface="Times New Roman" charset="0"/>
              </a:rPr>
              <a:t>Пружина рабочего цилиндра</a:t>
            </a:r>
            <a:endParaRPr lang="ru-RU" sz="2000" dirty="0">
              <a:latin typeface="Times New Roman" charset="0"/>
              <a:ea typeface="Times New Roman" charset="0"/>
              <a:cs typeface="Times New Roman" charset="0"/>
            </a:endParaRPr>
          </a:p>
        </p:txBody>
      </p:sp>
      <p:pic>
        <p:nvPicPr>
          <p:cNvPr id="4" name="Изображение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1739" y="1884797"/>
            <a:ext cx="5232400" cy="4394200"/>
          </a:xfrm>
          <a:prstGeom prst="rect">
            <a:avLst/>
          </a:prstGeom>
        </p:spPr>
      </p:pic>
    </p:spTree>
    <p:extLst>
      <p:ext uri="{BB962C8B-B14F-4D97-AF65-F5344CB8AC3E}">
        <p14:creationId xmlns:p14="http://schemas.microsoft.com/office/powerpoint/2010/main" val="1216622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6000">
              <a:schemeClr val="bg1"/>
            </a:gs>
            <a:gs pos="94000">
              <a:srgbClr val="FFF6F3">
                <a:alpha val="93000"/>
                <a:lumMod val="28000"/>
                <a:lumOff val="72000"/>
              </a:srgb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731875" y="868695"/>
            <a:ext cx="10515600" cy="4351338"/>
          </a:xfrm>
        </p:spPr>
        <p:txBody>
          <a:bodyPr>
            <a:normAutofit/>
          </a:bodyPr>
          <a:lstStyle/>
          <a:p>
            <a:pPr marL="0" indent="0" algn="ctr">
              <a:buNone/>
            </a:pPr>
            <a:r>
              <a:rPr lang="ru-RU" sz="3400" b="1" dirty="0" smtClean="0">
                <a:latin typeface="Times New Roman" charset="0"/>
                <a:ea typeface="Times New Roman" charset="0"/>
                <a:cs typeface="Times New Roman" charset="0"/>
              </a:rPr>
              <a:t>Механизм рабочего тормоза</a:t>
            </a:r>
          </a:p>
          <a:p>
            <a:pPr marL="0" indent="0">
              <a:buNone/>
            </a:pPr>
            <a:endParaRPr lang="ru-RU" sz="3200" dirty="0" smtClean="0">
              <a:latin typeface="Times New Roman" charset="0"/>
              <a:ea typeface="Times New Roman" charset="0"/>
              <a:cs typeface="Times New Roman" charset="0"/>
            </a:endParaRPr>
          </a:p>
          <a:p>
            <a:pPr marL="0" indent="0">
              <a:buNone/>
            </a:pPr>
            <a:endParaRPr lang="ru-RU" sz="3200" dirty="0" smtClean="0">
              <a:latin typeface="Times New Roman" charset="0"/>
              <a:ea typeface="Times New Roman" charset="0"/>
              <a:cs typeface="Times New Roman" charset="0"/>
            </a:endParaRPr>
          </a:p>
          <a:p>
            <a:pPr marL="0" indent="0">
              <a:buNone/>
            </a:pPr>
            <a:r>
              <a:rPr lang="ru-RU" sz="3200" dirty="0" smtClean="0">
                <a:latin typeface="Times New Roman" charset="0"/>
                <a:ea typeface="Times New Roman" charset="0"/>
                <a:cs typeface="Times New Roman" charset="0"/>
              </a:rPr>
              <a:t>1. Ведущий мост</a:t>
            </a:r>
          </a:p>
          <a:p>
            <a:pPr marL="0" indent="0">
              <a:buNone/>
            </a:pPr>
            <a:r>
              <a:rPr lang="ru-RU" sz="3200" dirty="0" smtClean="0">
                <a:latin typeface="Times New Roman" charset="0"/>
                <a:ea typeface="Times New Roman" charset="0"/>
                <a:cs typeface="Times New Roman" charset="0"/>
              </a:rPr>
              <a:t>2. Тормозной механизм</a:t>
            </a:r>
          </a:p>
          <a:p>
            <a:pPr marL="0" indent="0">
              <a:buNone/>
            </a:pPr>
            <a:r>
              <a:rPr lang="ru-RU" sz="3200" dirty="0" smtClean="0">
                <a:latin typeface="Times New Roman" charset="0"/>
                <a:ea typeface="Times New Roman" charset="0"/>
                <a:cs typeface="Times New Roman" charset="0"/>
              </a:rPr>
              <a:t>3. Тормозной барабан</a:t>
            </a:r>
          </a:p>
          <a:p>
            <a:pPr marL="0" indent="0">
              <a:buNone/>
            </a:pPr>
            <a:r>
              <a:rPr lang="ru-RU" sz="3200" dirty="0" smtClean="0">
                <a:latin typeface="Times New Roman" charset="0"/>
                <a:ea typeface="Times New Roman" charset="0"/>
                <a:cs typeface="Times New Roman" charset="0"/>
              </a:rPr>
              <a:t>4. Ступица</a:t>
            </a:r>
            <a:endParaRPr lang="ru-RU" sz="3200" dirty="0">
              <a:latin typeface="Times New Roman" charset="0"/>
              <a:ea typeface="Times New Roman" charset="0"/>
              <a:cs typeface="Times New Roman" charset="0"/>
            </a:endParaRPr>
          </a:p>
        </p:txBody>
      </p:sp>
      <p:pic>
        <p:nvPicPr>
          <p:cNvPr id="5" name="Изображение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7549" y="2355763"/>
            <a:ext cx="6526618" cy="2514023"/>
          </a:xfrm>
          <a:prstGeom prst="rect">
            <a:avLst/>
          </a:prstGeom>
        </p:spPr>
      </p:pic>
    </p:spTree>
    <p:extLst>
      <p:ext uri="{BB962C8B-B14F-4D97-AF65-F5344CB8AC3E}">
        <p14:creationId xmlns:p14="http://schemas.microsoft.com/office/powerpoint/2010/main" val="1197761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6000">
              <a:schemeClr val="bg1"/>
            </a:gs>
            <a:gs pos="94000">
              <a:srgbClr val="FFF6F3">
                <a:alpha val="93000"/>
                <a:lumMod val="28000"/>
                <a:lumOff val="72000"/>
              </a:srgb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541637" y="549445"/>
            <a:ext cx="11650363" cy="6634716"/>
          </a:xfrm>
        </p:spPr>
        <p:txBody>
          <a:bodyPr>
            <a:normAutofit/>
          </a:bodyPr>
          <a:lstStyle/>
          <a:p>
            <a:pPr marL="0" indent="0">
              <a:buNone/>
            </a:pPr>
            <a:r>
              <a:rPr lang="ru-RU" sz="3200" b="1" dirty="0" smtClean="0">
                <a:latin typeface="Times New Roman" charset="0"/>
                <a:ea typeface="Times New Roman" charset="0"/>
                <a:cs typeface="Times New Roman" charset="0"/>
              </a:rPr>
              <a:t>Применяется следующая конструкция колесного тормоза:</a:t>
            </a:r>
          </a:p>
          <a:p>
            <a:pPr marL="514350" indent="-514350">
              <a:buAutoNum type="arabicPeriod"/>
            </a:pPr>
            <a:r>
              <a:rPr lang="ru-RU" sz="3000" dirty="0" smtClean="0">
                <a:latin typeface="Times New Roman" charset="0"/>
                <a:ea typeface="Times New Roman" charset="0"/>
                <a:cs typeface="Times New Roman" charset="0"/>
              </a:rPr>
              <a:t>Тормозной щит (опорный диск)</a:t>
            </a:r>
          </a:p>
          <a:p>
            <a:pPr marL="514350" indent="-514350">
              <a:buAutoNum type="arabicPeriod"/>
            </a:pPr>
            <a:r>
              <a:rPr lang="ru-RU" sz="3000" dirty="0" smtClean="0">
                <a:latin typeface="Times New Roman" charset="0"/>
                <a:ea typeface="Times New Roman" charset="0"/>
                <a:cs typeface="Times New Roman" charset="0"/>
              </a:rPr>
              <a:t>Поршень колесного тормозного </a:t>
            </a:r>
          </a:p>
          <a:p>
            <a:pPr marL="0" indent="0">
              <a:buNone/>
            </a:pPr>
            <a:r>
              <a:rPr lang="ru-RU" sz="3000" dirty="0" smtClean="0">
                <a:latin typeface="Times New Roman" charset="0"/>
                <a:ea typeface="Times New Roman" charset="0"/>
                <a:cs typeface="Times New Roman" charset="0"/>
              </a:rPr>
              <a:t>цилиндра</a:t>
            </a:r>
          </a:p>
          <a:p>
            <a:pPr marL="0" indent="0">
              <a:buNone/>
            </a:pPr>
            <a:r>
              <a:rPr lang="ru-RU" sz="3000" dirty="0" smtClean="0">
                <a:latin typeface="Times New Roman" charset="0"/>
                <a:ea typeface="Times New Roman" charset="0"/>
                <a:cs typeface="Times New Roman" charset="0"/>
              </a:rPr>
              <a:t>3.   Рабочий (колесный) тормозной </a:t>
            </a:r>
          </a:p>
          <a:p>
            <a:pPr marL="0" indent="0">
              <a:buNone/>
            </a:pPr>
            <a:r>
              <a:rPr lang="ru-RU" sz="3000" dirty="0" smtClean="0">
                <a:latin typeface="Times New Roman" charset="0"/>
                <a:ea typeface="Times New Roman" charset="0"/>
                <a:cs typeface="Times New Roman" charset="0"/>
              </a:rPr>
              <a:t>цилиндр</a:t>
            </a:r>
          </a:p>
          <a:p>
            <a:pPr marL="0" indent="0">
              <a:buNone/>
            </a:pPr>
            <a:r>
              <a:rPr lang="ru-RU" sz="3000" dirty="0" smtClean="0">
                <a:latin typeface="Times New Roman" charset="0"/>
                <a:ea typeface="Times New Roman" charset="0"/>
                <a:cs typeface="Times New Roman" charset="0"/>
              </a:rPr>
              <a:t>4.   Колодки</a:t>
            </a:r>
          </a:p>
          <a:p>
            <a:pPr marL="0" indent="0">
              <a:buNone/>
            </a:pPr>
            <a:r>
              <a:rPr lang="ru-RU" sz="3000" dirty="0" smtClean="0">
                <a:latin typeface="Times New Roman" charset="0"/>
                <a:ea typeface="Times New Roman" charset="0"/>
                <a:cs typeface="Times New Roman" charset="0"/>
              </a:rPr>
              <a:t>5.   Фрикционные накладки</a:t>
            </a:r>
          </a:p>
          <a:p>
            <a:pPr marL="514350" indent="-514350">
              <a:buAutoNum type="arabicPeriod" startAt="6"/>
            </a:pPr>
            <a:r>
              <a:rPr lang="ru-RU" sz="3000" dirty="0" smtClean="0">
                <a:latin typeface="Times New Roman" charset="0"/>
                <a:ea typeface="Times New Roman" charset="0"/>
                <a:cs typeface="Times New Roman" charset="0"/>
              </a:rPr>
              <a:t>Возвратные (стяжные) </a:t>
            </a:r>
          </a:p>
          <a:p>
            <a:pPr marL="0" indent="0">
              <a:buNone/>
            </a:pPr>
            <a:r>
              <a:rPr lang="ru-RU" sz="3000" dirty="0" smtClean="0">
                <a:latin typeface="Times New Roman" charset="0"/>
                <a:ea typeface="Times New Roman" charset="0"/>
                <a:cs typeface="Times New Roman" charset="0"/>
              </a:rPr>
              <a:t>пружины -1; 2 или 3 шт.</a:t>
            </a:r>
          </a:p>
          <a:p>
            <a:pPr marL="0" indent="0">
              <a:buNone/>
            </a:pPr>
            <a:r>
              <a:rPr lang="ru-RU" sz="3000" dirty="0" smtClean="0">
                <a:latin typeface="Times New Roman" charset="0"/>
                <a:ea typeface="Times New Roman" charset="0"/>
                <a:cs typeface="Times New Roman" charset="0"/>
              </a:rPr>
              <a:t>7.   Регулировочный механизм</a:t>
            </a:r>
          </a:p>
          <a:p>
            <a:pPr marL="514350" indent="-514350">
              <a:buAutoNum type="arabicPeriod"/>
            </a:pPr>
            <a:endParaRPr lang="ru-RU" sz="3000" dirty="0">
              <a:latin typeface="Times New Roman" charset="0"/>
              <a:ea typeface="Times New Roman" charset="0"/>
              <a:cs typeface="Times New Roman" charset="0"/>
            </a:endParaRPr>
          </a:p>
        </p:txBody>
      </p:sp>
      <p:pic>
        <p:nvPicPr>
          <p:cNvPr id="4" name="Изображение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6862" y="1482160"/>
            <a:ext cx="4459116" cy="4077310"/>
          </a:xfrm>
          <a:prstGeom prst="rect">
            <a:avLst/>
          </a:prstGeom>
        </p:spPr>
      </p:pic>
    </p:spTree>
    <p:extLst>
      <p:ext uri="{BB962C8B-B14F-4D97-AF65-F5344CB8AC3E}">
        <p14:creationId xmlns:p14="http://schemas.microsoft.com/office/powerpoint/2010/main" val="18056521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6000">
              <a:schemeClr val="bg1"/>
            </a:gs>
            <a:gs pos="94000">
              <a:srgbClr val="FFF6F3">
                <a:alpha val="93000"/>
                <a:lumMod val="28000"/>
                <a:lumOff val="72000"/>
              </a:srgb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3600" b="1" dirty="0" smtClean="0">
                <a:latin typeface="Times New Roman" charset="0"/>
                <a:ea typeface="Times New Roman" charset="0"/>
                <a:cs typeface="Times New Roman" charset="0"/>
              </a:rPr>
              <a:t>Стояночный тормоз</a:t>
            </a:r>
            <a:endParaRPr lang="ru-RU" sz="3600" b="1" dirty="0">
              <a:latin typeface="Times New Roman" charset="0"/>
              <a:ea typeface="Times New Roman" charset="0"/>
              <a:cs typeface="Times New Roman" charset="0"/>
            </a:endParaRPr>
          </a:p>
        </p:txBody>
      </p:sp>
      <p:sp>
        <p:nvSpPr>
          <p:cNvPr id="3" name="Объект 2"/>
          <p:cNvSpPr>
            <a:spLocks noGrp="1"/>
          </p:cNvSpPr>
          <p:nvPr>
            <p:ph idx="1"/>
          </p:nvPr>
        </p:nvSpPr>
        <p:spPr/>
        <p:txBody>
          <a:bodyPr>
            <a:normAutofit/>
          </a:bodyPr>
          <a:lstStyle/>
          <a:p>
            <a:pPr marL="0" indent="0">
              <a:buNone/>
            </a:pPr>
            <a:r>
              <a:rPr lang="ru-RU" sz="3200" dirty="0" smtClean="0">
                <a:latin typeface="Times New Roman" charset="0"/>
                <a:ea typeface="Times New Roman" charset="0"/>
                <a:cs typeface="Times New Roman" charset="0"/>
              </a:rPr>
              <a:t>В качестве стояночного тормоза может использоваться:</a:t>
            </a:r>
          </a:p>
          <a:p>
            <a:pPr>
              <a:buFontTx/>
              <a:buChar char="-"/>
            </a:pPr>
            <a:r>
              <a:rPr lang="ru-RU" sz="3200" dirty="0" smtClean="0">
                <a:latin typeface="Times New Roman" charset="0"/>
                <a:ea typeface="Times New Roman" charset="0"/>
                <a:cs typeface="Times New Roman" charset="0"/>
              </a:rPr>
              <a:t>Механизм рабочего тормоза;</a:t>
            </a:r>
          </a:p>
          <a:p>
            <a:pPr>
              <a:buFontTx/>
              <a:buChar char="-"/>
            </a:pPr>
            <a:r>
              <a:rPr lang="ru-RU" sz="3200" dirty="0" smtClean="0">
                <a:latin typeface="Times New Roman" charset="0"/>
                <a:ea typeface="Times New Roman" charset="0"/>
                <a:cs typeface="Times New Roman" charset="0"/>
              </a:rPr>
              <a:t>Специальный механизм, устанавливаемый в трансмиссии.</a:t>
            </a:r>
          </a:p>
          <a:p>
            <a:pPr marL="0" indent="0">
              <a:buNone/>
            </a:pPr>
            <a:r>
              <a:rPr lang="ru-RU" sz="3200" dirty="0" smtClean="0">
                <a:latin typeface="Times New Roman" charset="0"/>
                <a:ea typeface="Times New Roman" charset="0"/>
                <a:cs typeface="Times New Roman" charset="0"/>
              </a:rPr>
              <a:t>Привод стояночного тормоза - механический</a:t>
            </a:r>
            <a:endParaRPr lang="ru-RU" sz="32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687848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6000">
              <a:schemeClr val="bg1"/>
            </a:gs>
            <a:gs pos="94000">
              <a:srgbClr val="FFF6F3">
                <a:alpha val="93000"/>
                <a:lumMod val="28000"/>
                <a:lumOff val="72000"/>
              </a:srgb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79503" y="812528"/>
            <a:ext cx="5592151" cy="5342162"/>
          </a:xfrm>
        </p:spPr>
      </p:pic>
      <p:sp>
        <p:nvSpPr>
          <p:cNvPr id="2" name="Заголовок 1"/>
          <p:cNvSpPr>
            <a:spLocks noGrp="1"/>
          </p:cNvSpPr>
          <p:nvPr>
            <p:ph type="title"/>
          </p:nvPr>
        </p:nvSpPr>
        <p:spPr>
          <a:xfrm>
            <a:off x="838199" y="547891"/>
            <a:ext cx="8029353" cy="3785191"/>
          </a:xfrm>
        </p:spPr>
        <p:txBody>
          <a:bodyPr>
            <a:normAutofit/>
          </a:bodyPr>
          <a:lstStyle/>
          <a:p>
            <a:r>
              <a:rPr lang="ru-RU" sz="3600" dirty="0" smtClean="0">
                <a:latin typeface="Times New Roman" charset="0"/>
                <a:ea typeface="Times New Roman" charset="0"/>
                <a:cs typeface="Times New Roman" charset="0"/>
              </a:rPr>
              <a:t>Устройство </a:t>
            </a:r>
            <a:r>
              <a:rPr lang="ru-RU" sz="3600" b="1" dirty="0" smtClean="0">
                <a:latin typeface="Times New Roman" charset="0"/>
                <a:ea typeface="Times New Roman" charset="0"/>
                <a:cs typeface="Times New Roman" charset="0"/>
              </a:rPr>
              <a:t>стояночного тормоза</a:t>
            </a:r>
            <a:br>
              <a:rPr lang="ru-RU" sz="3600" b="1" dirty="0" smtClean="0">
                <a:latin typeface="Times New Roman" charset="0"/>
                <a:ea typeface="Times New Roman" charset="0"/>
                <a:cs typeface="Times New Roman" charset="0"/>
              </a:rPr>
            </a:br>
            <a:r>
              <a:rPr lang="ru-RU" sz="3600" dirty="0" smtClean="0">
                <a:latin typeface="Times New Roman" charset="0"/>
                <a:ea typeface="Times New Roman" charset="0"/>
                <a:cs typeface="Times New Roman" charset="0"/>
              </a:rPr>
              <a:t>(при использовании механизма рабочего тормоза)</a:t>
            </a:r>
            <a:endParaRPr lang="ru-RU" sz="36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794305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6000">
              <a:schemeClr val="bg1"/>
            </a:gs>
            <a:gs pos="94000">
              <a:srgbClr val="FFF6F3">
                <a:alpha val="93000"/>
                <a:lumMod val="28000"/>
                <a:lumOff val="72000"/>
              </a:srgb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500062"/>
            <a:ext cx="10515600" cy="1325563"/>
          </a:xfrm>
        </p:spPr>
        <p:txBody>
          <a:bodyPr>
            <a:normAutofit/>
          </a:bodyPr>
          <a:lstStyle/>
          <a:p>
            <a:r>
              <a:rPr lang="ru-RU" sz="3600" b="1" dirty="0" smtClean="0">
                <a:latin typeface="Times New Roman" charset="0"/>
                <a:ea typeface="Times New Roman" charset="0"/>
                <a:cs typeface="Times New Roman" charset="0"/>
              </a:rPr>
              <a:t>Грузоподъемный механизм</a:t>
            </a:r>
            <a:br>
              <a:rPr lang="ru-RU" sz="3600" b="1" dirty="0" smtClean="0">
                <a:latin typeface="Times New Roman" charset="0"/>
                <a:ea typeface="Times New Roman" charset="0"/>
                <a:cs typeface="Times New Roman" charset="0"/>
              </a:rPr>
            </a:br>
            <a:r>
              <a:rPr lang="ru-RU" sz="3600" b="1" dirty="0" smtClean="0">
                <a:latin typeface="Times New Roman" charset="0"/>
                <a:ea typeface="Times New Roman" charset="0"/>
                <a:cs typeface="Times New Roman" charset="0"/>
              </a:rPr>
              <a:t>Назначение</a:t>
            </a:r>
            <a:endParaRPr lang="ru-RU" sz="3600" b="1" dirty="0">
              <a:latin typeface="Times New Roman" charset="0"/>
              <a:ea typeface="Times New Roman" charset="0"/>
              <a:cs typeface="Times New Roman" charset="0"/>
            </a:endParaRPr>
          </a:p>
        </p:txBody>
      </p:sp>
      <p:sp>
        <p:nvSpPr>
          <p:cNvPr id="3" name="Объект 2"/>
          <p:cNvSpPr>
            <a:spLocks noGrp="1"/>
          </p:cNvSpPr>
          <p:nvPr>
            <p:ph idx="1"/>
          </p:nvPr>
        </p:nvSpPr>
        <p:spPr>
          <a:xfrm>
            <a:off x="838200" y="1825625"/>
            <a:ext cx="10515600" cy="4351338"/>
          </a:xfrm>
        </p:spPr>
        <p:txBody>
          <a:bodyPr>
            <a:normAutofit/>
          </a:bodyPr>
          <a:lstStyle/>
          <a:p>
            <a:pPr marL="0" indent="0">
              <a:buNone/>
            </a:pPr>
            <a:r>
              <a:rPr lang="ru-RU" dirty="0" smtClean="0">
                <a:latin typeface="Times New Roman" charset="0"/>
                <a:ea typeface="Times New Roman" charset="0"/>
                <a:cs typeface="Times New Roman" charset="0"/>
              </a:rPr>
              <a:t>Грузоподъемный механизм предназначен для выполнения грузовых операций и транспортировки грузов. На погрузчиках устанавливаются телескопические грузоподъемники с гидравлическим приводом. Телескопические грузоподъемники по количеству выдвижных секций подразделяются на:</a:t>
            </a:r>
          </a:p>
          <a:p>
            <a:pPr marL="514350" indent="-514350">
              <a:buAutoNum type="arabicPeriod"/>
            </a:pPr>
            <a:r>
              <a:rPr lang="ru-RU" dirty="0" err="1" smtClean="0">
                <a:latin typeface="Times New Roman" charset="0"/>
                <a:ea typeface="Times New Roman" charset="0"/>
                <a:cs typeface="Times New Roman" charset="0"/>
              </a:rPr>
              <a:t>Двухрамные</a:t>
            </a:r>
            <a:endParaRPr lang="ru-RU" dirty="0" smtClean="0">
              <a:latin typeface="Times New Roman" charset="0"/>
              <a:ea typeface="Times New Roman" charset="0"/>
              <a:cs typeface="Times New Roman" charset="0"/>
            </a:endParaRPr>
          </a:p>
          <a:p>
            <a:pPr marL="514350" indent="-514350">
              <a:buAutoNum type="arabicPeriod"/>
            </a:pPr>
            <a:r>
              <a:rPr lang="ru-RU" dirty="0" err="1" smtClean="0">
                <a:latin typeface="Times New Roman" charset="0"/>
                <a:ea typeface="Times New Roman" charset="0"/>
                <a:cs typeface="Times New Roman" charset="0"/>
              </a:rPr>
              <a:t>Трехрамные</a:t>
            </a:r>
            <a:r>
              <a:rPr lang="ru-RU" dirty="0" smtClean="0">
                <a:latin typeface="Times New Roman" charset="0"/>
                <a:ea typeface="Times New Roman" charset="0"/>
                <a:cs typeface="Times New Roman" charset="0"/>
              </a:rPr>
              <a:t> (для высоты подъема более 4,5 м).</a:t>
            </a:r>
          </a:p>
          <a:p>
            <a:pPr marL="0" indent="0">
              <a:buNone/>
            </a:pPr>
            <a:r>
              <a:rPr lang="ru-RU" dirty="0" smtClean="0">
                <a:latin typeface="Times New Roman" charset="0"/>
                <a:ea typeface="Times New Roman" charset="0"/>
                <a:cs typeface="Times New Roman" charset="0"/>
              </a:rPr>
              <a:t>В настоящее время выпускаются погрузчики с высотой подъема груза от 2-7 м.</a:t>
            </a:r>
          </a:p>
          <a:p>
            <a:pPr marL="0" indent="0">
              <a:buNone/>
            </a:pPr>
            <a:endParaRPr lang="ru-RU"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981022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6000">
              <a:schemeClr val="bg1"/>
            </a:gs>
            <a:gs pos="94000">
              <a:srgbClr val="FFF6F3">
                <a:alpha val="93000"/>
                <a:lumMod val="28000"/>
                <a:lumOff val="72000"/>
              </a:srgb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838200" y="1081346"/>
            <a:ext cx="10515600" cy="4351338"/>
          </a:xfrm>
        </p:spPr>
        <p:txBody>
          <a:bodyPr>
            <a:normAutofit lnSpcReduction="10000"/>
          </a:bodyPr>
          <a:lstStyle/>
          <a:p>
            <a:pPr marL="0" indent="0">
              <a:buNone/>
            </a:pPr>
            <a:r>
              <a:rPr lang="ru-RU" sz="3200" b="1" dirty="0">
                <a:latin typeface="Times New Roman" charset="0"/>
                <a:ea typeface="Times New Roman" charset="0"/>
                <a:cs typeface="Times New Roman" charset="0"/>
              </a:rPr>
              <a:t>В зависимости от высоты свободного подъема грузоподъемники подразделяются на:</a:t>
            </a:r>
          </a:p>
          <a:p>
            <a:pPr marL="514350" indent="-514350">
              <a:buAutoNum type="arabicPeriod"/>
            </a:pPr>
            <a:r>
              <a:rPr lang="ru-RU" dirty="0">
                <a:latin typeface="Times New Roman" charset="0"/>
                <a:ea typeface="Times New Roman" charset="0"/>
                <a:cs typeface="Times New Roman" charset="0"/>
              </a:rPr>
              <a:t>Грузоподъемники с малой высотой свободного подъема (до 200 мм)</a:t>
            </a:r>
          </a:p>
          <a:p>
            <a:pPr marL="514350" indent="-514350">
              <a:buAutoNum type="arabicPeriod"/>
            </a:pPr>
            <a:r>
              <a:rPr lang="ru-RU" dirty="0">
                <a:latin typeface="Times New Roman" charset="0"/>
                <a:ea typeface="Times New Roman" charset="0"/>
                <a:cs typeface="Times New Roman" charset="0"/>
              </a:rPr>
              <a:t>Грузоподъемники с большой высотой свободного подъема (на всю высоты наружной неподвижной рамы)</a:t>
            </a:r>
          </a:p>
          <a:p>
            <a:pPr marL="0" indent="0">
              <a:buNone/>
            </a:pPr>
            <a:r>
              <a:rPr lang="ru-RU" dirty="0">
                <a:latin typeface="Times New Roman" charset="0"/>
                <a:ea typeface="Times New Roman" charset="0"/>
                <a:cs typeface="Times New Roman" charset="0"/>
              </a:rPr>
              <a:t>Высота свободного подъема – это высота на которую погрузчик может поднять груз от поверхности площадки без увеличения собственной высоты погрузчика, т.е. До момента начала выдвижения внутренней рамы.</a:t>
            </a:r>
          </a:p>
          <a:p>
            <a:endParaRPr lang="ru-RU"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306949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6000">
              <a:schemeClr val="bg1"/>
            </a:gs>
            <a:gs pos="94000">
              <a:srgbClr val="FFF6F3">
                <a:alpha val="93000"/>
                <a:lumMod val="28000"/>
                <a:lumOff val="72000"/>
              </a:srgb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19100" y="500062"/>
            <a:ext cx="11353800" cy="1325563"/>
          </a:xfrm>
        </p:spPr>
        <p:txBody>
          <a:bodyPr>
            <a:noAutofit/>
          </a:bodyPr>
          <a:lstStyle/>
          <a:p>
            <a:r>
              <a:rPr lang="ru-RU" sz="3200" b="1" dirty="0" smtClean="0">
                <a:latin typeface="Times New Roman" charset="0"/>
                <a:ea typeface="Times New Roman" charset="0"/>
                <a:cs typeface="Times New Roman" charset="0"/>
              </a:rPr>
              <a:t>Устройство грузоподъемника</a:t>
            </a:r>
            <a:br>
              <a:rPr lang="ru-RU" sz="3200" b="1" dirty="0" smtClean="0">
                <a:latin typeface="Times New Roman" charset="0"/>
                <a:ea typeface="Times New Roman" charset="0"/>
                <a:cs typeface="Times New Roman" charset="0"/>
              </a:rPr>
            </a:br>
            <a:r>
              <a:rPr lang="ru-RU" sz="3200" b="1" dirty="0" smtClean="0">
                <a:latin typeface="Times New Roman" charset="0"/>
                <a:ea typeface="Times New Roman" charset="0"/>
                <a:cs typeface="Times New Roman" charset="0"/>
              </a:rPr>
              <a:t>Основные части грузоподъемника современного погрузчика</a:t>
            </a:r>
            <a:endParaRPr lang="ru-RU" sz="3200" b="1" dirty="0">
              <a:latin typeface="Times New Roman" charset="0"/>
              <a:ea typeface="Times New Roman" charset="0"/>
              <a:cs typeface="Times New Roman" charset="0"/>
            </a:endParaRPr>
          </a:p>
        </p:txBody>
      </p:sp>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97367" y="1825625"/>
            <a:ext cx="8197266" cy="4351338"/>
          </a:xfrm>
        </p:spPr>
      </p:pic>
    </p:spTree>
    <p:extLst>
      <p:ext uri="{BB962C8B-B14F-4D97-AF65-F5344CB8AC3E}">
        <p14:creationId xmlns:p14="http://schemas.microsoft.com/office/powerpoint/2010/main" val="17606996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6000">
              <a:schemeClr val="bg1"/>
            </a:gs>
            <a:gs pos="94000">
              <a:srgbClr val="FFF6F3">
                <a:alpha val="93000"/>
                <a:lumMod val="28000"/>
                <a:lumOff val="72000"/>
              </a:srgbClr>
            </a:gs>
            <a:gs pos="100000">
              <a:srgbClr val="FF0000"/>
            </a:gs>
          </a:gsLst>
          <a:lin ang="5400000" scaled="1"/>
        </a:gradFill>
        <a:effectLst/>
      </p:bgPr>
    </p:bg>
    <p:spTree>
      <p:nvGrpSpPr>
        <p:cNvPr id="1" name=""/>
        <p:cNvGrpSpPr/>
        <p:nvPr/>
      </p:nvGrpSpPr>
      <p:grpSpPr>
        <a:xfrm>
          <a:off x="0" y="0"/>
          <a:ext cx="0" cy="0"/>
          <a:chOff x="0" y="0"/>
          <a:chExt cx="0" cy="0"/>
        </a:xfrm>
      </p:grpSpPr>
      <p:pic>
        <p:nvPicPr>
          <p:cNvPr id="7" name="Объект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08314" y="740437"/>
            <a:ext cx="8051688" cy="5339087"/>
          </a:xfrm>
        </p:spPr>
      </p:pic>
      <p:sp>
        <p:nvSpPr>
          <p:cNvPr id="4" name="TextBox 3"/>
          <p:cNvSpPr txBox="1"/>
          <p:nvPr/>
        </p:nvSpPr>
        <p:spPr>
          <a:xfrm>
            <a:off x="4873171" y="3096146"/>
            <a:ext cx="5896429" cy="2739211"/>
          </a:xfrm>
          <a:prstGeom prst="rect">
            <a:avLst/>
          </a:prstGeom>
          <a:noFill/>
        </p:spPr>
        <p:txBody>
          <a:bodyPr wrap="square" rtlCol="0">
            <a:spAutoFit/>
          </a:bodyPr>
          <a:lstStyle/>
          <a:p>
            <a:r>
              <a:rPr lang="ru-RU" sz="3200" b="1" dirty="0" smtClean="0">
                <a:latin typeface="Times New Roman" charset="0"/>
                <a:ea typeface="Times New Roman" charset="0"/>
                <a:cs typeface="Times New Roman" charset="0"/>
              </a:rPr>
              <a:t>Одноковшовые </a:t>
            </a:r>
            <a:r>
              <a:rPr lang="ru-RU" sz="3200" b="1" dirty="0">
                <a:latin typeface="Times New Roman" charset="0"/>
                <a:ea typeface="Times New Roman" charset="0"/>
                <a:cs typeface="Times New Roman" charset="0"/>
              </a:rPr>
              <a:t>погрузчики: </a:t>
            </a:r>
            <a:endParaRPr lang="ru-RU" sz="3200" b="1" dirty="0" smtClean="0">
              <a:latin typeface="Times New Roman" charset="0"/>
              <a:ea typeface="Times New Roman" charset="0"/>
              <a:cs typeface="Times New Roman" charset="0"/>
            </a:endParaRPr>
          </a:p>
          <a:p>
            <a:r>
              <a:rPr lang="ru-RU" sz="2800" dirty="0">
                <a:latin typeface="Times New Roman" charset="0"/>
                <a:ea typeface="Times New Roman" charset="0"/>
                <a:cs typeface="Times New Roman" charset="0"/>
              </a:rPr>
              <a:t>А</a:t>
            </a:r>
            <a:r>
              <a:rPr lang="ru-RU" sz="2800" dirty="0" smtClean="0">
                <a:latin typeface="Times New Roman" charset="0"/>
                <a:ea typeface="Times New Roman" charset="0"/>
                <a:cs typeface="Times New Roman" charset="0"/>
              </a:rPr>
              <a:t> </a:t>
            </a:r>
            <a:r>
              <a:rPr lang="ru-RU" sz="2800" dirty="0">
                <a:latin typeface="Times New Roman" charset="0"/>
                <a:ea typeface="Times New Roman" charset="0"/>
                <a:cs typeface="Times New Roman" charset="0"/>
              </a:rPr>
              <a:t>- с фронтальной разгрузкой </a:t>
            </a:r>
            <a:endParaRPr lang="ru-RU" sz="2800" dirty="0" smtClean="0">
              <a:latin typeface="Times New Roman" charset="0"/>
              <a:ea typeface="Times New Roman" charset="0"/>
              <a:cs typeface="Times New Roman" charset="0"/>
            </a:endParaRPr>
          </a:p>
          <a:p>
            <a:r>
              <a:rPr lang="ru-RU" sz="2800" dirty="0">
                <a:latin typeface="Times New Roman" charset="0"/>
                <a:ea typeface="Times New Roman" charset="0"/>
                <a:cs typeface="Times New Roman" charset="0"/>
              </a:rPr>
              <a:t> </a:t>
            </a:r>
            <a:r>
              <a:rPr lang="ru-RU" sz="2800" dirty="0" smtClean="0">
                <a:latin typeface="Times New Roman" charset="0"/>
                <a:ea typeface="Times New Roman" charset="0"/>
                <a:cs typeface="Times New Roman" charset="0"/>
              </a:rPr>
              <a:t>      ковша</a:t>
            </a:r>
            <a:r>
              <a:rPr lang="ru-RU" sz="2800" dirty="0">
                <a:latin typeface="Times New Roman" charset="0"/>
                <a:ea typeface="Times New Roman" charset="0"/>
                <a:cs typeface="Times New Roman" charset="0"/>
              </a:rPr>
              <a:t>; </a:t>
            </a:r>
            <a:endParaRPr lang="ru-RU" sz="2800" dirty="0" smtClean="0">
              <a:latin typeface="Times New Roman" charset="0"/>
              <a:ea typeface="Times New Roman" charset="0"/>
              <a:cs typeface="Times New Roman" charset="0"/>
            </a:endParaRPr>
          </a:p>
          <a:p>
            <a:r>
              <a:rPr lang="ru-RU" sz="2800" dirty="0" smtClean="0">
                <a:latin typeface="Times New Roman" charset="0"/>
                <a:ea typeface="Times New Roman" charset="0"/>
                <a:cs typeface="Times New Roman" charset="0"/>
              </a:rPr>
              <a:t>Б - </a:t>
            </a:r>
            <a:r>
              <a:rPr lang="ru-RU" sz="2800" dirty="0">
                <a:latin typeface="Times New Roman" charset="0"/>
                <a:ea typeface="Times New Roman" charset="0"/>
                <a:cs typeface="Times New Roman" charset="0"/>
              </a:rPr>
              <a:t>с боковой разгрузкой ковша; </a:t>
            </a:r>
            <a:endParaRPr lang="ru-RU" sz="2800" dirty="0" smtClean="0">
              <a:latin typeface="Times New Roman" charset="0"/>
              <a:ea typeface="Times New Roman" charset="0"/>
              <a:cs typeface="Times New Roman" charset="0"/>
            </a:endParaRPr>
          </a:p>
          <a:p>
            <a:r>
              <a:rPr lang="ru-RU" sz="2800" dirty="0" smtClean="0">
                <a:latin typeface="Times New Roman" charset="0"/>
                <a:ea typeface="Times New Roman" charset="0"/>
                <a:cs typeface="Times New Roman" charset="0"/>
              </a:rPr>
              <a:t>В - </a:t>
            </a:r>
            <a:r>
              <a:rPr lang="ru-RU" sz="2800" dirty="0">
                <a:latin typeface="Times New Roman" charset="0"/>
                <a:ea typeface="Times New Roman" charset="0"/>
                <a:cs typeface="Times New Roman" charset="0"/>
              </a:rPr>
              <a:t>с задней разгрузкой ковша.</a:t>
            </a:r>
            <a:br>
              <a:rPr lang="ru-RU" sz="2800" dirty="0">
                <a:latin typeface="Times New Roman" charset="0"/>
                <a:ea typeface="Times New Roman" charset="0"/>
                <a:cs typeface="Times New Roman" charset="0"/>
              </a:rPr>
            </a:br>
            <a:endParaRPr lang="ru-RU" sz="28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540383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6000">
              <a:schemeClr val="bg1"/>
            </a:gs>
            <a:gs pos="94000">
              <a:srgbClr val="FFF6F3">
                <a:alpha val="93000"/>
                <a:lumMod val="28000"/>
                <a:lumOff val="72000"/>
              </a:srgb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4385450" y="1182822"/>
            <a:ext cx="6290787" cy="3586886"/>
          </a:xfrm>
        </p:spPr>
        <p:txBody>
          <a:bodyPr>
            <a:normAutofit/>
          </a:bodyPr>
          <a:lstStyle/>
          <a:p>
            <a:pPr marL="0" indent="0">
              <a:buNone/>
            </a:pPr>
            <a:r>
              <a:rPr lang="ru-RU" sz="3600" b="1" dirty="0" smtClean="0">
                <a:latin typeface="Times New Roman" charset="0"/>
                <a:ea typeface="Times New Roman" charset="0"/>
                <a:cs typeface="Times New Roman" charset="0"/>
              </a:rPr>
              <a:t>Грузоподъемник с большой высотой свободного подъема</a:t>
            </a:r>
          </a:p>
          <a:p>
            <a:pPr marL="0" indent="0">
              <a:buNone/>
            </a:pPr>
            <a:endParaRPr lang="ru-RU" sz="3600" dirty="0">
              <a:latin typeface="Times New Roman" charset="0"/>
              <a:ea typeface="Times New Roman" charset="0"/>
              <a:cs typeface="Times New Roman" charset="0"/>
            </a:endParaRPr>
          </a:p>
          <a:p>
            <a:pPr marL="0" indent="0">
              <a:buNone/>
            </a:pPr>
            <a:endParaRPr lang="ru-RU" sz="3600" dirty="0">
              <a:latin typeface="Times New Roman" charset="0"/>
              <a:ea typeface="Times New Roman" charset="0"/>
              <a:cs typeface="Times New Roman" charset="0"/>
            </a:endParaRPr>
          </a:p>
        </p:txBody>
      </p:sp>
      <p:pic>
        <p:nvPicPr>
          <p:cNvPr id="4" name="Изображение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3376" y="836833"/>
            <a:ext cx="2488019" cy="5048646"/>
          </a:xfrm>
          <a:prstGeom prst="rect">
            <a:avLst/>
          </a:prstGeom>
        </p:spPr>
      </p:pic>
    </p:spTree>
    <p:extLst>
      <p:ext uri="{BB962C8B-B14F-4D97-AF65-F5344CB8AC3E}">
        <p14:creationId xmlns:p14="http://schemas.microsoft.com/office/powerpoint/2010/main" val="507607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6000">
              <a:schemeClr val="bg1"/>
            </a:gs>
            <a:gs pos="94000">
              <a:srgbClr val="FFF6F3">
                <a:alpha val="93000"/>
                <a:lumMod val="28000"/>
                <a:lumOff val="72000"/>
              </a:srgb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80752" y="547152"/>
            <a:ext cx="10515600" cy="1325563"/>
          </a:xfrm>
        </p:spPr>
        <p:txBody>
          <a:bodyPr>
            <a:normAutofit/>
          </a:bodyPr>
          <a:lstStyle/>
          <a:p>
            <a:r>
              <a:rPr lang="ru-RU" sz="3600" b="1" dirty="0" smtClean="0">
                <a:latin typeface="Times New Roman" charset="0"/>
                <a:ea typeface="Times New Roman" charset="0"/>
                <a:cs typeface="Times New Roman" charset="0"/>
              </a:rPr>
              <a:t>Сменные грузозахватные приспособления</a:t>
            </a:r>
            <a:endParaRPr lang="ru-RU" sz="3600" b="1" dirty="0">
              <a:latin typeface="Times New Roman" charset="0"/>
              <a:ea typeface="Times New Roman" charset="0"/>
              <a:cs typeface="Times New Roman" charset="0"/>
            </a:endParaRP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6102" y="1690688"/>
            <a:ext cx="4809898" cy="4351338"/>
          </a:xfrm>
        </p:spPr>
      </p:pic>
      <p:sp>
        <p:nvSpPr>
          <p:cNvPr id="5" name="TextBox 4"/>
          <p:cNvSpPr txBox="1"/>
          <p:nvPr/>
        </p:nvSpPr>
        <p:spPr>
          <a:xfrm>
            <a:off x="6096000" y="1526781"/>
            <a:ext cx="5505893" cy="4832092"/>
          </a:xfrm>
          <a:prstGeom prst="rect">
            <a:avLst/>
          </a:prstGeom>
          <a:noFill/>
        </p:spPr>
        <p:txBody>
          <a:bodyPr wrap="square" rtlCol="0">
            <a:spAutoFit/>
          </a:bodyPr>
          <a:lstStyle/>
          <a:p>
            <a:r>
              <a:rPr lang="ru-RU" sz="2800" dirty="0" smtClean="0">
                <a:latin typeface="Times New Roman" charset="0"/>
                <a:ea typeface="Times New Roman" charset="0"/>
                <a:cs typeface="Times New Roman" charset="0"/>
              </a:rPr>
              <a:t>Вилочный захват является основным грузозахватным приспособлением фронтальных вилочных погрузчиков:</a:t>
            </a:r>
          </a:p>
          <a:p>
            <a:pPr marL="342900" indent="-342900">
              <a:buAutoNum type="arabicPeriod"/>
            </a:pPr>
            <a:r>
              <a:rPr lang="ru-RU" sz="2800" dirty="0" smtClean="0">
                <a:latin typeface="Times New Roman" charset="0"/>
                <a:ea typeface="Times New Roman" charset="0"/>
                <a:cs typeface="Times New Roman" charset="0"/>
              </a:rPr>
              <a:t>Вилы</a:t>
            </a:r>
          </a:p>
          <a:p>
            <a:pPr marL="342900" indent="-342900">
              <a:buAutoNum type="arabicPeriod"/>
            </a:pPr>
            <a:r>
              <a:rPr lang="ru-RU" sz="2800" dirty="0" smtClean="0">
                <a:latin typeface="Times New Roman" charset="0"/>
                <a:ea typeface="Times New Roman" charset="0"/>
                <a:cs typeface="Times New Roman" charset="0"/>
              </a:rPr>
              <a:t>Грузовая каретка</a:t>
            </a:r>
          </a:p>
          <a:p>
            <a:pPr marL="342900" indent="-342900">
              <a:buAutoNum type="arabicPeriod"/>
            </a:pPr>
            <a:r>
              <a:rPr lang="ru-RU" sz="2800" dirty="0" smtClean="0">
                <a:latin typeface="Times New Roman" charset="0"/>
                <a:ea typeface="Times New Roman" charset="0"/>
                <a:cs typeface="Times New Roman" charset="0"/>
              </a:rPr>
              <a:t>Защитная рамка (ограждение)</a:t>
            </a:r>
          </a:p>
          <a:p>
            <a:r>
              <a:rPr lang="ru-RU" sz="2800" dirty="0" smtClean="0">
                <a:latin typeface="Times New Roman" charset="0"/>
                <a:ea typeface="Times New Roman" charset="0"/>
                <a:cs typeface="Times New Roman" charset="0"/>
              </a:rPr>
              <a:t>Предназначен для перемещения и укладки в штабель грузов на поддонах, штучно-тарных грузов и пакетов пиломатериалов.</a:t>
            </a:r>
          </a:p>
        </p:txBody>
      </p:sp>
    </p:spTree>
    <p:extLst>
      <p:ext uri="{BB962C8B-B14F-4D97-AF65-F5344CB8AC3E}">
        <p14:creationId xmlns:p14="http://schemas.microsoft.com/office/powerpoint/2010/main" val="1417467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6000">
              <a:schemeClr val="bg1"/>
            </a:gs>
            <a:gs pos="94000">
              <a:srgbClr val="FFF6F3">
                <a:alpha val="93000"/>
                <a:lumMod val="28000"/>
                <a:lumOff val="72000"/>
              </a:srgb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3487" y="1212194"/>
            <a:ext cx="10515600" cy="1325563"/>
          </a:xfrm>
        </p:spPr>
        <p:txBody>
          <a:bodyPr>
            <a:noAutofit/>
          </a:bodyPr>
          <a:lstStyle/>
          <a:p>
            <a:r>
              <a:rPr lang="ru-RU" sz="3400" b="1" dirty="0">
                <a:latin typeface="Times New Roman" charset="0"/>
                <a:ea typeface="Times New Roman" charset="0"/>
                <a:cs typeface="Times New Roman" charset="0"/>
              </a:rPr>
              <a:t>Вилочный захват, при необходимости может быть дополнен следующими </a:t>
            </a:r>
            <a:r>
              <a:rPr lang="ru-RU" sz="3400" b="1" dirty="0" smtClean="0">
                <a:latin typeface="Times New Roman" charset="0"/>
                <a:ea typeface="Times New Roman" charset="0"/>
                <a:cs typeface="Times New Roman" charset="0"/>
              </a:rPr>
              <a:t>приспособлениями:</a:t>
            </a:r>
            <a:r>
              <a:rPr lang="ru-RU" sz="3400" b="1" dirty="0">
                <a:latin typeface="Times New Roman" charset="0"/>
                <a:ea typeface="Times New Roman" charset="0"/>
                <a:cs typeface="Times New Roman" charset="0"/>
              </a:rPr>
              <a:t/>
            </a:r>
            <a:br>
              <a:rPr lang="ru-RU" sz="3400" b="1" dirty="0">
                <a:latin typeface="Times New Roman" charset="0"/>
                <a:ea typeface="Times New Roman" charset="0"/>
                <a:cs typeface="Times New Roman" charset="0"/>
              </a:rPr>
            </a:br>
            <a:r>
              <a:rPr lang="ru-RU" sz="3400" b="1" dirty="0">
                <a:latin typeface="Times New Roman" charset="0"/>
                <a:ea typeface="Times New Roman" charset="0"/>
                <a:cs typeface="Times New Roman" charset="0"/>
              </a:rPr>
              <a:t/>
            </a:r>
            <a:br>
              <a:rPr lang="ru-RU" sz="3400" b="1" dirty="0">
                <a:latin typeface="Times New Roman" charset="0"/>
                <a:ea typeface="Times New Roman" charset="0"/>
                <a:cs typeface="Times New Roman" charset="0"/>
              </a:rPr>
            </a:br>
            <a:endParaRPr lang="ru-RU" sz="3400" b="1" dirty="0">
              <a:latin typeface="Times New Roman" charset="0"/>
              <a:ea typeface="Times New Roman" charset="0"/>
              <a:cs typeface="Times New Roman" charset="0"/>
            </a:endParaRP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4428" y="2307377"/>
            <a:ext cx="3638550" cy="3086100"/>
          </a:xfrm>
        </p:spPr>
      </p:pic>
      <p:sp>
        <p:nvSpPr>
          <p:cNvPr id="5" name="TextBox 4"/>
          <p:cNvSpPr txBox="1"/>
          <p:nvPr/>
        </p:nvSpPr>
        <p:spPr>
          <a:xfrm>
            <a:off x="5136965" y="1874976"/>
            <a:ext cx="5762847" cy="5016758"/>
          </a:xfrm>
          <a:prstGeom prst="rect">
            <a:avLst/>
          </a:prstGeom>
          <a:noFill/>
        </p:spPr>
        <p:txBody>
          <a:bodyPr wrap="square" rtlCol="0">
            <a:spAutoFit/>
          </a:bodyPr>
          <a:lstStyle/>
          <a:p>
            <a:pPr marL="342900" indent="-342900">
              <a:buAutoNum type="arabicPeriod"/>
            </a:pPr>
            <a:r>
              <a:rPr lang="ru-RU" sz="3400" b="1" dirty="0" smtClean="0">
                <a:latin typeface="Times New Roman" charset="0"/>
                <a:ea typeface="Times New Roman" charset="0"/>
                <a:cs typeface="Times New Roman" charset="0"/>
              </a:rPr>
              <a:t>Удлинители вил.</a:t>
            </a:r>
          </a:p>
          <a:p>
            <a:pPr marL="342900" indent="-342900">
              <a:buAutoNum type="arabicPeriod"/>
            </a:pPr>
            <a:endParaRPr lang="ru-RU" sz="3200" dirty="0">
              <a:latin typeface="Times New Roman" charset="0"/>
              <a:ea typeface="Times New Roman" charset="0"/>
              <a:cs typeface="Times New Roman" charset="0"/>
            </a:endParaRPr>
          </a:p>
          <a:p>
            <a:r>
              <a:rPr lang="ru-RU" sz="3200" dirty="0" smtClean="0">
                <a:latin typeface="Times New Roman" charset="0"/>
                <a:ea typeface="Times New Roman" charset="0"/>
                <a:cs typeface="Times New Roman" charset="0"/>
              </a:rPr>
              <a:t>На клыки вил устанавливаются специально изготовленные удлинители (1), которые должны быть надежно закреплены при помощи стопора (2).</a:t>
            </a:r>
            <a:endParaRPr lang="ru-RU" sz="3200" dirty="0">
              <a:latin typeface="Times New Roman" charset="0"/>
              <a:ea typeface="Times New Roman" charset="0"/>
              <a:cs typeface="Times New Roman" charset="0"/>
            </a:endParaRPr>
          </a:p>
          <a:p>
            <a:pPr marL="342900" indent="-342900">
              <a:buAutoNum type="arabicPeriod"/>
            </a:pPr>
            <a:endParaRPr lang="ru-RU" sz="3200" dirty="0" smtClean="0">
              <a:latin typeface="Times New Roman" charset="0"/>
              <a:ea typeface="Times New Roman" charset="0"/>
              <a:cs typeface="Times New Roman" charset="0"/>
            </a:endParaRPr>
          </a:p>
          <a:p>
            <a:pPr marL="342900" indent="-342900">
              <a:buAutoNum type="arabicPeriod"/>
            </a:pPr>
            <a:endParaRPr lang="ru-RU" sz="32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174106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6000">
              <a:schemeClr val="bg1"/>
            </a:gs>
            <a:gs pos="94000">
              <a:srgbClr val="FFF6F3">
                <a:alpha val="93000"/>
                <a:lumMod val="28000"/>
                <a:lumOff val="72000"/>
              </a:srgb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8530" y="1102898"/>
            <a:ext cx="4375516" cy="3958369"/>
          </a:xfrm>
        </p:spPr>
      </p:pic>
      <p:sp>
        <p:nvSpPr>
          <p:cNvPr id="5" name="TextBox 4"/>
          <p:cNvSpPr txBox="1"/>
          <p:nvPr/>
        </p:nvSpPr>
        <p:spPr>
          <a:xfrm>
            <a:off x="5263978" y="829340"/>
            <a:ext cx="6549081" cy="6524863"/>
          </a:xfrm>
          <a:prstGeom prst="rect">
            <a:avLst/>
          </a:prstGeom>
          <a:noFill/>
        </p:spPr>
        <p:txBody>
          <a:bodyPr wrap="square" rtlCol="0">
            <a:spAutoFit/>
          </a:bodyPr>
          <a:lstStyle/>
          <a:p>
            <a:r>
              <a:rPr lang="ru-RU" sz="3400" b="1" dirty="0" smtClean="0">
                <a:latin typeface="Times New Roman" charset="0"/>
                <a:ea typeface="Times New Roman" charset="0"/>
                <a:cs typeface="Times New Roman" charset="0"/>
              </a:rPr>
              <a:t>2. Верхний и боковые прижимы</a:t>
            </a:r>
          </a:p>
          <a:p>
            <a:endParaRPr lang="ru-RU" sz="3200" dirty="0">
              <a:latin typeface="Times New Roman" charset="0"/>
              <a:ea typeface="Times New Roman" charset="0"/>
              <a:cs typeface="Times New Roman" charset="0"/>
            </a:endParaRPr>
          </a:p>
          <a:p>
            <a:r>
              <a:rPr lang="ru-RU" sz="3200" dirty="0" smtClean="0">
                <a:latin typeface="Times New Roman" charset="0"/>
                <a:ea typeface="Times New Roman" charset="0"/>
                <a:cs typeface="Times New Roman" charset="0"/>
              </a:rPr>
              <a:t>Верхний (боковые) прижим предназначен для удержания на вилах штучных </a:t>
            </a:r>
            <a:r>
              <a:rPr lang="ru-RU" sz="3200" dirty="0" err="1" smtClean="0">
                <a:latin typeface="Times New Roman" charset="0"/>
                <a:ea typeface="Times New Roman" charset="0"/>
                <a:cs typeface="Times New Roman" charset="0"/>
              </a:rPr>
              <a:t>незапакетированных</a:t>
            </a:r>
            <a:r>
              <a:rPr lang="ru-RU" sz="3200" dirty="0" smtClean="0">
                <a:latin typeface="Times New Roman" charset="0"/>
                <a:ea typeface="Times New Roman" charset="0"/>
                <a:cs typeface="Times New Roman" charset="0"/>
              </a:rPr>
              <a:t> грузов при их перевозках внутри предприятия (если это предусмотрено технологией изготовления.</a:t>
            </a:r>
          </a:p>
          <a:p>
            <a:endParaRPr lang="ru-RU" sz="3200" dirty="0">
              <a:latin typeface="Times New Roman" charset="0"/>
              <a:ea typeface="Times New Roman" charset="0"/>
              <a:cs typeface="Times New Roman" charset="0"/>
            </a:endParaRPr>
          </a:p>
          <a:p>
            <a:endParaRPr lang="ru-RU" sz="3200" dirty="0" smtClean="0">
              <a:latin typeface="Times New Roman" charset="0"/>
              <a:ea typeface="Times New Roman" charset="0"/>
              <a:cs typeface="Times New Roman" charset="0"/>
            </a:endParaRPr>
          </a:p>
          <a:p>
            <a:endParaRPr lang="ru-RU" sz="3200" dirty="0">
              <a:latin typeface="Times New Roman" charset="0"/>
              <a:ea typeface="Times New Roman" charset="0"/>
              <a:cs typeface="Times New Roman" charset="0"/>
            </a:endParaRPr>
          </a:p>
          <a:p>
            <a:endParaRPr lang="ru-RU" sz="32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872187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6000">
              <a:schemeClr val="bg1"/>
            </a:gs>
            <a:gs pos="94000">
              <a:srgbClr val="FFF6F3">
                <a:alpha val="93000"/>
                <a:lumMod val="28000"/>
                <a:lumOff val="72000"/>
              </a:srgb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923260" y="719839"/>
            <a:ext cx="6115493" cy="4914842"/>
          </a:xfrm>
        </p:spPr>
        <p:txBody>
          <a:bodyPr>
            <a:noAutofit/>
          </a:bodyPr>
          <a:lstStyle/>
          <a:p>
            <a:pPr marL="0" indent="0">
              <a:buNone/>
            </a:pPr>
            <a:r>
              <a:rPr lang="ru-RU" sz="3200" b="1" dirty="0" smtClean="0">
                <a:latin typeface="Times New Roman" charset="0"/>
                <a:ea typeface="Times New Roman" charset="0"/>
                <a:cs typeface="Times New Roman" charset="0"/>
              </a:rPr>
              <a:t>3. </a:t>
            </a:r>
            <a:r>
              <a:rPr lang="ru-RU" sz="3200" b="1" dirty="0" err="1" smtClean="0">
                <a:latin typeface="Times New Roman" charset="0"/>
                <a:ea typeface="Times New Roman" charset="0"/>
                <a:cs typeface="Times New Roman" charset="0"/>
              </a:rPr>
              <a:t>Сталкиватель</a:t>
            </a:r>
            <a:r>
              <a:rPr lang="ru-RU" sz="3200" b="1" dirty="0" smtClean="0">
                <a:latin typeface="Times New Roman" charset="0"/>
                <a:ea typeface="Times New Roman" charset="0"/>
                <a:cs typeface="Times New Roman" charset="0"/>
              </a:rPr>
              <a:t> груза</a:t>
            </a:r>
          </a:p>
          <a:p>
            <a:pPr marL="0" indent="0">
              <a:buNone/>
            </a:pPr>
            <a:r>
              <a:rPr lang="ru-RU" sz="3200" dirty="0" smtClean="0">
                <a:latin typeface="Times New Roman" charset="0"/>
                <a:ea typeface="Times New Roman" charset="0"/>
                <a:cs typeface="Times New Roman" charset="0"/>
              </a:rPr>
              <a:t>Применяется для укладки в штабель и взятия из штабеля грузов не имеющих просвета для ввода вил (например: тюков шерсти, табака и т.п.)</a:t>
            </a:r>
          </a:p>
          <a:p>
            <a:pPr marL="514350" indent="-514350">
              <a:buAutoNum type="arabicPeriod"/>
            </a:pPr>
            <a:r>
              <a:rPr lang="ru-RU" sz="3200" dirty="0" smtClean="0">
                <a:latin typeface="Times New Roman" charset="0"/>
                <a:ea typeface="Times New Roman" charset="0"/>
                <a:cs typeface="Times New Roman" charset="0"/>
              </a:rPr>
              <a:t>Плита </a:t>
            </a:r>
            <a:r>
              <a:rPr lang="ru-RU" sz="3200" dirty="0" err="1" smtClean="0">
                <a:latin typeface="Times New Roman" charset="0"/>
                <a:ea typeface="Times New Roman" charset="0"/>
                <a:cs typeface="Times New Roman" charset="0"/>
              </a:rPr>
              <a:t>сталкивателя</a:t>
            </a:r>
            <a:endParaRPr lang="ru-RU" sz="3200" dirty="0" smtClean="0">
              <a:latin typeface="Times New Roman" charset="0"/>
              <a:ea typeface="Times New Roman" charset="0"/>
              <a:cs typeface="Times New Roman" charset="0"/>
            </a:endParaRPr>
          </a:p>
          <a:p>
            <a:pPr marL="514350" indent="-514350">
              <a:buAutoNum type="arabicPeriod"/>
            </a:pPr>
            <a:r>
              <a:rPr lang="ru-RU" sz="3200" dirty="0" smtClean="0">
                <a:latin typeface="Times New Roman" charset="0"/>
                <a:ea typeface="Times New Roman" charset="0"/>
                <a:cs typeface="Times New Roman" charset="0"/>
              </a:rPr>
              <a:t>Раздвижная рамка</a:t>
            </a:r>
          </a:p>
          <a:p>
            <a:pPr marL="514350" indent="-514350">
              <a:buAutoNum type="arabicPeriod"/>
            </a:pPr>
            <a:r>
              <a:rPr lang="ru-RU" sz="3200" dirty="0" smtClean="0">
                <a:latin typeface="Times New Roman" charset="0"/>
                <a:ea typeface="Times New Roman" charset="0"/>
                <a:cs typeface="Times New Roman" charset="0"/>
              </a:rPr>
              <a:t>Гидроцилиндр привода</a:t>
            </a:r>
          </a:p>
          <a:p>
            <a:pPr marL="514350" indent="-514350">
              <a:buAutoNum type="arabicPeriod"/>
            </a:pPr>
            <a:endParaRPr lang="ru-RU" sz="3200" dirty="0">
              <a:latin typeface="Times New Roman" charset="0"/>
              <a:ea typeface="Times New Roman" charset="0"/>
              <a:cs typeface="Times New Roman" charset="0"/>
            </a:endParaRPr>
          </a:p>
        </p:txBody>
      </p:sp>
      <p:pic>
        <p:nvPicPr>
          <p:cNvPr id="4" name="Изображение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8753" y="2353377"/>
            <a:ext cx="3898900" cy="2717800"/>
          </a:xfrm>
          <a:prstGeom prst="rect">
            <a:avLst/>
          </a:prstGeom>
        </p:spPr>
      </p:pic>
    </p:spTree>
    <p:extLst>
      <p:ext uri="{BB962C8B-B14F-4D97-AF65-F5344CB8AC3E}">
        <p14:creationId xmlns:p14="http://schemas.microsoft.com/office/powerpoint/2010/main" val="1735551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6000">
              <a:schemeClr val="bg1"/>
            </a:gs>
            <a:gs pos="94000">
              <a:srgbClr val="FFF6F3">
                <a:alpha val="93000"/>
                <a:lumMod val="28000"/>
                <a:lumOff val="72000"/>
              </a:srgb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latin typeface="Times New Roman" charset="0"/>
                <a:ea typeface="Times New Roman" charset="0"/>
                <a:cs typeface="Times New Roman" charset="0"/>
              </a:rPr>
              <a:t>Механические приспособления</a:t>
            </a:r>
            <a:endParaRPr lang="ru-RU" b="1" dirty="0">
              <a:latin typeface="Times New Roman" charset="0"/>
              <a:ea typeface="Times New Roman" charset="0"/>
              <a:cs typeface="Times New Roman" charset="0"/>
            </a:endParaRPr>
          </a:p>
        </p:txBody>
      </p:sp>
      <p:sp>
        <p:nvSpPr>
          <p:cNvPr id="3" name="Объект 2"/>
          <p:cNvSpPr>
            <a:spLocks noGrp="1"/>
          </p:cNvSpPr>
          <p:nvPr>
            <p:ph idx="1"/>
          </p:nvPr>
        </p:nvSpPr>
        <p:spPr>
          <a:xfrm>
            <a:off x="838200" y="1552576"/>
            <a:ext cx="11592697" cy="4351338"/>
          </a:xfrm>
        </p:spPr>
        <p:txBody>
          <a:bodyPr>
            <a:normAutofit/>
          </a:bodyPr>
          <a:lstStyle/>
          <a:p>
            <a:pPr marL="0" indent="0">
              <a:buNone/>
            </a:pPr>
            <a:r>
              <a:rPr lang="ru-RU" sz="3200" b="1" dirty="0" smtClean="0">
                <a:latin typeface="Times New Roman" charset="0"/>
                <a:ea typeface="Times New Roman" charset="0"/>
                <a:cs typeface="Times New Roman" charset="0"/>
              </a:rPr>
              <a:t>1 </a:t>
            </a:r>
            <a:r>
              <a:rPr lang="ru-RU" sz="3200" b="1" dirty="0" err="1" smtClean="0">
                <a:latin typeface="Times New Roman" charset="0"/>
                <a:ea typeface="Times New Roman" charset="0"/>
                <a:cs typeface="Times New Roman" charset="0"/>
              </a:rPr>
              <a:t>Одноштыревой</a:t>
            </a:r>
            <a:r>
              <a:rPr lang="ru-RU" sz="3200" b="1" dirty="0" smtClean="0">
                <a:latin typeface="Times New Roman" charset="0"/>
                <a:ea typeface="Times New Roman" charset="0"/>
                <a:cs typeface="Times New Roman" charset="0"/>
              </a:rPr>
              <a:t> и </a:t>
            </a:r>
            <a:r>
              <a:rPr lang="ru-RU" sz="3200" b="1" dirty="0" err="1" smtClean="0">
                <a:latin typeface="Times New Roman" charset="0"/>
                <a:ea typeface="Times New Roman" charset="0"/>
                <a:cs typeface="Times New Roman" charset="0"/>
              </a:rPr>
              <a:t>многоштыревые</a:t>
            </a:r>
            <a:r>
              <a:rPr lang="ru-RU" sz="3200" b="1" dirty="0" smtClean="0">
                <a:latin typeface="Times New Roman" charset="0"/>
                <a:ea typeface="Times New Roman" charset="0"/>
                <a:cs typeface="Times New Roman" charset="0"/>
              </a:rPr>
              <a:t> захваты</a:t>
            </a:r>
          </a:p>
          <a:p>
            <a:pPr marL="0" indent="0">
              <a:buNone/>
            </a:pPr>
            <a:r>
              <a:rPr lang="ru-RU" sz="3200" dirty="0" smtClean="0">
                <a:latin typeface="Times New Roman" charset="0"/>
                <a:ea typeface="Times New Roman" charset="0"/>
                <a:cs typeface="Times New Roman" charset="0"/>
              </a:rPr>
              <a:t>Применяются для работы с грузами, имеющими центральное отверстие (шины, бухты провода, проволоки и т.д.), а также для работы с сыпучими грузами, упакованными в специальные мешки с ременными «проушинами» в верхней части.</a:t>
            </a:r>
          </a:p>
          <a:p>
            <a:pPr marL="0" indent="0">
              <a:buNone/>
            </a:pPr>
            <a:endParaRPr lang="ru-RU" sz="3200" dirty="0">
              <a:latin typeface="Times New Roman" charset="0"/>
              <a:ea typeface="Times New Roman" charset="0"/>
              <a:cs typeface="Times New Roman" charset="0"/>
            </a:endParaRPr>
          </a:p>
        </p:txBody>
      </p:sp>
      <p:pic>
        <p:nvPicPr>
          <p:cNvPr id="4" name="Изображение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9348" y="4001294"/>
            <a:ext cx="8108950" cy="2571750"/>
          </a:xfrm>
          <a:prstGeom prst="rect">
            <a:avLst/>
          </a:prstGeom>
        </p:spPr>
      </p:pic>
    </p:spTree>
    <p:extLst>
      <p:ext uri="{BB962C8B-B14F-4D97-AF65-F5344CB8AC3E}">
        <p14:creationId xmlns:p14="http://schemas.microsoft.com/office/powerpoint/2010/main" val="771758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6000">
              <a:schemeClr val="bg1"/>
            </a:gs>
            <a:gs pos="94000">
              <a:srgbClr val="FFF6F3">
                <a:alpha val="93000"/>
                <a:lumMod val="28000"/>
                <a:lumOff val="72000"/>
              </a:srgb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472558" y="775890"/>
            <a:ext cx="6328144" cy="5475214"/>
          </a:xfrm>
        </p:spPr>
        <p:txBody>
          <a:bodyPr>
            <a:noAutofit/>
          </a:bodyPr>
          <a:lstStyle/>
          <a:p>
            <a:pPr marL="0" indent="0">
              <a:buNone/>
            </a:pPr>
            <a:r>
              <a:rPr lang="ru-RU" sz="3200" b="1" dirty="0">
                <a:latin typeface="Times New Roman" charset="0"/>
                <a:ea typeface="Times New Roman" charset="0"/>
                <a:cs typeface="Times New Roman" charset="0"/>
              </a:rPr>
              <a:t>2 </a:t>
            </a:r>
            <a:r>
              <a:rPr lang="ru-RU" sz="3200" b="1" dirty="0" err="1">
                <a:latin typeface="Times New Roman" charset="0"/>
                <a:ea typeface="Times New Roman" charset="0"/>
                <a:cs typeface="Times New Roman" charset="0"/>
              </a:rPr>
              <a:t>Безблочная</a:t>
            </a:r>
            <a:r>
              <a:rPr lang="ru-RU" sz="3200" b="1" dirty="0">
                <a:latin typeface="Times New Roman" charset="0"/>
                <a:ea typeface="Times New Roman" charset="0"/>
                <a:cs typeface="Times New Roman" charset="0"/>
              </a:rPr>
              <a:t> крановая стрела (гусь)</a:t>
            </a:r>
          </a:p>
          <a:p>
            <a:pPr marL="0" indent="0">
              <a:buNone/>
            </a:pPr>
            <a:r>
              <a:rPr lang="ru-RU" dirty="0">
                <a:latin typeface="Times New Roman" charset="0"/>
                <a:ea typeface="Times New Roman" charset="0"/>
                <a:cs typeface="Times New Roman" charset="0"/>
              </a:rPr>
              <a:t>Стрела (2) устанавливается на каретку (1) и имеет грузовой крюк (3). Крюк может перемещаться по стреле путем его  перестановки в соответствующие отверстия стрелы. Предназначена стрела, в основном для перемещения грузов нестандартной формы или монтажа оборудования сложной формы. Груз берется с помощью стропов (4) из четырех ветвей с крюками на концах.</a:t>
            </a:r>
          </a:p>
          <a:p>
            <a:endParaRPr lang="ru-RU" dirty="0">
              <a:latin typeface="Times New Roman" charset="0"/>
              <a:ea typeface="Times New Roman" charset="0"/>
              <a:cs typeface="Times New Roman" charset="0"/>
            </a:endParaRPr>
          </a:p>
        </p:txBody>
      </p:sp>
      <p:pic>
        <p:nvPicPr>
          <p:cNvPr id="4" name="Изображение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0702" y="1407577"/>
            <a:ext cx="4978400" cy="2787650"/>
          </a:xfrm>
          <a:prstGeom prst="rect">
            <a:avLst/>
          </a:prstGeom>
        </p:spPr>
      </p:pic>
    </p:spTree>
    <p:extLst>
      <p:ext uri="{BB962C8B-B14F-4D97-AF65-F5344CB8AC3E}">
        <p14:creationId xmlns:p14="http://schemas.microsoft.com/office/powerpoint/2010/main" val="440077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6000">
              <a:schemeClr val="bg1"/>
            </a:gs>
            <a:gs pos="94000">
              <a:srgbClr val="FFF6F3">
                <a:alpha val="93000"/>
                <a:lumMod val="28000"/>
                <a:lumOff val="72000"/>
              </a:srgb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886562"/>
            <a:ext cx="10515600" cy="1325563"/>
          </a:xfrm>
        </p:spPr>
        <p:txBody>
          <a:bodyPr>
            <a:normAutofit/>
          </a:bodyPr>
          <a:lstStyle/>
          <a:p>
            <a:r>
              <a:rPr lang="ru-RU" sz="3200" b="1" dirty="0" smtClean="0">
                <a:latin typeface="Times New Roman" charset="0"/>
                <a:ea typeface="Times New Roman" charset="0"/>
                <a:cs typeface="Times New Roman" charset="0"/>
              </a:rPr>
              <a:t>Приспособления с гидроприводом</a:t>
            </a:r>
            <a:endParaRPr lang="ru-RU" sz="3200" b="1" dirty="0">
              <a:latin typeface="Times New Roman" charset="0"/>
              <a:ea typeface="Times New Roman" charset="0"/>
              <a:cs typeface="Times New Roman" charset="0"/>
            </a:endParaRPr>
          </a:p>
        </p:txBody>
      </p:sp>
      <p:sp>
        <p:nvSpPr>
          <p:cNvPr id="3" name="Объект 2"/>
          <p:cNvSpPr>
            <a:spLocks noGrp="1"/>
          </p:cNvSpPr>
          <p:nvPr>
            <p:ph idx="1"/>
          </p:nvPr>
        </p:nvSpPr>
        <p:spPr>
          <a:xfrm>
            <a:off x="838200" y="2018875"/>
            <a:ext cx="10515600" cy="4351338"/>
          </a:xfrm>
        </p:spPr>
        <p:txBody>
          <a:bodyPr>
            <a:normAutofit/>
          </a:bodyPr>
          <a:lstStyle/>
          <a:p>
            <a:pPr marL="514350" indent="-514350">
              <a:buAutoNum type="arabicPeriod"/>
            </a:pPr>
            <a:r>
              <a:rPr lang="ru-RU" sz="3200" dirty="0" smtClean="0">
                <a:latin typeface="Times New Roman" charset="0"/>
                <a:ea typeface="Times New Roman" charset="0"/>
                <a:cs typeface="Times New Roman" charset="0"/>
              </a:rPr>
              <a:t>Ковш. Применяется для погрузки и разгрузки сыпучих грузов, а также для уборки снега и мусора</a:t>
            </a:r>
          </a:p>
          <a:p>
            <a:pPr marL="514350" indent="-514350">
              <a:buAutoNum type="arabicPeriod"/>
            </a:pPr>
            <a:endParaRPr lang="ru-RU" sz="3200" dirty="0">
              <a:latin typeface="Times New Roman" charset="0"/>
              <a:ea typeface="Times New Roman" charset="0"/>
              <a:cs typeface="Times New Roman" charset="0"/>
            </a:endParaRPr>
          </a:p>
          <a:p>
            <a:pPr marL="0" indent="0">
              <a:buNone/>
            </a:pPr>
            <a:endParaRPr lang="ru-RU" sz="3200" dirty="0" smtClean="0">
              <a:latin typeface="Times New Roman" charset="0"/>
              <a:ea typeface="Times New Roman" charset="0"/>
              <a:cs typeface="Times New Roman" charset="0"/>
            </a:endParaRPr>
          </a:p>
        </p:txBody>
      </p:sp>
      <p:pic>
        <p:nvPicPr>
          <p:cNvPr id="4" name="Изображение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6725" y="3115044"/>
            <a:ext cx="3638550" cy="2159000"/>
          </a:xfrm>
          <a:prstGeom prst="rect">
            <a:avLst/>
          </a:prstGeom>
        </p:spPr>
      </p:pic>
    </p:spTree>
    <p:extLst>
      <p:ext uri="{BB962C8B-B14F-4D97-AF65-F5344CB8AC3E}">
        <p14:creationId xmlns:p14="http://schemas.microsoft.com/office/powerpoint/2010/main" val="13964266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6000">
              <a:schemeClr val="bg1"/>
            </a:gs>
            <a:gs pos="94000">
              <a:srgbClr val="FFF6F3">
                <a:alpha val="93000"/>
                <a:lumMod val="28000"/>
                <a:lumOff val="72000"/>
              </a:srgb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739345" y="1338557"/>
            <a:ext cx="10515600" cy="4351338"/>
          </a:xfrm>
        </p:spPr>
        <p:txBody>
          <a:bodyPr>
            <a:normAutofit/>
          </a:bodyPr>
          <a:lstStyle/>
          <a:p>
            <a:pPr marL="0" indent="0">
              <a:buNone/>
            </a:pPr>
            <a:r>
              <a:rPr lang="ru-RU" sz="3200" dirty="0" smtClean="0">
                <a:latin typeface="Times New Roman" charset="0"/>
                <a:ea typeface="Times New Roman" charset="0"/>
                <a:cs typeface="Times New Roman" charset="0"/>
              </a:rPr>
              <a:t>2. Клещевой </a:t>
            </a:r>
            <a:r>
              <a:rPr lang="ru-RU" sz="3200" dirty="0">
                <a:latin typeface="Times New Roman" charset="0"/>
                <a:ea typeface="Times New Roman" charset="0"/>
                <a:cs typeface="Times New Roman" charset="0"/>
              </a:rPr>
              <a:t>захват. Предназначен для погрузки и разгрузки круглого леса, труб и других длинномерных грузов круглого сечения</a:t>
            </a:r>
          </a:p>
          <a:p>
            <a:endParaRPr lang="ru-RU" sz="3200" dirty="0">
              <a:latin typeface="Times New Roman" charset="0"/>
              <a:ea typeface="Times New Roman" charset="0"/>
              <a:cs typeface="Times New Roman" charset="0"/>
            </a:endParaRPr>
          </a:p>
        </p:txBody>
      </p:sp>
      <p:pic>
        <p:nvPicPr>
          <p:cNvPr id="4" name="Изображение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2568" y="3111795"/>
            <a:ext cx="3251200" cy="2578100"/>
          </a:xfrm>
          <a:prstGeom prst="rect">
            <a:avLst/>
          </a:prstGeom>
        </p:spPr>
      </p:pic>
    </p:spTree>
    <p:extLst>
      <p:ext uri="{BB962C8B-B14F-4D97-AF65-F5344CB8AC3E}">
        <p14:creationId xmlns:p14="http://schemas.microsoft.com/office/powerpoint/2010/main" val="6226404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6000">
              <a:schemeClr val="bg1"/>
            </a:gs>
            <a:gs pos="94000">
              <a:srgbClr val="FFF6F3">
                <a:alpha val="93000"/>
                <a:lumMod val="28000"/>
                <a:lumOff val="72000"/>
              </a:srgb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665206" y="1257214"/>
            <a:ext cx="11049000" cy="4351338"/>
          </a:xfrm>
        </p:spPr>
        <p:txBody>
          <a:bodyPr>
            <a:normAutofit/>
          </a:bodyPr>
          <a:lstStyle/>
          <a:p>
            <a:pPr marL="0" indent="0">
              <a:buNone/>
            </a:pPr>
            <a:r>
              <a:rPr lang="ru-RU" sz="3200" dirty="0" smtClean="0">
                <a:latin typeface="Times New Roman" charset="0"/>
                <a:ea typeface="Times New Roman" charset="0"/>
                <a:cs typeface="Times New Roman" charset="0"/>
              </a:rPr>
              <a:t>3. Боковые </a:t>
            </a:r>
            <a:r>
              <a:rPr lang="ru-RU" sz="3200" dirty="0">
                <a:latin typeface="Times New Roman" charset="0"/>
                <a:ea typeface="Times New Roman" charset="0"/>
                <a:cs typeface="Times New Roman" charset="0"/>
              </a:rPr>
              <a:t>захваты с лапами различной формы. Предназначены для транспортировки тюков, коробов, цилиндрических грузов.</a:t>
            </a:r>
          </a:p>
          <a:p>
            <a:endParaRPr lang="ru-RU" sz="3200" dirty="0">
              <a:latin typeface="Times New Roman" charset="0"/>
              <a:ea typeface="Times New Roman" charset="0"/>
              <a:cs typeface="Times New Roman" charset="0"/>
            </a:endParaRPr>
          </a:p>
        </p:txBody>
      </p:sp>
      <p:pic>
        <p:nvPicPr>
          <p:cNvPr id="4" name="Изображение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0850" y="2970914"/>
            <a:ext cx="3670300" cy="2362200"/>
          </a:xfrm>
          <a:prstGeom prst="rect">
            <a:avLst/>
          </a:prstGeom>
        </p:spPr>
      </p:pic>
    </p:spTree>
    <p:extLst>
      <p:ext uri="{BB962C8B-B14F-4D97-AF65-F5344CB8AC3E}">
        <p14:creationId xmlns:p14="http://schemas.microsoft.com/office/powerpoint/2010/main" val="748284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6000">
              <a:schemeClr val="bg1"/>
            </a:gs>
            <a:gs pos="94000">
              <a:srgbClr val="FFF6F3">
                <a:alpha val="93000"/>
                <a:lumMod val="28000"/>
                <a:lumOff val="72000"/>
              </a:srgbClr>
            </a:gs>
            <a:gs pos="100000">
              <a:srgbClr val="FF0000"/>
            </a:gs>
          </a:gsLst>
          <a:lin ang="5400000" scaled="1"/>
        </a:gradFill>
        <a:effectLst/>
      </p:bgPr>
    </p:bg>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47812" y="1332410"/>
            <a:ext cx="7256301" cy="4747113"/>
          </a:xfrm>
        </p:spPr>
      </p:pic>
      <p:sp>
        <p:nvSpPr>
          <p:cNvPr id="2" name="TextBox 1"/>
          <p:cNvSpPr txBox="1"/>
          <p:nvPr/>
        </p:nvSpPr>
        <p:spPr>
          <a:xfrm>
            <a:off x="3523757" y="432415"/>
            <a:ext cx="6008914" cy="646331"/>
          </a:xfrm>
          <a:prstGeom prst="rect">
            <a:avLst/>
          </a:prstGeom>
          <a:noFill/>
        </p:spPr>
        <p:txBody>
          <a:bodyPr wrap="square" rtlCol="0">
            <a:spAutoFit/>
          </a:bodyPr>
          <a:lstStyle/>
          <a:p>
            <a:r>
              <a:rPr lang="ru-RU" sz="3600" b="1" dirty="0">
                <a:latin typeface="Times New Roman" charset="0"/>
                <a:ea typeface="Times New Roman" charset="0"/>
                <a:cs typeface="Times New Roman" charset="0"/>
              </a:rPr>
              <a:t>Основные параметры</a:t>
            </a:r>
            <a:endParaRPr lang="ru-RU" sz="3600" b="1" dirty="0"/>
          </a:p>
        </p:txBody>
      </p:sp>
    </p:spTree>
    <p:extLst>
      <p:ext uri="{BB962C8B-B14F-4D97-AF65-F5344CB8AC3E}">
        <p14:creationId xmlns:p14="http://schemas.microsoft.com/office/powerpoint/2010/main" val="1615935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6000">
              <a:schemeClr val="bg1"/>
            </a:gs>
            <a:gs pos="94000">
              <a:srgbClr val="FFF6F3">
                <a:alpha val="93000"/>
                <a:lumMod val="28000"/>
                <a:lumOff val="72000"/>
              </a:srgb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838200" y="1377691"/>
            <a:ext cx="10515600" cy="4351338"/>
          </a:xfrm>
        </p:spPr>
        <p:txBody>
          <a:bodyPr>
            <a:normAutofit/>
          </a:bodyPr>
          <a:lstStyle/>
          <a:p>
            <a:pPr marL="0" indent="0">
              <a:buNone/>
            </a:pPr>
            <a:r>
              <a:rPr lang="ru-RU" sz="3200" dirty="0">
                <a:latin typeface="Times New Roman" charset="0"/>
                <a:ea typeface="Times New Roman" charset="0"/>
                <a:cs typeface="Times New Roman" charset="0"/>
              </a:rPr>
              <a:t>4. Боковой поворотный захват. Предназначен для захвата и поворота на 90 </a:t>
            </a:r>
            <a:r>
              <a:rPr lang="ru-RU" sz="3200" dirty="0" err="1">
                <a:latin typeface="Times New Roman" charset="0"/>
                <a:ea typeface="Times New Roman" charset="0"/>
                <a:cs typeface="Times New Roman" charset="0"/>
              </a:rPr>
              <a:t>гр</a:t>
            </a:r>
            <a:r>
              <a:rPr lang="ru-RU" sz="3200" dirty="0">
                <a:latin typeface="Times New Roman" charset="0"/>
                <a:ea typeface="Times New Roman" charset="0"/>
                <a:cs typeface="Times New Roman" charset="0"/>
              </a:rPr>
              <a:t> рулонов бумаги и т.п. Материалов</a:t>
            </a:r>
          </a:p>
          <a:p>
            <a:pPr marL="0" indent="0">
              <a:buNone/>
            </a:pPr>
            <a:endParaRPr lang="ru-RU" sz="3200" dirty="0">
              <a:latin typeface="Times New Roman" charset="0"/>
              <a:ea typeface="Times New Roman" charset="0"/>
              <a:cs typeface="Times New Roman" charset="0"/>
            </a:endParaRPr>
          </a:p>
        </p:txBody>
      </p:sp>
      <p:pic>
        <p:nvPicPr>
          <p:cNvPr id="4" name="Изображение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1650" y="2611179"/>
            <a:ext cx="3568700" cy="3117850"/>
          </a:xfrm>
          <a:prstGeom prst="rect">
            <a:avLst/>
          </a:prstGeom>
        </p:spPr>
      </p:pic>
    </p:spTree>
    <p:extLst>
      <p:ext uri="{BB962C8B-B14F-4D97-AF65-F5344CB8AC3E}">
        <p14:creationId xmlns:p14="http://schemas.microsoft.com/office/powerpoint/2010/main" val="806668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6000">
              <a:schemeClr val="bg1">
                <a:lumMod val="85000"/>
              </a:schemeClr>
            </a:gs>
            <a:gs pos="94000">
              <a:srgbClr val="FFF6F3">
                <a:alpha val="93000"/>
                <a:lumMod val="28000"/>
                <a:lumOff val="72000"/>
              </a:srgb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423227" y="706100"/>
            <a:ext cx="11481390" cy="6844231"/>
          </a:xfrm>
        </p:spPr>
        <p:txBody>
          <a:bodyPr>
            <a:noAutofit/>
          </a:bodyPr>
          <a:lstStyle/>
          <a:p>
            <a:pPr marL="0" indent="0">
              <a:buNone/>
            </a:pPr>
            <a:r>
              <a:rPr lang="ru-RU" sz="3800" b="1" dirty="0">
                <a:solidFill>
                  <a:srgbClr val="FF0000"/>
                </a:solidFill>
                <a:latin typeface="Times New Roman" charset="0"/>
                <a:ea typeface="Times New Roman" charset="0"/>
                <a:cs typeface="Times New Roman" charset="0"/>
              </a:rPr>
              <a:t>6. Эксплуатация </a:t>
            </a:r>
            <a:r>
              <a:rPr lang="ru-RU" sz="3800" b="1" dirty="0" err="1">
                <a:solidFill>
                  <a:srgbClr val="FF0000"/>
                </a:solidFill>
                <a:latin typeface="Times New Roman" charset="0"/>
                <a:ea typeface="Times New Roman" charset="0"/>
                <a:cs typeface="Times New Roman" charset="0"/>
              </a:rPr>
              <a:t>эл.погрузчиков</a:t>
            </a:r>
            <a:r>
              <a:rPr lang="ru-RU" sz="3800" b="1" dirty="0">
                <a:solidFill>
                  <a:srgbClr val="FF0000"/>
                </a:solidFill>
                <a:latin typeface="Times New Roman" charset="0"/>
                <a:ea typeface="Times New Roman" charset="0"/>
                <a:cs typeface="Times New Roman" charset="0"/>
              </a:rPr>
              <a:t>, </a:t>
            </a:r>
            <a:r>
              <a:rPr lang="ru-RU" sz="3800" b="1" dirty="0" smtClean="0">
                <a:solidFill>
                  <a:srgbClr val="FF0000"/>
                </a:solidFill>
                <a:latin typeface="Times New Roman" charset="0"/>
                <a:ea typeface="Times New Roman" charset="0"/>
                <a:cs typeface="Times New Roman" charset="0"/>
              </a:rPr>
              <a:t>автопогрузчиков.</a:t>
            </a:r>
          </a:p>
          <a:p>
            <a:r>
              <a:rPr lang="ru-RU" sz="2400" dirty="0" smtClean="0">
                <a:latin typeface="Times New Roman" charset="0"/>
                <a:ea typeface="Times New Roman" charset="0"/>
                <a:cs typeface="Times New Roman" charset="0"/>
              </a:rPr>
              <a:t>Эксплуатация погрузчиков. </a:t>
            </a:r>
          </a:p>
          <a:p>
            <a:r>
              <a:rPr lang="ru-RU" sz="2400" dirty="0" smtClean="0">
                <a:latin typeface="Times New Roman" charset="0"/>
                <a:ea typeface="Times New Roman" charset="0"/>
                <a:cs typeface="Times New Roman" charset="0"/>
              </a:rPr>
              <a:t>Обкатка </a:t>
            </a:r>
            <a:r>
              <a:rPr lang="ru-RU" sz="2400" dirty="0">
                <a:latin typeface="Times New Roman" charset="0"/>
                <a:ea typeface="Times New Roman" charset="0"/>
                <a:cs typeface="Times New Roman" charset="0"/>
              </a:rPr>
              <a:t>погрузчиков, </a:t>
            </a:r>
            <a:r>
              <a:rPr lang="ru-RU" sz="2400" dirty="0" smtClean="0">
                <a:latin typeface="Times New Roman" charset="0"/>
                <a:ea typeface="Times New Roman" charset="0"/>
                <a:cs typeface="Times New Roman" charset="0"/>
              </a:rPr>
              <a:t>ежесменный </a:t>
            </a:r>
            <a:r>
              <a:rPr lang="ru-RU" sz="2400" dirty="0">
                <a:latin typeface="Times New Roman" charset="0"/>
                <a:ea typeface="Times New Roman" charset="0"/>
                <a:cs typeface="Times New Roman" charset="0"/>
              </a:rPr>
              <a:t>осмотр погрузчиков. </a:t>
            </a:r>
            <a:endParaRPr lang="ru-RU" sz="2400" dirty="0" smtClean="0">
              <a:latin typeface="Times New Roman" charset="0"/>
              <a:ea typeface="Times New Roman" charset="0"/>
              <a:cs typeface="Times New Roman" charset="0"/>
            </a:endParaRPr>
          </a:p>
          <a:p>
            <a:r>
              <a:rPr lang="ru-RU" sz="2400" dirty="0" smtClean="0">
                <a:latin typeface="Times New Roman" charset="0"/>
                <a:ea typeface="Times New Roman" charset="0"/>
                <a:cs typeface="Times New Roman" charset="0"/>
              </a:rPr>
              <a:t>Техническое </a:t>
            </a:r>
            <a:r>
              <a:rPr lang="ru-RU" sz="2400" dirty="0">
                <a:latin typeface="Times New Roman" charset="0"/>
                <a:ea typeface="Times New Roman" charset="0"/>
                <a:cs typeface="Times New Roman" charset="0"/>
              </a:rPr>
              <a:t>обслуживание узлов трансмиссии, ходовой части, гидравлической системы, тормозов, грузоподъемников. </a:t>
            </a:r>
            <a:endParaRPr lang="ru-RU" sz="2400" dirty="0" smtClean="0">
              <a:latin typeface="Times New Roman" charset="0"/>
              <a:ea typeface="Times New Roman" charset="0"/>
              <a:cs typeface="Times New Roman" charset="0"/>
            </a:endParaRPr>
          </a:p>
          <a:p>
            <a:r>
              <a:rPr lang="ru-RU" sz="2400" dirty="0" smtClean="0">
                <a:latin typeface="Times New Roman" charset="0"/>
                <a:ea typeface="Times New Roman" charset="0"/>
                <a:cs typeface="Times New Roman" charset="0"/>
              </a:rPr>
              <a:t>Типы </a:t>
            </a:r>
            <a:r>
              <a:rPr lang="ru-RU" sz="2400" dirty="0">
                <a:latin typeface="Times New Roman" charset="0"/>
                <a:ea typeface="Times New Roman" charset="0"/>
                <a:cs typeface="Times New Roman" charset="0"/>
              </a:rPr>
              <a:t>аккумуляторов, зарядные устройства, зарядка и разрядка батарей – правила ведения работ. </a:t>
            </a:r>
            <a:endParaRPr lang="ru-RU" sz="2400" dirty="0" smtClean="0">
              <a:latin typeface="Times New Roman" charset="0"/>
              <a:ea typeface="Times New Roman" charset="0"/>
              <a:cs typeface="Times New Roman" charset="0"/>
            </a:endParaRPr>
          </a:p>
          <a:p>
            <a:r>
              <a:rPr lang="ru-RU" sz="2400" dirty="0" smtClean="0">
                <a:latin typeface="Times New Roman" charset="0"/>
                <a:ea typeface="Times New Roman" charset="0"/>
                <a:cs typeface="Times New Roman" charset="0"/>
              </a:rPr>
              <a:t>Техническое </a:t>
            </a:r>
            <a:r>
              <a:rPr lang="ru-RU" sz="2400" dirty="0">
                <a:latin typeface="Times New Roman" charset="0"/>
                <a:ea typeface="Times New Roman" charset="0"/>
                <a:cs typeface="Times New Roman" charset="0"/>
              </a:rPr>
              <a:t>обслуживание электрооборудования. </a:t>
            </a:r>
            <a:endParaRPr lang="ru-RU" sz="2400" dirty="0" smtClean="0">
              <a:latin typeface="Times New Roman" charset="0"/>
              <a:ea typeface="Times New Roman" charset="0"/>
              <a:cs typeface="Times New Roman" charset="0"/>
            </a:endParaRPr>
          </a:p>
          <a:p>
            <a:r>
              <a:rPr lang="ru-RU" sz="2400" dirty="0" smtClean="0">
                <a:latin typeface="Times New Roman" charset="0"/>
                <a:ea typeface="Times New Roman" charset="0"/>
                <a:cs typeface="Times New Roman" charset="0"/>
              </a:rPr>
              <a:t>Виды </a:t>
            </a:r>
            <a:r>
              <a:rPr lang="ru-RU" sz="2400" dirty="0">
                <a:latin typeface="Times New Roman" charset="0"/>
                <a:ea typeface="Times New Roman" charset="0"/>
                <a:cs typeface="Times New Roman" charset="0"/>
              </a:rPr>
              <a:t>и периодичность технических осмотров, смазка погрузчика. </a:t>
            </a:r>
          </a:p>
          <a:p>
            <a:r>
              <a:rPr lang="ru-RU" sz="2400" dirty="0" smtClean="0">
                <a:latin typeface="Times New Roman" charset="0"/>
                <a:ea typeface="Times New Roman" charset="0"/>
                <a:cs typeface="Times New Roman" charset="0"/>
              </a:rPr>
              <a:t>Возможные </a:t>
            </a:r>
            <a:r>
              <a:rPr lang="ru-RU" sz="2400" dirty="0">
                <a:latin typeface="Times New Roman" charset="0"/>
                <a:ea typeface="Times New Roman" charset="0"/>
                <a:cs typeface="Times New Roman" charset="0"/>
              </a:rPr>
              <a:t>неисправности в работе погрузчика, способы их устранения. </a:t>
            </a:r>
          </a:p>
          <a:p>
            <a:r>
              <a:rPr lang="ru-RU" sz="2400" dirty="0" smtClean="0">
                <a:latin typeface="Times New Roman" charset="0"/>
                <a:ea typeface="Times New Roman" charset="0"/>
                <a:cs typeface="Times New Roman" charset="0"/>
              </a:rPr>
              <a:t>Работа </a:t>
            </a:r>
            <a:r>
              <a:rPr lang="ru-RU" sz="2400" dirty="0">
                <a:latin typeface="Times New Roman" charset="0"/>
                <a:ea typeface="Times New Roman" charset="0"/>
                <a:cs typeface="Times New Roman" charset="0"/>
              </a:rPr>
              <a:t>в зимних условиях</a:t>
            </a:r>
            <a:r>
              <a:rPr lang="ru-RU" sz="2400" dirty="0" smtClean="0">
                <a:latin typeface="Times New Roman" charset="0"/>
                <a:ea typeface="Times New Roman" charset="0"/>
                <a:cs typeface="Times New Roman" charset="0"/>
              </a:rPr>
              <a:t>.</a:t>
            </a:r>
          </a:p>
          <a:p>
            <a:r>
              <a:rPr lang="ru-RU" sz="2400" dirty="0" smtClean="0">
                <a:solidFill>
                  <a:schemeClr val="accent4">
                    <a:lumMod val="60000"/>
                    <a:lumOff val="40000"/>
                  </a:schemeClr>
                </a:solidFill>
                <a:latin typeface="Times New Roman" charset="0"/>
                <a:ea typeface="Times New Roman" charset="0"/>
                <a:cs typeface="Times New Roman" charset="0"/>
              </a:rPr>
              <a:t>Особенности </a:t>
            </a:r>
            <a:r>
              <a:rPr lang="ru-RU" sz="2400" dirty="0">
                <a:solidFill>
                  <a:schemeClr val="accent4">
                    <a:lumMod val="60000"/>
                    <a:lumOff val="40000"/>
                  </a:schemeClr>
                </a:solidFill>
                <a:latin typeface="Times New Roman" charset="0"/>
                <a:ea typeface="Times New Roman" charset="0"/>
                <a:cs typeface="Times New Roman" charset="0"/>
              </a:rPr>
              <a:t>эксплуатации погрузчика в агрессивной среде. </a:t>
            </a:r>
            <a:r>
              <a:rPr lang="ru-RU" sz="2400" dirty="0">
                <a:latin typeface="Times New Roman" charset="0"/>
                <a:ea typeface="Times New Roman" charset="0"/>
                <a:cs typeface="Times New Roman" charset="0"/>
              </a:rPr>
              <a:t/>
            </a:r>
            <a:br>
              <a:rPr lang="ru-RU" sz="2400" dirty="0">
                <a:latin typeface="Times New Roman" charset="0"/>
                <a:ea typeface="Times New Roman" charset="0"/>
                <a:cs typeface="Times New Roman" charset="0"/>
              </a:rPr>
            </a:br>
            <a:endParaRPr lang="ru-RU" sz="24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9080214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6000">
              <a:schemeClr val="bg1"/>
            </a:gs>
            <a:gs pos="94000">
              <a:srgbClr val="FFF6F3">
                <a:alpha val="93000"/>
                <a:lumMod val="28000"/>
                <a:lumOff val="72000"/>
              </a:srgb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645168"/>
            <a:ext cx="10515600" cy="1325563"/>
          </a:xfrm>
        </p:spPr>
        <p:txBody>
          <a:bodyPr>
            <a:normAutofit/>
          </a:bodyPr>
          <a:lstStyle/>
          <a:p>
            <a:r>
              <a:rPr lang="ru-RU" sz="3600" b="1" smtClean="0">
                <a:latin typeface="Times New Roman" charset="0"/>
                <a:ea typeface="Times New Roman" charset="0"/>
                <a:cs typeface="Times New Roman" charset="0"/>
              </a:rPr>
              <a:t>Эксплуатация погрузчика</a:t>
            </a:r>
            <a:endParaRPr lang="ru-RU" sz="3600" b="1" dirty="0">
              <a:latin typeface="Times New Roman" charset="0"/>
              <a:ea typeface="Times New Roman" charset="0"/>
              <a:cs typeface="Times New Roman" charset="0"/>
            </a:endParaRPr>
          </a:p>
        </p:txBody>
      </p:sp>
      <p:sp>
        <p:nvSpPr>
          <p:cNvPr id="3" name="Объект 2"/>
          <p:cNvSpPr>
            <a:spLocks noGrp="1"/>
          </p:cNvSpPr>
          <p:nvPr>
            <p:ph idx="1"/>
          </p:nvPr>
        </p:nvSpPr>
        <p:spPr>
          <a:xfrm>
            <a:off x="541638" y="1652630"/>
            <a:ext cx="10515600" cy="4351338"/>
          </a:xfrm>
        </p:spPr>
        <p:txBody>
          <a:bodyPr>
            <a:normAutofit fontScale="92500" lnSpcReduction="10000"/>
          </a:bodyPr>
          <a:lstStyle/>
          <a:p>
            <a:pPr marL="514350" indent="-514350">
              <a:buAutoNum type="arabicPeriod"/>
            </a:pPr>
            <a:r>
              <a:rPr lang="ru-RU" dirty="0" smtClean="0">
                <a:latin typeface="Times New Roman" charset="0"/>
                <a:ea typeface="Times New Roman" charset="0"/>
                <a:cs typeface="Times New Roman" charset="0"/>
              </a:rPr>
              <a:t>Каждый </a:t>
            </a:r>
            <a:r>
              <a:rPr lang="ru-RU" dirty="0">
                <a:latin typeface="Times New Roman" charset="0"/>
                <a:ea typeface="Times New Roman" charset="0"/>
                <a:cs typeface="Times New Roman" charset="0"/>
              </a:rPr>
              <a:t>погрузчик должен числиться за определенным водителем, а при двух- или трехсменной работе – за отдельной бригадой, отвечающей за правильную его эксплуатацию и обслуживание</a:t>
            </a:r>
            <a:r>
              <a:rPr lang="ru-RU" dirty="0" smtClean="0">
                <a:latin typeface="Times New Roman" charset="0"/>
                <a:ea typeface="Times New Roman" charset="0"/>
                <a:cs typeface="Times New Roman" charset="0"/>
              </a:rPr>
              <a:t>.</a:t>
            </a:r>
          </a:p>
          <a:p>
            <a:pPr marL="514350" indent="-514350">
              <a:buAutoNum type="arabicPeriod"/>
            </a:pPr>
            <a:r>
              <a:rPr lang="ru-RU" dirty="0" smtClean="0">
                <a:latin typeface="Times New Roman" charset="0"/>
                <a:ea typeface="Times New Roman" charset="0"/>
                <a:cs typeface="Times New Roman" charset="0"/>
              </a:rPr>
              <a:t> </a:t>
            </a:r>
            <a:r>
              <a:rPr lang="ru-RU" dirty="0">
                <a:latin typeface="Times New Roman" charset="0"/>
                <a:ea typeface="Times New Roman" charset="0"/>
                <a:cs typeface="Times New Roman" charset="0"/>
              </a:rPr>
              <a:t>Водителю разрешается производить только такие операции, которые соответствуют конструкции погрузчика, и для которых он предназначен. </a:t>
            </a:r>
          </a:p>
          <a:p>
            <a:pPr marL="514350" indent="-514350">
              <a:buAutoNum type="arabicPeriod"/>
            </a:pPr>
            <a:r>
              <a:rPr lang="ru-RU" dirty="0" smtClean="0">
                <a:latin typeface="Times New Roman" charset="0"/>
                <a:ea typeface="Times New Roman" charset="0"/>
                <a:cs typeface="Times New Roman" charset="0"/>
              </a:rPr>
              <a:t>Запрещено </a:t>
            </a:r>
            <a:r>
              <a:rPr lang="ru-RU" dirty="0">
                <a:latin typeface="Times New Roman" charset="0"/>
                <a:ea typeface="Times New Roman" charset="0"/>
                <a:cs typeface="Times New Roman" charset="0"/>
              </a:rPr>
              <a:t>движение погрузчиков с неисправностями в рулевом управлении, тормозной и сигнальной системах. Если устранение неисправности не является возможным на месте, погрузчик передают в сервисную мастерскую по указанию соответствующего руководителя, который должен обеспечить безопасность передвижения.</a:t>
            </a:r>
          </a:p>
        </p:txBody>
      </p:sp>
    </p:spTree>
    <p:extLst>
      <p:ext uri="{BB962C8B-B14F-4D97-AF65-F5344CB8AC3E}">
        <p14:creationId xmlns:p14="http://schemas.microsoft.com/office/powerpoint/2010/main" val="1750003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6000">
              <a:schemeClr val="bg1"/>
            </a:gs>
            <a:gs pos="94000">
              <a:srgbClr val="FFF6F3">
                <a:alpha val="93000"/>
                <a:lumMod val="28000"/>
                <a:lumOff val="72000"/>
              </a:srgb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887627" y="881641"/>
            <a:ext cx="10233454" cy="5517744"/>
          </a:xfrm>
        </p:spPr>
        <p:txBody>
          <a:bodyPr/>
          <a:lstStyle/>
          <a:p>
            <a:pPr marL="0" indent="0">
              <a:buNone/>
            </a:pPr>
            <a:r>
              <a:rPr lang="ru-RU" dirty="0" smtClean="0">
                <a:latin typeface="Times New Roman" charset="0"/>
                <a:ea typeface="Times New Roman" charset="0"/>
                <a:cs typeface="Times New Roman" charset="0"/>
              </a:rPr>
              <a:t>4. Смена </a:t>
            </a:r>
            <a:r>
              <a:rPr lang="ru-RU" dirty="0">
                <a:latin typeface="Times New Roman" charset="0"/>
                <a:ea typeface="Times New Roman" charset="0"/>
                <a:cs typeface="Times New Roman" charset="0"/>
              </a:rPr>
              <a:t>направления движения должна производиться только при нейтральном положении рычага реверсирования гидродинамической передачи и остановленном погрузчике. </a:t>
            </a:r>
            <a:endParaRPr lang="ru-RU" dirty="0" smtClean="0">
              <a:latin typeface="Times New Roman" charset="0"/>
              <a:ea typeface="Times New Roman" charset="0"/>
              <a:cs typeface="Times New Roman" charset="0"/>
            </a:endParaRPr>
          </a:p>
          <a:p>
            <a:pPr marL="0" indent="0">
              <a:buNone/>
            </a:pPr>
            <a:r>
              <a:rPr lang="ru-RU" dirty="0" smtClean="0">
                <a:latin typeface="Times New Roman" charset="0"/>
                <a:ea typeface="Times New Roman" charset="0"/>
                <a:cs typeface="Times New Roman" charset="0"/>
              </a:rPr>
              <a:t>5. Запрещена </a:t>
            </a:r>
            <a:r>
              <a:rPr lang="ru-RU" dirty="0">
                <a:latin typeface="Times New Roman" charset="0"/>
                <a:ea typeface="Times New Roman" charset="0"/>
                <a:cs typeface="Times New Roman" charset="0"/>
              </a:rPr>
              <a:t>транспортировка грузов, превышающих номинальную грузоподъемность погрузчика или нагруженных неправильно. </a:t>
            </a:r>
            <a:endParaRPr lang="ru-RU" dirty="0" smtClean="0">
              <a:latin typeface="Times New Roman" charset="0"/>
              <a:ea typeface="Times New Roman" charset="0"/>
              <a:cs typeface="Times New Roman" charset="0"/>
            </a:endParaRPr>
          </a:p>
          <a:p>
            <a:pPr marL="0" indent="0">
              <a:buNone/>
            </a:pPr>
            <a:r>
              <a:rPr lang="ru-RU" dirty="0" smtClean="0">
                <a:latin typeface="Times New Roman" charset="0"/>
                <a:ea typeface="Times New Roman" charset="0"/>
                <a:cs typeface="Times New Roman" charset="0"/>
              </a:rPr>
              <a:t>6. </a:t>
            </a:r>
            <a:r>
              <a:rPr lang="ru-RU" dirty="0">
                <a:latin typeface="Times New Roman" charset="0"/>
                <a:ea typeface="Times New Roman" charset="0"/>
                <a:cs typeface="Times New Roman" charset="0"/>
              </a:rPr>
              <a:t>Запрещено нахождение людей в зоне погрузки (разгрузки). </a:t>
            </a:r>
            <a:endParaRPr lang="ru-RU" dirty="0" smtClean="0">
              <a:latin typeface="Times New Roman" charset="0"/>
              <a:ea typeface="Times New Roman" charset="0"/>
              <a:cs typeface="Times New Roman" charset="0"/>
            </a:endParaRPr>
          </a:p>
          <a:p>
            <a:pPr marL="0" indent="0">
              <a:buNone/>
            </a:pPr>
            <a:r>
              <a:rPr lang="ru-RU" dirty="0" smtClean="0">
                <a:latin typeface="Times New Roman" charset="0"/>
                <a:ea typeface="Times New Roman" charset="0"/>
                <a:cs typeface="Times New Roman" charset="0"/>
              </a:rPr>
              <a:t>7. </a:t>
            </a:r>
            <a:r>
              <a:rPr lang="ru-RU" dirty="0">
                <a:latin typeface="Times New Roman" charset="0"/>
                <a:ea typeface="Times New Roman" charset="0"/>
                <a:cs typeface="Times New Roman" charset="0"/>
              </a:rPr>
              <a:t>Запрещается управлять погрузчиком влажными или испачканными в масле руками. </a:t>
            </a:r>
            <a:endParaRPr lang="ru-RU" dirty="0" smtClean="0">
              <a:latin typeface="Times New Roman" charset="0"/>
              <a:ea typeface="Times New Roman" charset="0"/>
              <a:cs typeface="Times New Roman" charset="0"/>
            </a:endParaRPr>
          </a:p>
          <a:p>
            <a:pPr marL="0" indent="0">
              <a:buNone/>
            </a:pPr>
            <a:r>
              <a:rPr lang="ru-RU" dirty="0" smtClean="0">
                <a:latin typeface="Times New Roman" charset="0"/>
                <a:ea typeface="Times New Roman" charset="0"/>
                <a:cs typeface="Times New Roman" charset="0"/>
              </a:rPr>
              <a:t>8. </a:t>
            </a:r>
            <a:r>
              <a:rPr lang="ru-RU" dirty="0">
                <a:latin typeface="Times New Roman" charset="0"/>
                <a:ea typeface="Times New Roman" charset="0"/>
                <a:cs typeface="Times New Roman" charset="0"/>
              </a:rPr>
              <a:t>Запрещено поднимать грузы, которые размещены на вилах не в соответствии с диаграммой нагрузки</a:t>
            </a:r>
          </a:p>
        </p:txBody>
      </p:sp>
    </p:spTree>
    <p:extLst>
      <p:ext uri="{BB962C8B-B14F-4D97-AF65-F5344CB8AC3E}">
        <p14:creationId xmlns:p14="http://schemas.microsoft.com/office/powerpoint/2010/main" val="8206976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6000">
              <a:schemeClr val="bg1"/>
            </a:gs>
            <a:gs pos="94000">
              <a:srgbClr val="FFF6F3">
                <a:alpha val="93000"/>
                <a:lumMod val="28000"/>
                <a:lumOff val="72000"/>
              </a:srgb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788773" y="828765"/>
            <a:ext cx="10515600" cy="5496479"/>
          </a:xfrm>
        </p:spPr>
        <p:txBody>
          <a:bodyPr>
            <a:normAutofit fontScale="92500"/>
          </a:bodyPr>
          <a:lstStyle/>
          <a:p>
            <a:pPr marL="0" indent="0">
              <a:buNone/>
            </a:pPr>
            <a:r>
              <a:rPr lang="ru-RU" dirty="0" smtClean="0">
                <a:latin typeface="Times New Roman" charset="0"/>
                <a:ea typeface="Times New Roman" charset="0"/>
                <a:cs typeface="Times New Roman" charset="0"/>
              </a:rPr>
              <a:t>9. Запрещается </a:t>
            </a:r>
            <a:r>
              <a:rPr lang="ru-RU" dirty="0">
                <a:latin typeface="Times New Roman" charset="0"/>
                <a:ea typeface="Times New Roman" charset="0"/>
                <a:cs typeface="Times New Roman" charset="0"/>
              </a:rPr>
              <a:t>увеличение грузоподъемности погрузчика добавлением дополнительных противовесов или погрузкой людей на противовес, а также внесение других изменений, ухудшающих его устойчивость. </a:t>
            </a:r>
            <a:endParaRPr lang="ru-RU" dirty="0" smtClean="0">
              <a:latin typeface="Times New Roman" charset="0"/>
              <a:ea typeface="Times New Roman" charset="0"/>
              <a:cs typeface="Times New Roman" charset="0"/>
            </a:endParaRPr>
          </a:p>
          <a:p>
            <a:pPr marL="0" indent="0">
              <a:buNone/>
            </a:pPr>
            <a:r>
              <a:rPr lang="ru-RU" dirty="0" smtClean="0">
                <a:latin typeface="Times New Roman" charset="0"/>
                <a:ea typeface="Times New Roman" charset="0"/>
                <a:cs typeface="Times New Roman" charset="0"/>
              </a:rPr>
              <a:t>10. Запрещается </a:t>
            </a:r>
            <a:r>
              <a:rPr lang="ru-RU" dirty="0">
                <a:latin typeface="Times New Roman" charset="0"/>
                <a:ea typeface="Times New Roman" charset="0"/>
                <a:cs typeface="Times New Roman" charset="0"/>
              </a:rPr>
              <a:t>сажать пассажиров на погрузчик, клыки вил и навесное оборудование, стоять под вилами или вблизи принимаемого груза. </a:t>
            </a:r>
            <a:endParaRPr lang="ru-RU" dirty="0" smtClean="0">
              <a:latin typeface="Times New Roman" charset="0"/>
              <a:ea typeface="Times New Roman" charset="0"/>
              <a:cs typeface="Times New Roman" charset="0"/>
            </a:endParaRPr>
          </a:p>
          <a:p>
            <a:pPr marL="0" indent="0">
              <a:buNone/>
            </a:pPr>
            <a:r>
              <a:rPr lang="ru-RU" dirty="0" smtClean="0">
                <a:latin typeface="Times New Roman" charset="0"/>
                <a:ea typeface="Times New Roman" charset="0"/>
                <a:cs typeface="Times New Roman" charset="0"/>
              </a:rPr>
              <a:t>11. </a:t>
            </a:r>
            <a:r>
              <a:rPr lang="ru-RU" dirty="0">
                <a:latin typeface="Times New Roman" charset="0"/>
                <a:ea typeface="Times New Roman" charset="0"/>
                <a:cs typeface="Times New Roman" charset="0"/>
              </a:rPr>
              <a:t>Запрещен подъем грузов: </a:t>
            </a:r>
            <a:endParaRPr lang="ru-RU" dirty="0" smtClean="0">
              <a:latin typeface="Times New Roman" charset="0"/>
              <a:ea typeface="Times New Roman" charset="0"/>
              <a:cs typeface="Times New Roman" charset="0"/>
            </a:endParaRPr>
          </a:p>
          <a:p>
            <a:pPr marL="0" indent="0">
              <a:buNone/>
            </a:pPr>
            <a:r>
              <a:rPr lang="ru-RU" dirty="0" smtClean="0">
                <a:latin typeface="Times New Roman" charset="0"/>
                <a:ea typeface="Times New Roman" charset="0"/>
                <a:cs typeface="Times New Roman" charset="0"/>
              </a:rPr>
              <a:t>-</a:t>
            </a:r>
            <a:r>
              <a:rPr lang="ru-RU" dirty="0">
                <a:latin typeface="Times New Roman" charset="0"/>
                <a:ea typeface="Times New Roman" charset="0"/>
                <a:cs typeface="Times New Roman" charset="0"/>
              </a:rPr>
              <a:t>превышающих максимальную грузоподъемность погрузчика</a:t>
            </a:r>
            <a:r>
              <a:rPr lang="ru-RU" dirty="0" smtClean="0">
                <a:latin typeface="Times New Roman" charset="0"/>
                <a:ea typeface="Times New Roman" charset="0"/>
                <a:cs typeface="Times New Roman" charset="0"/>
              </a:rPr>
              <a:t>;</a:t>
            </a:r>
          </a:p>
          <a:p>
            <a:pPr marL="0" indent="0">
              <a:buNone/>
            </a:pPr>
            <a:r>
              <a:rPr lang="ru-RU" dirty="0" smtClean="0">
                <a:latin typeface="Times New Roman" charset="0"/>
                <a:ea typeface="Times New Roman" charset="0"/>
                <a:cs typeface="Times New Roman" charset="0"/>
              </a:rPr>
              <a:t>-</a:t>
            </a:r>
            <a:r>
              <a:rPr lang="ru-RU" dirty="0">
                <a:latin typeface="Times New Roman" charset="0"/>
                <a:ea typeface="Times New Roman" charset="0"/>
                <a:cs typeface="Times New Roman" charset="0"/>
              </a:rPr>
              <a:t>вилами, клыки которых установлены ассиметрично к оси погрузчика; </a:t>
            </a:r>
            <a:endParaRPr lang="ru-RU" dirty="0" smtClean="0">
              <a:latin typeface="Times New Roman" charset="0"/>
              <a:ea typeface="Times New Roman" charset="0"/>
              <a:cs typeface="Times New Roman" charset="0"/>
            </a:endParaRPr>
          </a:p>
          <a:p>
            <a:pPr marL="0" indent="0">
              <a:buNone/>
            </a:pPr>
            <a:r>
              <a:rPr lang="ru-RU" dirty="0" smtClean="0">
                <a:latin typeface="Times New Roman" charset="0"/>
                <a:ea typeface="Times New Roman" charset="0"/>
                <a:cs typeface="Times New Roman" charset="0"/>
              </a:rPr>
              <a:t>-</a:t>
            </a:r>
            <a:r>
              <a:rPr lang="ru-RU" dirty="0">
                <a:latin typeface="Times New Roman" charset="0"/>
                <a:ea typeface="Times New Roman" charset="0"/>
                <a:cs typeface="Times New Roman" charset="0"/>
              </a:rPr>
              <a:t>при выключенном стояночном тормозе; </a:t>
            </a:r>
            <a:endParaRPr lang="ru-RU" dirty="0" smtClean="0">
              <a:latin typeface="Times New Roman" charset="0"/>
              <a:ea typeface="Times New Roman" charset="0"/>
              <a:cs typeface="Times New Roman" charset="0"/>
            </a:endParaRPr>
          </a:p>
          <a:p>
            <a:pPr marL="0" indent="0">
              <a:buNone/>
            </a:pPr>
            <a:r>
              <a:rPr lang="ru-RU" dirty="0" smtClean="0">
                <a:latin typeface="Times New Roman" charset="0"/>
                <a:ea typeface="Times New Roman" charset="0"/>
                <a:cs typeface="Times New Roman" charset="0"/>
              </a:rPr>
              <a:t>-</a:t>
            </a:r>
            <a:r>
              <a:rPr lang="ru-RU" dirty="0">
                <a:latin typeface="Times New Roman" charset="0"/>
                <a:ea typeface="Times New Roman" charset="0"/>
                <a:cs typeface="Times New Roman" charset="0"/>
              </a:rPr>
              <a:t>если груз </a:t>
            </a:r>
            <a:r>
              <a:rPr lang="ru-RU" dirty="0" smtClean="0">
                <a:latin typeface="Times New Roman" charset="0"/>
                <a:ea typeface="Times New Roman" charset="0"/>
                <a:cs typeface="Times New Roman" charset="0"/>
              </a:rPr>
              <a:t>не сбалансирован </a:t>
            </a:r>
            <a:r>
              <a:rPr lang="ru-RU" dirty="0">
                <a:latin typeface="Times New Roman" charset="0"/>
                <a:ea typeface="Times New Roman" charset="0"/>
                <a:cs typeface="Times New Roman" charset="0"/>
              </a:rPr>
              <a:t>и не обеспечена его неподвижность; </a:t>
            </a:r>
            <a:endParaRPr lang="ru-RU" dirty="0" smtClean="0">
              <a:latin typeface="Times New Roman" charset="0"/>
              <a:ea typeface="Times New Roman" charset="0"/>
              <a:cs typeface="Times New Roman" charset="0"/>
            </a:endParaRPr>
          </a:p>
          <a:p>
            <a:pPr marL="0" indent="0">
              <a:buNone/>
            </a:pPr>
            <a:r>
              <a:rPr lang="ru-RU" dirty="0" smtClean="0">
                <a:latin typeface="Times New Roman" charset="0"/>
                <a:ea typeface="Times New Roman" charset="0"/>
                <a:cs typeface="Times New Roman" charset="0"/>
              </a:rPr>
              <a:t>- </a:t>
            </a:r>
            <a:r>
              <a:rPr lang="ru-RU" dirty="0">
                <a:latin typeface="Times New Roman" charset="0"/>
                <a:ea typeface="Times New Roman" charset="0"/>
                <a:cs typeface="Times New Roman" charset="0"/>
              </a:rPr>
              <a:t>если под грузом нет необходимого просвета для введения клыков вил</a:t>
            </a:r>
          </a:p>
        </p:txBody>
      </p:sp>
    </p:spTree>
    <p:extLst>
      <p:ext uri="{BB962C8B-B14F-4D97-AF65-F5344CB8AC3E}">
        <p14:creationId xmlns:p14="http://schemas.microsoft.com/office/powerpoint/2010/main" val="1329202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6000">
              <a:schemeClr val="bg1"/>
            </a:gs>
            <a:gs pos="94000">
              <a:srgbClr val="FFF6F3">
                <a:alpha val="93000"/>
                <a:lumMod val="28000"/>
                <a:lumOff val="72000"/>
              </a:srgb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714633" y="863823"/>
            <a:ext cx="10515600" cy="5560275"/>
          </a:xfrm>
        </p:spPr>
        <p:txBody>
          <a:bodyPr/>
          <a:lstStyle/>
          <a:p>
            <a:pPr marL="0" indent="0">
              <a:buNone/>
            </a:pPr>
            <a:r>
              <a:rPr lang="ru-RU" dirty="0" smtClean="0">
                <a:latin typeface="Times New Roman" charset="0"/>
                <a:ea typeface="Times New Roman" charset="0"/>
                <a:cs typeface="Times New Roman" charset="0"/>
              </a:rPr>
              <a:t>12. </a:t>
            </a:r>
            <a:r>
              <a:rPr lang="ru-RU" dirty="0">
                <a:latin typeface="Times New Roman" charset="0"/>
                <a:ea typeface="Times New Roman" charset="0"/>
                <a:cs typeface="Times New Roman" charset="0"/>
              </a:rPr>
              <a:t>Подъем, спуск и наклон грузов необходимо производить плавно, без сотрясений. </a:t>
            </a:r>
            <a:endParaRPr lang="ru-RU" dirty="0" smtClean="0">
              <a:latin typeface="Times New Roman" charset="0"/>
              <a:ea typeface="Times New Roman" charset="0"/>
              <a:cs typeface="Times New Roman" charset="0"/>
            </a:endParaRPr>
          </a:p>
          <a:p>
            <a:pPr marL="0" indent="0">
              <a:buNone/>
            </a:pPr>
            <a:r>
              <a:rPr lang="ru-RU" dirty="0" smtClean="0">
                <a:latin typeface="Times New Roman" charset="0"/>
                <a:ea typeface="Times New Roman" charset="0"/>
                <a:cs typeface="Times New Roman" charset="0"/>
              </a:rPr>
              <a:t>13. </a:t>
            </a:r>
            <a:r>
              <a:rPr lang="ru-RU" dirty="0">
                <a:latin typeface="Times New Roman" charset="0"/>
                <a:ea typeface="Times New Roman" charset="0"/>
                <a:cs typeface="Times New Roman" charset="0"/>
              </a:rPr>
              <a:t>Транспортировка груза должна производиться в транспортном положении (300 мм над землей). Должно быть обеспечено надежное закрепление груза. </a:t>
            </a:r>
            <a:endParaRPr lang="ru-RU" dirty="0" smtClean="0">
              <a:latin typeface="Times New Roman" charset="0"/>
              <a:ea typeface="Times New Roman" charset="0"/>
              <a:cs typeface="Times New Roman" charset="0"/>
            </a:endParaRPr>
          </a:p>
          <a:p>
            <a:pPr marL="0" indent="0">
              <a:buNone/>
            </a:pPr>
            <a:r>
              <a:rPr lang="ru-RU" dirty="0" smtClean="0">
                <a:latin typeface="Times New Roman" charset="0"/>
                <a:ea typeface="Times New Roman" charset="0"/>
                <a:cs typeface="Times New Roman" charset="0"/>
              </a:rPr>
              <a:t>14. При </a:t>
            </a:r>
            <a:r>
              <a:rPr lang="ru-RU" dirty="0">
                <a:latin typeface="Times New Roman" charset="0"/>
                <a:ea typeface="Times New Roman" charset="0"/>
                <a:cs typeface="Times New Roman" charset="0"/>
              </a:rPr>
              <a:t>транспортировке негабаритных грузов водитель должен убедиться, что высота и ширина проезда достаточна для безопасного движения. </a:t>
            </a:r>
            <a:endParaRPr lang="ru-RU" dirty="0" smtClean="0">
              <a:latin typeface="Times New Roman" charset="0"/>
              <a:ea typeface="Times New Roman" charset="0"/>
              <a:cs typeface="Times New Roman" charset="0"/>
            </a:endParaRPr>
          </a:p>
          <a:p>
            <a:pPr marL="0" indent="0">
              <a:buNone/>
            </a:pPr>
            <a:r>
              <a:rPr lang="ru-RU" dirty="0" smtClean="0">
                <a:latin typeface="Times New Roman" charset="0"/>
                <a:ea typeface="Times New Roman" charset="0"/>
                <a:cs typeface="Times New Roman" charset="0"/>
              </a:rPr>
              <a:t>15. Перевозка </a:t>
            </a:r>
            <a:r>
              <a:rPr lang="ru-RU" dirty="0">
                <a:latin typeface="Times New Roman" charset="0"/>
                <a:ea typeface="Times New Roman" charset="0"/>
                <a:cs typeface="Times New Roman" charset="0"/>
              </a:rPr>
              <a:t>объемистых грузов, нарушающих видимость должна производиться задним ходом или передним ходом, с помощью другого человека, указывающего водителю дорогу и обеспечивающего безопасность движения.</a:t>
            </a:r>
          </a:p>
        </p:txBody>
      </p:sp>
    </p:spTree>
    <p:extLst>
      <p:ext uri="{BB962C8B-B14F-4D97-AF65-F5344CB8AC3E}">
        <p14:creationId xmlns:p14="http://schemas.microsoft.com/office/powerpoint/2010/main" val="11842146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6000">
              <a:schemeClr val="bg1"/>
            </a:gs>
            <a:gs pos="94000">
              <a:srgbClr val="FFF6F3">
                <a:alpha val="93000"/>
                <a:lumMod val="28000"/>
                <a:lumOff val="72000"/>
              </a:srgb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848545" y="906333"/>
            <a:ext cx="10515600" cy="6347084"/>
          </a:xfrm>
        </p:spPr>
        <p:txBody>
          <a:bodyPr>
            <a:normAutofit/>
          </a:bodyPr>
          <a:lstStyle/>
          <a:p>
            <a:pPr marL="0" indent="0">
              <a:buNone/>
            </a:pPr>
            <a:r>
              <a:rPr lang="ru-RU" dirty="0" smtClean="0">
                <a:latin typeface="Times New Roman" charset="0"/>
                <a:ea typeface="Times New Roman" charset="0"/>
                <a:cs typeface="Times New Roman" charset="0"/>
              </a:rPr>
              <a:t>16. При </a:t>
            </a:r>
            <a:r>
              <a:rPr lang="ru-RU" dirty="0">
                <a:latin typeface="Times New Roman" charset="0"/>
                <a:ea typeface="Times New Roman" charset="0"/>
                <a:cs typeface="Times New Roman" charset="0"/>
              </a:rPr>
              <a:t>обработке взрывчатых, пожароопасных и прочих грузов, требующих повышенного внимания, водитель должен быть проинструктирован своим непосредственным руководителем о правилах безопасной работы. </a:t>
            </a:r>
            <a:endParaRPr lang="ru-RU" dirty="0" smtClean="0">
              <a:latin typeface="Times New Roman" charset="0"/>
              <a:ea typeface="Times New Roman" charset="0"/>
              <a:cs typeface="Times New Roman" charset="0"/>
            </a:endParaRPr>
          </a:p>
          <a:p>
            <a:pPr marL="0" indent="0">
              <a:buNone/>
            </a:pPr>
            <a:r>
              <a:rPr lang="ru-RU" dirty="0" smtClean="0">
                <a:latin typeface="Times New Roman" charset="0"/>
                <a:ea typeface="Times New Roman" charset="0"/>
                <a:cs typeface="Times New Roman" charset="0"/>
              </a:rPr>
              <a:t>17. </a:t>
            </a:r>
            <a:r>
              <a:rPr lang="ru-RU" dirty="0">
                <a:latin typeface="Times New Roman" charset="0"/>
                <a:ea typeface="Times New Roman" charset="0"/>
                <a:cs typeface="Times New Roman" charset="0"/>
              </a:rPr>
              <a:t>Перед включением двигателя водитель должен убедиться, что все командные рычаги установлены в нейтральное положение, а ручной тормоз достаточно натянут . </a:t>
            </a:r>
            <a:endParaRPr lang="ru-RU" dirty="0" smtClean="0">
              <a:latin typeface="Times New Roman" charset="0"/>
              <a:ea typeface="Times New Roman" charset="0"/>
              <a:cs typeface="Times New Roman" charset="0"/>
            </a:endParaRPr>
          </a:p>
          <a:p>
            <a:pPr marL="0" indent="0">
              <a:buNone/>
            </a:pPr>
            <a:r>
              <a:rPr lang="ru-RU" dirty="0" smtClean="0">
                <a:latin typeface="Times New Roman" charset="0"/>
                <a:ea typeface="Times New Roman" charset="0"/>
                <a:cs typeface="Times New Roman" charset="0"/>
              </a:rPr>
              <a:t>18. </a:t>
            </a:r>
            <a:r>
              <a:rPr lang="ru-RU" dirty="0">
                <a:latin typeface="Times New Roman" charset="0"/>
                <a:ea typeface="Times New Roman" charset="0"/>
                <a:cs typeface="Times New Roman" charset="0"/>
              </a:rPr>
              <a:t>По окончании работы, перед тем, как покинуть погрузчик, водитель должен установить все рычаги в нейтральное положение, включить ручной тормоз, выключить двигатель и взять с собой ключ от стартерного переключателя. Если погрузчик остановлен на уклоне, его колеса должны быть заклинены.</a:t>
            </a:r>
          </a:p>
        </p:txBody>
      </p:sp>
    </p:spTree>
    <p:extLst>
      <p:ext uri="{BB962C8B-B14F-4D97-AF65-F5344CB8AC3E}">
        <p14:creationId xmlns:p14="http://schemas.microsoft.com/office/powerpoint/2010/main" val="1156541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6000">
              <a:schemeClr val="bg1"/>
            </a:gs>
            <a:gs pos="94000">
              <a:srgbClr val="FFF6F3">
                <a:alpha val="93000"/>
                <a:lumMod val="28000"/>
                <a:lumOff val="72000"/>
              </a:srgb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3800" b="1" dirty="0" smtClean="0">
                <a:latin typeface="Times New Roman" charset="0"/>
                <a:ea typeface="Times New Roman" charset="0"/>
                <a:cs typeface="Times New Roman" charset="0"/>
              </a:rPr>
              <a:t/>
            </a:r>
            <a:br>
              <a:rPr lang="en-US" sz="3800" b="1" dirty="0" smtClean="0">
                <a:latin typeface="Times New Roman" charset="0"/>
                <a:ea typeface="Times New Roman" charset="0"/>
                <a:cs typeface="Times New Roman" charset="0"/>
              </a:rPr>
            </a:br>
            <a:r>
              <a:rPr lang="ru-RU" sz="3800" b="1" dirty="0" smtClean="0">
                <a:latin typeface="Times New Roman" charset="0"/>
                <a:ea typeface="Times New Roman" charset="0"/>
                <a:cs typeface="Times New Roman" charset="0"/>
              </a:rPr>
              <a:t>Приемка нового погрузчика</a:t>
            </a:r>
            <a:endParaRPr lang="ru-RU" sz="3800" b="1" dirty="0">
              <a:latin typeface="Times New Roman" charset="0"/>
              <a:ea typeface="Times New Roman" charset="0"/>
              <a:cs typeface="Times New Roman" charset="0"/>
            </a:endParaRPr>
          </a:p>
        </p:txBody>
      </p:sp>
      <p:sp>
        <p:nvSpPr>
          <p:cNvPr id="3" name="Объект 2"/>
          <p:cNvSpPr>
            <a:spLocks noGrp="1"/>
          </p:cNvSpPr>
          <p:nvPr>
            <p:ph idx="1"/>
          </p:nvPr>
        </p:nvSpPr>
        <p:spPr>
          <a:xfrm>
            <a:off x="838200" y="1690688"/>
            <a:ext cx="10515600" cy="4486275"/>
          </a:xfrm>
        </p:spPr>
        <p:txBody>
          <a:bodyPr/>
          <a:lstStyle/>
          <a:p>
            <a:pPr marL="0" indent="0">
              <a:buNone/>
            </a:pPr>
            <a:r>
              <a:rPr lang="ru-RU" b="1" u="sng" dirty="0" smtClean="0">
                <a:latin typeface="Times New Roman" charset="0"/>
                <a:ea typeface="Times New Roman" charset="0"/>
                <a:cs typeface="Times New Roman" charset="0"/>
              </a:rPr>
              <a:t>После </a:t>
            </a:r>
            <a:r>
              <a:rPr lang="ru-RU" b="1" u="sng" dirty="0">
                <a:latin typeface="Times New Roman" charset="0"/>
                <a:ea typeface="Times New Roman" charset="0"/>
                <a:cs typeface="Times New Roman" charset="0"/>
              </a:rPr>
              <a:t>поставки машины принимающий ее должен проверить ее состояние, установив: </a:t>
            </a:r>
            <a:endParaRPr lang="en-US" b="1" u="sng" dirty="0" smtClean="0">
              <a:latin typeface="Times New Roman" charset="0"/>
              <a:ea typeface="Times New Roman" charset="0"/>
              <a:cs typeface="Times New Roman" charset="0"/>
            </a:endParaRPr>
          </a:p>
          <a:p>
            <a:pPr marL="514350" indent="-514350">
              <a:buAutoNum type="arabicPeriod"/>
            </a:pPr>
            <a:r>
              <a:rPr lang="ru-RU" dirty="0" smtClean="0">
                <a:latin typeface="Times New Roman" charset="0"/>
                <a:ea typeface="Times New Roman" charset="0"/>
                <a:cs typeface="Times New Roman" charset="0"/>
              </a:rPr>
              <a:t>Соответствие </a:t>
            </a:r>
            <a:r>
              <a:rPr lang="ru-RU" dirty="0">
                <a:latin typeface="Times New Roman" charset="0"/>
                <a:ea typeface="Times New Roman" charset="0"/>
                <a:cs typeface="Times New Roman" charset="0"/>
              </a:rPr>
              <a:t>заводских номеров с номерами, отмеченными в паспорте. </a:t>
            </a:r>
            <a:endParaRPr lang="en-US" dirty="0" smtClean="0">
              <a:latin typeface="Times New Roman" charset="0"/>
              <a:ea typeface="Times New Roman" charset="0"/>
              <a:cs typeface="Times New Roman" charset="0"/>
            </a:endParaRPr>
          </a:p>
          <a:p>
            <a:pPr marL="514350" indent="-514350">
              <a:buAutoNum type="arabicPeriod"/>
            </a:pPr>
            <a:r>
              <a:rPr lang="ru-RU" dirty="0" smtClean="0">
                <a:latin typeface="Times New Roman" charset="0"/>
                <a:ea typeface="Times New Roman" charset="0"/>
                <a:cs typeface="Times New Roman" charset="0"/>
              </a:rPr>
              <a:t>Внешний </a:t>
            </a:r>
            <a:r>
              <a:rPr lang="ru-RU" dirty="0">
                <a:latin typeface="Times New Roman" charset="0"/>
                <a:ea typeface="Times New Roman" charset="0"/>
                <a:cs typeface="Times New Roman" charset="0"/>
              </a:rPr>
              <a:t>вид погрузчика и его комплектацию. </a:t>
            </a:r>
            <a:endParaRPr lang="en-US" dirty="0">
              <a:latin typeface="Times New Roman" charset="0"/>
              <a:ea typeface="Times New Roman" charset="0"/>
              <a:cs typeface="Times New Roman" charset="0"/>
            </a:endParaRPr>
          </a:p>
          <a:p>
            <a:pPr marL="514350" indent="-514350">
              <a:buAutoNum type="arabicPeriod"/>
            </a:pPr>
            <a:r>
              <a:rPr lang="ru-RU" dirty="0" smtClean="0">
                <a:latin typeface="Times New Roman" charset="0"/>
                <a:ea typeface="Times New Roman" charset="0"/>
                <a:cs typeface="Times New Roman" charset="0"/>
              </a:rPr>
              <a:t>Состояние </a:t>
            </a:r>
            <a:r>
              <a:rPr lang="ru-RU" dirty="0">
                <a:latin typeface="Times New Roman" charset="0"/>
                <a:ea typeface="Times New Roman" charset="0"/>
                <a:cs typeface="Times New Roman" charset="0"/>
              </a:rPr>
              <a:t>стартерной аккумуляторной батареи. </a:t>
            </a:r>
            <a:endParaRPr lang="en-US" dirty="0" smtClean="0">
              <a:latin typeface="Times New Roman" charset="0"/>
              <a:ea typeface="Times New Roman" charset="0"/>
              <a:cs typeface="Times New Roman" charset="0"/>
            </a:endParaRPr>
          </a:p>
          <a:p>
            <a:pPr marL="0" indent="0">
              <a:buNone/>
            </a:pPr>
            <a:endParaRPr lang="en-US" dirty="0" smtClean="0">
              <a:latin typeface="Times New Roman" charset="0"/>
              <a:ea typeface="Times New Roman" charset="0"/>
              <a:cs typeface="Times New Roman" charset="0"/>
            </a:endParaRPr>
          </a:p>
          <a:p>
            <a:pPr marL="0" indent="0">
              <a:buNone/>
            </a:pPr>
            <a:r>
              <a:rPr lang="ru-RU" dirty="0" smtClean="0">
                <a:latin typeface="Times New Roman" charset="0"/>
                <a:ea typeface="Times New Roman" charset="0"/>
                <a:cs typeface="Times New Roman" charset="0"/>
              </a:rPr>
              <a:t>До </a:t>
            </a:r>
            <a:r>
              <a:rPr lang="ru-RU" dirty="0">
                <a:latin typeface="Times New Roman" charset="0"/>
                <a:ea typeface="Times New Roman" charset="0"/>
                <a:cs typeface="Times New Roman" charset="0"/>
              </a:rPr>
              <a:t>устранения обнаруженных неисправностей погрузчик в эксплуатацию не допускается.</a:t>
            </a:r>
          </a:p>
        </p:txBody>
      </p:sp>
    </p:spTree>
    <p:extLst>
      <p:ext uri="{BB962C8B-B14F-4D97-AF65-F5344CB8AC3E}">
        <p14:creationId xmlns:p14="http://schemas.microsoft.com/office/powerpoint/2010/main" val="995706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6000">
              <a:schemeClr val="bg1"/>
            </a:gs>
            <a:gs pos="94000">
              <a:srgbClr val="FFF6F3">
                <a:alpha val="93000"/>
                <a:lumMod val="28000"/>
                <a:lumOff val="72000"/>
              </a:srgb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latin typeface="Times New Roman" charset="0"/>
                <a:ea typeface="Times New Roman" charset="0"/>
                <a:cs typeface="Times New Roman" charset="0"/>
              </a:rPr>
              <a:t>Обкатка нового погрузчика</a:t>
            </a:r>
            <a:endParaRPr lang="ru-RU" b="1" dirty="0">
              <a:latin typeface="Times New Roman" charset="0"/>
              <a:ea typeface="Times New Roman" charset="0"/>
              <a:cs typeface="Times New Roman" charset="0"/>
            </a:endParaRPr>
          </a:p>
        </p:txBody>
      </p:sp>
      <p:sp>
        <p:nvSpPr>
          <p:cNvPr id="3" name="Объект 2"/>
          <p:cNvSpPr>
            <a:spLocks noGrp="1"/>
          </p:cNvSpPr>
          <p:nvPr>
            <p:ph idx="1"/>
          </p:nvPr>
        </p:nvSpPr>
        <p:spPr>
          <a:xfrm>
            <a:off x="838200" y="1507524"/>
            <a:ext cx="10515600" cy="4669439"/>
          </a:xfrm>
        </p:spPr>
        <p:txBody>
          <a:bodyPr>
            <a:noAutofit/>
          </a:bodyPr>
          <a:lstStyle/>
          <a:p>
            <a:pPr marL="0" indent="0">
              <a:buNone/>
            </a:pPr>
            <a:r>
              <a:rPr lang="ru-RU" sz="2500" b="1" u="sng" dirty="0">
                <a:latin typeface="Times New Roman" charset="0"/>
                <a:ea typeface="Times New Roman" charset="0"/>
                <a:cs typeface="Times New Roman" charset="0"/>
              </a:rPr>
              <a:t>Перед обкаткой необходимо произвести следующее: </a:t>
            </a:r>
            <a:endParaRPr lang="en-US" sz="2500" b="1" u="sng" dirty="0" smtClean="0">
              <a:latin typeface="Times New Roman" charset="0"/>
              <a:ea typeface="Times New Roman" charset="0"/>
              <a:cs typeface="Times New Roman" charset="0"/>
            </a:endParaRPr>
          </a:p>
          <a:p>
            <a:pPr marL="0" indent="0">
              <a:buNone/>
            </a:pPr>
            <a:r>
              <a:rPr lang="en-US" sz="2500" dirty="0" smtClean="0">
                <a:latin typeface="Times New Roman" charset="0"/>
                <a:ea typeface="Times New Roman" charset="0"/>
                <a:cs typeface="Times New Roman" charset="0"/>
              </a:rPr>
              <a:t>1</a:t>
            </a:r>
            <a:r>
              <a:rPr lang="ru-RU" sz="2500" dirty="0" smtClean="0">
                <a:latin typeface="Times New Roman" charset="0"/>
                <a:ea typeface="Times New Roman" charset="0"/>
                <a:cs typeface="Times New Roman" charset="0"/>
              </a:rPr>
              <a:t>. Расконсервировать </a:t>
            </a:r>
            <a:r>
              <a:rPr lang="ru-RU" sz="2500" dirty="0">
                <a:latin typeface="Times New Roman" charset="0"/>
                <a:ea typeface="Times New Roman" charset="0"/>
                <a:cs typeface="Times New Roman" charset="0"/>
              </a:rPr>
              <a:t>и почистить погрузчик. </a:t>
            </a:r>
            <a:endParaRPr lang="en-US" sz="2500" dirty="0" smtClean="0">
              <a:latin typeface="Times New Roman" charset="0"/>
              <a:ea typeface="Times New Roman" charset="0"/>
              <a:cs typeface="Times New Roman" charset="0"/>
            </a:endParaRPr>
          </a:p>
          <a:p>
            <a:pPr marL="0" indent="0">
              <a:buNone/>
            </a:pPr>
            <a:r>
              <a:rPr lang="ru-RU" sz="2500" dirty="0" smtClean="0">
                <a:latin typeface="Times New Roman" charset="0"/>
                <a:ea typeface="Times New Roman" charset="0"/>
                <a:cs typeface="Times New Roman" charset="0"/>
              </a:rPr>
              <a:t>2</a:t>
            </a:r>
            <a:r>
              <a:rPr lang="ru-RU" sz="2500" dirty="0">
                <a:latin typeface="Times New Roman" charset="0"/>
                <a:ea typeface="Times New Roman" charset="0"/>
                <a:cs typeface="Times New Roman" charset="0"/>
              </a:rPr>
              <a:t>. Подзарядить аккумуляторную батарею. </a:t>
            </a:r>
            <a:endParaRPr lang="en-US" sz="2500" dirty="0" smtClean="0">
              <a:latin typeface="Times New Roman" charset="0"/>
              <a:ea typeface="Times New Roman" charset="0"/>
              <a:cs typeface="Times New Roman" charset="0"/>
            </a:endParaRPr>
          </a:p>
          <a:p>
            <a:pPr marL="0" indent="0">
              <a:buNone/>
            </a:pPr>
            <a:r>
              <a:rPr lang="ru-RU" sz="2500" dirty="0" smtClean="0">
                <a:latin typeface="Times New Roman" charset="0"/>
                <a:ea typeface="Times New Roman" charset="0"/>
                <a:cs typeface="Times New Roman" charset="0"/>
              </a:rPr>
              <a:t>3</a:t>
            </a:r>
            <a:r>
              <a:rPr lang="ru-RU" sz="2500" dirty="0">
                <a:latin typeface="Times New Roman" charset="0"/>
                <a:ea typeface="Times New Roman" charset="0"/>
                <a:cs typeface="Times New Roman" charset="0"/>
              </a:rPr>
              <a:t>. Проверить уровень масла в картерах двигателя, гидравлической передачи, ведущего моста, в баке гидравлической системы и уровень тормозной жидкости в баке тормозной системы. При необходимости долить соответствующую рабочую жидкость до нужного уровня. При отсутствии рекомендованных жидкостей можно использовать указанные заменители. В этом случае следует слить остатки жидкости из картера (бака), промыть его жидким машинным маслом и только тогда заполнить жидкостью-заменителем. </a:t>
            </a:r>
          </a:p>
        </p:txBody>
      </p:sp>
    </p:spTree>
    <p:extLst>
      <p:ext uri="{BB962C8B-B14F-4D97-AF65-F5344CB8AC3E}">
        <p14:creationId xmlns:p14="http://schemas.microsoft.com/office/powerpoint/2010/main" val="3247639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6000">
              <a:schemeClr val="bg1"/>
            </a:gs>
            <a:gs pos="94000">
              <a:srgbClr val="FFF6F3">
                <a:alpha val="93000"/>
                <a:lumMod val="28000"/>
                <a:lumOff val="72000"/>
              </a:srgb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p:txBody>
          <a:bodyPr>
            <a:noAutofit/>
          </a:bodyPr>
          <a:lstStyle/>
          <a:p>
            <a:pPr marL="0" indent="0">
              <a:buNone/>
            </a:pPr>
            <a:endParaRPr lang="en-US" dirty="0">
              <a:latin typeface="Times New Roman" charset="0"/>
              <a:ea typeface="Times New Roman" charset="0"/>
              <a:cs typeface="Times New Roman" charset="0"/>
            </a:endParaRPr>
          </a:p>
          <a:p>
            <a:pPr marL="0" indent="0">
              <a:buNone/>
            </a:pPr>
            <a:r>
              <a:rPr lang="ru-RU" dirty="0">
                <a:latin typeface="Times New Roman" charset="0"/>
                <a:ea typeface="Times New Roman" charset="0"/>
                <a:cs typeface="Times New Roman" charset="0"/>
              </a:rPr>
              <a:t>4. Наполнить топливом бак погрузчика и заправить систему охлаждения двигателя. </a:t>
            </a:r>
            <a:endParaRPr lang="en-US" dirty="0">
              <a:latin typeface="Times New Roman" charset="0"/>
              <a:ea typeface="Times New Roman" charset="0"/>
              <a:cs typeface="Times New Roman" charset="0"/>
            </a:endParaRPr>
          </a:p>
          <a:p>
            <a:pPr marL="0" indent="0">
              <a:buNone/>
            </a:pPr>
            <a:r>
              <a:rPr lang="ru-RU" dirty="0">
                <a:latin typeface="Times New Roman" charset="0"/>
                <a:ea typeface="Times New Roman" charset="0"/>
                <a:cs typeface="Times New Roman" charset="0"/>
              </a:rPr>
              <a:t>5. Проверить внешние элементы крепления, ослабленные в результате транспортировки, подтянуть. </a:t>
            </a:r>
            <a:endParaRPr lang="en-US" dirty="0">
              <a:latin typeface="Times New Roman" charset="0"/>
              <a:ea typeface="Times New Roman" charset="0"/>
              <a:cs typeface="Times New Roman" charset="0"/>
            </a:endParaRPr>
          </a:p>
          <a:p>
            <a:pPr marL="0" indent="0">
              <a:buNone/>
            </a:pPr>
            <a:r>
              <a:rPr lang="ru-RU" dirty="0">
                <a:latin typeface="Times New Roman" charset="0"/>
                <a:ea typeface="Times New Roman" charset="0"/>
                <a:cs typeface="Times New Roman" charset="0"/>
              </a:rPr>
              <a:t>6. Проверить крепление колес и давление воздуха в шинах. </a:t>
            </a:r>
            <a:endParaRPr 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6306688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6000">
              <a:schemeClr val="bg1"/>
            </a:gs>
            <a:gs pos="94000">
              <a:srgbClr val="FFF6F3">
                <a:alpha val="93000"/>
                <a:lumMod val="28000"/>
                <a:lumOff val="72000"/>
              </a:srgbClr>
            </a:gs>
            <a:gs pos="100000">
              <a:srgbClr val="FF0000"/>
            </a:gs>
          </a:gsLst>
          <a:lin ang="5400000" scaled="1"/>
        </a:gradFill>
        <a:effectLst/>
      </p:bgPr>
    </p:bg>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0658" y="1815006"/>
            <a:ext cx="11264401" cy="3201837"/>
          </a:xfrm>
        </p:spPr>
      </p:pic>
    </p:spTree>
    <p:extLst>
      <p:ext uri="{BB962C8B-B14F-4D97-AF65-F5344CB8AC3E}">
        <p14:creationId xmlns:p14="http://schemas.microsoft.com/office/powerpoint/2010/main" val="1632381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6000">
              <a:schemeClr val="bg1"/>
            </a:gs>
            <a:gs pos="94000">
              <a:srgbClr val="FFF6F3">
                <a:alpha val="93000"/>
                <a:lumMod val="28000"/>
                <a:lumOff val="72000"/>
              </a:srgb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838200" y="1254642"/>
            <a:ext cx="10515600" cy="4922321"/>
          </a:xfrm>
        </p:spPr>
        <p:txBody>
          <a:bodyPr>
            <a:normAutofit/>
          </a:bodyPr>
          <a:lstStyle/>
          <a:p>
            <a:pPr marL="0" indent="0">
              <a:buNone/>
            </a:pPr>
            <a:r>
              <a:rPr lang="ru-RU" dirty="0">
                <a:latin typeface="Times New Roman" charset="0"/>
                <a:ea typeface="Times New Roman" charset="0"/>
                <a:cs typeface="Times New Roman" charset="0"/>
              </a:rPr>
              <a:t>7. Проверить нормальную работу всех приборов, органов управления, узлов и агрегатов. </a:t>
            </a:r>
            <a:endParaRPr lang="ru-RU" dirty="0" smtClean="0">
              <a:latin typeface="Times New Roman" charset="0"/>
              <a:ea typeface="Times New Roman" charset="0"/>
              <a:cs typeface="Times New Roman" charset="0"/>
            </a:endParaRPr>
          </a:p>
          <a:p>
            <a:pPr marL="0" indent="0">
              <a:buNone/>
            </a:pPr>
            <a:r>
              <a:rPr lang="ru-RU" dirty="0" smtClean="0">
                <a:latin typeface="Times New Roman" charset="0"/>
                <a:ea typeface="Times New Roman" charset="0"/>
                <a:cs typeface="Times New Roman" charset="0"/>
              </a:rPr>
              <a:t>Обкатка </a:t>
            </a:r>
            <a:r>
              <a:rPr lang="ru-RU" dirty="0">
                <a:latin typeface="Times New Roman" charset="0"/>
                <a:ea typeface="Times New Roman" charset="0"/>
                <a:cs typeface="Times New Roman" charset="0"/>
              </a:rPr>
              <a:t>погрузчика производится водителем под контролем соответствующего технического руководителя в течение 50 часов. Обучение водителей во время обкатки не допускается. </a:t>
            </a:r>
            <a:endParaRPr lang="ru-RU" dirty="0" smtClean="0">
              <a:latin typeface="Times New Roman" charset="0"/>
              <a:ea typeface="Times New Roman" charset="0"/>
              <a:cs typeface="Times New Roman" charset="0"/>
            </a:endParaRPr>
          </a:p>
          <a:p>
            <a:pPr marL="0" indent="0">
              <a:buNone/>
            </a:pPr>
            <a:r>
              <a:rPr lang="ru-RU" dirty="0" smtClean="0">
                <a:latin typeface="Times New Roman" charset="0"/>
                <a:ea typeface="Times New Roman" charset="0"/>
                <a:cs typeface="Times New Roman" charset="0"/>
              </a:rPr>
              <a:t>Во </a:t>
            </a:r>
            <a:r>
              <a:rPr lang="ru-RU" dirty="0">
                <a:latin typeface="Times New Roman" charset="0"/>
                <a:ea typeface="Times New Roman" charset="0"/>
                <a:cs typeface="Times New Roman" charset="0"/>
              </a:rPr>
              <a:t>время обкатки особенно внимательно следить за показаниями приборов на щите и за нормальной работой всех агрегатов. </a:t>
            </a:r>
          </a:p>
          <a:p>
            <a:endParaRPr lang="ru-RU"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138019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6000">
              <a:schemeClr val="bg1"/>
            </a:gs>
            <a:gs pos="94000">
              <a:srgbClr val="FFF6F3">
                <a:alpha val="93000"/>
                <a:lumMod val="28000"/>
                <a:lumOff val="72000"/>
              </a:srgb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pPr marL="0" indent="0">
              <a:buNone/>
            </a:pPr>
            <a:r>
              <a:rPr lang="ru-RU" b="1" u="sng" dirty="0">
                <a:latin typeface="Times New Roman" charset="0"/>
                <a:ea typeface="Times New Roman" charset="0"/>
                <a:cs typeface="Times New Roman" charset="0"/>
              </a:rPr>
              <a:t>После обкатки следует: </a:t>
            </a:r>
            <a:endParaRPr lang="ru-RU" b="1" u="sng" dirty="0" smtClean="0">
              <a:latin typeface="Times New Roman" charset="0"/>
              <a:ea typeface="Times New Roman" charset="0"/>
              <a:cs typeface="Times New Roman" charset="0"/>
            </a:endParaRPr>
          </a:p>
          <a:p>
            <a:pPr marL="0" indent="0">
              <a:buNone/>
            </a:pPr>
            <a:r>
              <a:rPr lang="ru-RU" dirty="0" smtClean="0">
                <a:latin typeface="Times New Roman" charset="0"/>
                <a:ea typeface="Times New Roman" charset="0"/>
                <a:cs typeface="Times New Roman" charset="0"/>
              </a:rPr>
              <a:t>1. Подтянуть </a:t>
            </a:r>
            <a:r>
              <a:rPr lang="ru-RU" dirty="0">
                <a:latin typeface="Times New Roman" charset="0"/>
                <a:ea typeface="Times New Roman" charset="0"/>
                <a:cs typeface="Times New Roman" charset="0"/>
              </a:rPr>
              <a:t>развинченные элементы крепления. </a:t>
            </a:r>
            <a:endParaRPr lang="ru-RU" dirty="0" smtClean="0">
              <a:latin typeface="Times New Roman" charset="0"/>
              <a:ea typeface="Times New Roman" charset="0"/>
              <a:cs typeface="Times New Roman" charset="0"/>
            </a:endParaRPr>
          </a:p>
          <a:p>
            <a:pPr marL="0" indent="0">
              <a:buNone/>
            </a:pPr>
            <a:r>
              <a:rPr lang="ru-RU" dirty="0" smtClean="0">
                <a:latin typeface="Times New Roman" charset="0"/>
                <a:ea typeface="Times New Roman" charset="0"/>
                <a:cs typeface="Times New Roman" charset="0"/>
              </a:rPr>
              <a:t>2</a:t>
            </a:r>
            <a:r>
              <a:rPr lang="ru-RU" dirty="0">
                <a:latin typeface="Times New Roman" charset="0"/>
                <a:ea typeface="Times New Roman" charset="0"/>
                <a:cs typeface="Times New Roman" charset="0"/>
              </a:rPr>
              <a:t>. Проверить исправность отдельных узлов и агрегатов, наличие эксплуатационных жидкостей и др. </a:t>
            </a:r>
            <a:endParaRPr lang="ru-RU" dirty="0" smtClean="0">
              <a:latin typeface="Times New Roman" charset="0"/>
              <a:ea typeface="Times New Roman" charset="0"/>
              <a:cs typeface="Times New Roman" charset="0"/>
            </a:endParaRPr>
          </a:p>
          <a:p>
            <a:pPr marL="0" indent="0">
              <a:buNone/>
            </a:pPr>
            <a:r>
              <a:rPr lang="ru-RU" dirty="0" smtClean="0">
                <a:latin typeface="Times New Roman" charset="0"/>
                <a:ea typeface="Times New Roman" charset="0"/>
                <a:cs typeface="Times New Roman" charset="0"/>
              </a:rPr>
              <a:t>3</a:t>
            </a:r>
            <a:r>
              <a:rPr lang="ru-RU" dirty="0">
                <a:latin typeface="Times New Roman" charset="0"/>
                <a:ea typeface="Times New Roman" charset="0"/>
                <a:cs typeface="Times New Roman" charset="0"/>
              </a:rPr>
              <a:t>. Проверить уровень рабочей жидкости в тормозной системе и охлаждающей жидкости. Обнаруженные неисправности следует устранить</a:t>
            </a:r>
          </a:p>
        </p:txBody>
      </p:sp>
    </p:spTree>
    <p:extLst>
      <p:ext uri="{BB962C8B-B14F-4D97-AF65-F5344CB8AC3E}">
        <p14:creationId xmlns:p14="http://schemas.microsoft.com/office/powerpoint/2010/main" val="1266235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6000">
              <a:schemeClr val="bg1"/>
            </a:gs>
            <a:gs pos="94000">
              <a:srgbClr val="FFF6F3">
                <a:alpha val="93000"/>
                <a:lumMod val="28000"/>
                <a:lumOff val="72000"/>
              </a:srgb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500062"/>
            <a:ext cx="10515600" cy="1325563"/>
          </a:xfrm>
        </p:spPr>
        <p:txBody>
          <a:bodyPr/>
          <a:lstStyle/>
          <a:p>
            <a:r>
              <a:rPr lang="ru-RU" b="1" dirty="0" smtClean="0">
                <a:latin typeface="Times New Roman" charset="0"/>
                <a:ea typeface="Times New Roman" charset="0"/>
                <a:cs typeface="Times New Roman" charset="0"/>
              </a:rPr>
              <a:t>Ежесменное обслуживание</a:t>
            </a:r>
            <a:endParaRPr lang="ru-RU" b="1" dirty="0">
              <a:latin typeface="Times New Roman" charset="0"/>
              <a:ea typeface="Times New Roman" charset="0"/>
              <a:cs typeface="Times New Roman" charset="0"/>
            </a:endParaRPr>
          </a:p>
        </p:txBody>
      </p:sp>
      <p:sp>
        <p:nvSpPr>
          <p:cNvPr id="3" name="Объект 2"/>
          <p:cNvSpPr>
            <a:spLocks noGrp="1"/>
          </p:cNvSpPr>
          <p:nvPr>
            <p:ph idx="1"/>
          </p:nvPr>
        </p:nvSpPr>
        <p:spPr/>
        <p:txBody>
          <a:bodyPr>
            <a:normAutofit lnSpcReduction="10000"/>
          </a:bodyPr>
          <a:lstStyle/>
          <a:p>
            <a:pPr marL="0" indent="0">
              <a:buNone/>
            </a:pPr>
            <a:r>
              <a:rPr lang="ru-RU" dirty="0" smtClean="0">
                <a:latin typeface="Times New Roman" charset="0"/>
                <a:ea typeface="Times New Roman" charset="0"/>
                <a:cs typeface="Times New Roman" charset="0"/>
              </a:rPr>
              <a:t>В </a:t>
            </a:r>
            <a:r>
              <a:rPr lang="ru-RU" dirty="0">
                <a:latin typeface="Times New Roman" charset="0"/>
                <a:ea typeface="Times New Roman" charset="0"/>
                <a:cs typeface="Times New Roman" charset="0"/>
              </a:rPr>
              <a:t>объем ежесменного обслуживания входят следующие операции. </a:t>
            </a:r>
            <a:r>
              <a:rPr lang="ru-RU" b="1" u="sng" dirty="0">
                <a:latin typeface="Times New Roman" charset="0"/>
                <a:ea typeface="Times New Roman" charset="0"/>
                <a:cs typeface="Times New Roman" charset="0"/>
              </a:rPr>
              <a:t>Перед началом работы: </a:t>
            </a:r>
            <a:endParaRPr lang="ru-RU" b="1" u="sng" dirty="0" smtClean="0">
              <a:latin typeface="Times New Roman" charset="0"/>
              <a:ea typeface="Times New Roman" charset="0"/>
              <a:cs typeface="Times New Roman" charset="0"/>
            </a:endParaRPr>
          </a:p>
          <a:p>
            <a:pPr marL="514350" indent="-514350">
              <a:buAutoNum type="arabicPeriod"/>
            </a:pPr>
            <a:r>
              <a:rPr lang="ru-RU" dirty="0" smtClean="0">
                <a:latin typeface="Times New Roman" charset="0"/>
                <a:ea typeface="Times New Roman" charset="0"/>
                <a:cs typeface="Times New Roman" charset="0"/>
              </a:rPr>
              <a:t>Внешний </a:t>
            </a:r>
            <a:r>
              <a:rPr lang="ru-RU" dirty="0">
                <a:latin typeface="Times New Roman" charset="0"/>
                <a:ea typeface="Times New Roman" charset="0"/>
                <a:cs typeface="Times New Roman" charset="0"/>
              </a:rPr>
              <a:t>осмотр основных агрегатов и узлов </a:t>
            </a:r>
            <a:r>
              <a:rPr lang="ru-RU" dirty="0" smtClean="0">
                <a:latin typeface="Times New Roman" charset="0"/>
                <a:ea typeface="Times New Roman" charset="0"/>
                <a:cs typeface="Times New Roman" charset="0"/>
              </a:rPr>
              <a:t>погрузчика.</a:t>
            </a:r>
          </a:p>
          <a:p>
            <a:pPr marL="0" indent="0">
              <a:buNone/>
            </a:pPr>
            <a:r>
              <a:rPr lang="ru-RU" dirty="0" smtClean="0">
                <a:latin typeface="Times New Roman" charset="0"/>
                <a:ea typeface="Times New Roman" charset="0"/>
                <a:cs typeface="Times New Roman" charset="0"/>
              </a:rPr>
              <a:t>Проверка </a:t>
            </a:r>
            <a:r>
              <a:rPr lang="ru-RU" dirty="0">
                <a:latin typeface="Times New Roman" charset="0"/>
                <a:ea typeface="Times New Roman" charset="0"/>
                <a:cs typeface="Times New Roman" charset="0"/>
              </a:rPr>
              <a:t>на </a:t>
            </a:r>
            <a:r>
              <a:rPr lang="ru-RU" dirty="0" smtClean="0">
                <a:latin typeface="Times New Roman" charset="0"/>
                <a:ea typeface="Times New Roman" charset="0"/>
                <a:cs typeface="Times New Roman" charset="0"/>
              </a:rPr>
              <a:t>наличие </a:t>
            </a:r>
            <a:r>
              <a:rPr lang="ru-RU" dirty="0">
                <a:latin typeface="Times New Roman" charset="0"/>
                <a:ea typeface="Times New Roman" charset="0"/>
                <a:cs typeface="Times New Roman" charset="0"/>
              </a:rPr>
              <a:t>пропусков, трещин и разрывов. </a:t>
            </a:r>
            <a:endParaRPr lang="ru-RU" dirty="0" smtClean="0">
              <a:latin typeface="Times New Roman" charset="0"/>
              <a:ea typeface="Times New Roman" charset="0"/>
              <a:cs typeface="Times New Roman" charset="0"/>
            </a:endParaRPr>
          </a:p>
          <a:p>
            <a:pPr marL="0" indent="0">
              <a:buNone/>
            </a:pPr>
            <a:r>
              <a:rPr lang="ru-RU" dirty="0" smtClean="0">
                <a:latin typeface="Times New Roman" charset="0"/>
                <a:ea typeface="Times New Roman" charset="0"/>
                <a:cs typeface="Times New Roman" charset="0"/>
              </a:rPr>
              <a:t>2</a:t>
            </a:r>
            <a:r>
              <a:rPr lang="ru-RU" dirty="0">
                <a:latin typeface="Times New Roman" charset="0"/>
                <a:ea typeface="Times New Roman" charset="0"/>
                <a:cs typeface="Times New Roman" charset="0"/>
              </a:rPr>
              <a:t>. Проверка на наличие течи из гидравлической системы, гидроусилителя руля, гидравлического привода тормозов и аккумуляторов. </a:t>
            </a:r>
            <a:endParaRPr lang="ru-RU" dirty="0" smtClean="0">
              <a:latin typeface="Times New Roman" charset="0"/>
              <a:ea typeface="Times New Roman" charset="0"/>
              <a:cs typeface="Times New Roman" charset="0"/>
            </a:endParaRPr>
          </a:p>
          <a:p>
            <a:pPr marL="0" indent="0">
              <a:buNone/>
            </a:pPr>
            <a:r>
              <a:rPr lang="ru-RU" dirty="0" smtClean="0">
                <a:latin typeface="Times New Roman" charset="0"/>
                <a:ea typeface="Times New Roman" charset="0"/>
                <a:cs typeface="Times New Roman" charset="0"/>
              </a:rPr>
              <a:t>3</a:t>
            </a:r>
            <a:r>
              <a:rPr lang="ru-RU" dirty="0">
                <a:latin typeface="Times New Roman" charset="0"/>
                <a:ea typeface="Times New Roman" charset="0"/>
                <a:cs typeface="Times New Roman" charset="0"/>
              </a:rPr>
              <a:t>. Проверка уровня масла в картере двигателя. </a:t>
            </a:r>
            <a:endParaRPr lang="ru-RU" dirty="0" smtClean="0">
              <a:latin typeface="Times New Roman" charset="0"/>
              <a:ea typeface="Times New Roman" charset="0"/>
              <a:cs typeface="Times New Roman" charset="0"/>
            </a:endParaRPr>
          </a:p>
          <a:p>
            <a:pPr marL="0" indent="0">
              <a:buNone/>
            </a:pPr>
            <a:r>
              <a:rPr lang="ru-RU" dirty="0" smtClean="0">
                <a:latin typeface="Times New Roman" charset="0"/>
                <a:ea typeface="Times New Roman" charset="0"/>
                <a:cs typeface="Times New Roman" charset="0"/>
              </a:rPr>
              <a:t>4</a:t>
            </a:r>
            <a:r>
              <a:rPr lang="ru-RU" dirty="0">
                <a:latin typeface="Times New Roman" charset="0"/>
                <a:ea typeface="Times New Roman" charset="0"/>
                <a:cs typeface="Times New Roman" charset="0"/>
              </a:rPr>
              <a:t>. Проверка количества охлаждающей жидкости в радиаторе и топлива в баке.</a:t>
            </a:r>
          </a:p>
        </p:txBody>
      </p:sp>
    </p:spTree>
    <p:extLst>
      <p:ext uri="{BB962C8B-B14F-4D97-AF65-F5344CB8AC3E}">
        <p14:creationId xmlns:p14="http://schemas.microsoft.com/office/powerpoint/2010/main" val="1204275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6000">
              <a:schemeClr val="bg1"/>
            </a:gs>
            <a:gs pos="94000">
              <a:srgbClr val="FFF6F3">
                <a:alpha val="93000"/>
                <a:lumMod val="28000"/>
                <a:lumOff val="72000"/>
              </a:srgb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774405" y="1208937"/>
            <a:ext cx="10515600" cy="4351338"/>
          </a:xfrm>
        </p:spPr>
        <p:txBody>
          <a:bodyPr/>
          <a:lstStyle/>
          <a:p>
            <a:pPr marL="0" indent="0">
              <a:buNone/>
            </a:pPr>
            <a:r>
              <a:rPr lang="ru-RU" dirty="0">
                <a:latin typeface="Times New Roman" charset="0"/>
                <a:ea typeface="Times New Roman" charset="0"/>
                <a:cs typeface="Times New Roman" charset="0"/>
              </a:rPr>
              <a:t>5. Проверка внешнего состояния шин, давления воздуха в них и натянутости элементов крепления. </a:t>
            </a:r>
            <a:endParaRPr lang="ru-RU" dirty="0" smtClean="0">
              <a:latin typeface="Times New Roman" charset="0"/>
              <a:ea typeface="Times New Roman" charset="0"/>
              <a:cs typeface="Times New Roman" charset="0"/>
            </a:endParaRPr>
          </a:p>
          <a:p>
            <a:pPr marL="0" indent="0">
              <a:buNone/>
            </a:pPr>
            <a:r>
              <a:rPr lang="ru-RU" dirty="0" smtClean="0">
                <a:latin typeface="Times New Roman" charset="0"/>
                <a:ea typeface="Times New Roman" charset="0"/>
                <a:cs typeface="Times New Roman" charset="0"/>
              </a:rPr>
              <a:t>6</a:t>
            </a:r>
            <a:r>
              <a:rPr lang="ru-RU" dirty="0">
                <a:latin typeface="Times New Roman" charset="0"/>
                <a:ea typeface="Times New Roman" charset="0"/>
                <a:cs typeface="Times New Roman" charset="0"/>
              </a:rPr>
              <a:t>. Проверка исправности стартерного переключателя, звукового сигнала и тормозных огней. Проверка при включенном двигателе показаний контрольно-измерительных приборов. </a:t>
            </a:r>
            <a:endParaRPr lang="ru-RU" dirty="0" smtClean="0">
              <a:latin typeface="Times New Roman" charset="0"/>
              <a:ea typeface="Times New Roman" charset="0"/>
              <a:cs typeface="Times New Roman" charset="0"/>
            </a:endParaRPr>
          </a:p>
          <a:p>
            <a:pPr marL="0" indent="0">
              <a:buNone/>
            </a:pPr>
            <a:r>
              <a:rPr lang="ru-RU" dirty="0" smtClean="0">
                <a:latin typeface="Times New Roman" charset="0"/>
                <a:ea typeface="Times New Roman" charset="0"/>
                <a:cs typeface="Times New Roman" charset="0"/>
              </a:rPr>
              <a:t>7</a:t>
            </a:r>
            <a:r>
              <a:rPr lang="ru-RU" dirty="0">
                <a:latin typeface="Times New Roman" charset="0"/>
                <a:ea typeface="Times New Roman" charset="0"/>
                <a:cs typeface="Times New Roman" charset="0"/>
              </a:rPr>
              <a:t>. Проверка исправности грузоподъемного устройства путем контрольного произведения подъема, спуска и наклона приостановленной машине. </a:t>
            </a:r>
            <a:endParaRPr lang="ru-RU" dirty="0" smtClean="0">
              <a:latin typeface="Times New Roman" charset="0"/>
              <a:ea typeface="Times New Roman" charset="0"/>
              <a:cs typeface="Times New Roman" charset="0"/>
            </a:endParaRPr>
          </a:p>
          <a:p>
            <a:pPr marL="0" indent="0">
              <a:buNone/>
            </a:pPr>
            <a:r>
              <a:rPr lang="ru-RU" dirty="0" smtClean="0">
                <a:latin typeface="Times New Roman" charset="0"/>
                <a:ea typeface="Times New Roman" charset="0"/>
                <a:cs typeface="Times New Roman" charset="0"/>
              </a:rPr>
              <a:t>8</a:t>
            </a:r>
            <a:r>
              <a:rPr lang="ru-RU" dirty="0">
                <a:latin typeface="Times New Roman" charset="0"/>
                <a:ea typeface="Times New Roman" charset="0"/>
                <a:cs typeface="Times New Roman" charset="0"/>
              </a:rPr>
              <a:t>. Проверка в движении исправности командных органов и органов управления</a:t>
            </a:r>
          </a:p>
        </p:txBody>
      </p:sp>
    </p:spTree>
    <p:extLst>
      <p:ext uri="{BB962C8B-B14F-4D97-AF65-F5344CB8AC3E}">
        <p14:creationId xmlns:p14="http://schemas.microsoft.com/office/powerpoint/2010/main" val="1264019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6000">
              <a:schemeClr val="bg1"/>
            </a:gs>
            <a:gs pos="94000">
              <a:srgbClr val="FFF6F3">
                <a:alpha val="93000"/>
                <a:lumMod val="28000"/>
                <a:lumOff val="72000"/>
              </a:srgb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838200" y="1334530"/>
            <a:ext cx="10515600" cy="4842433"/>
          </a:xfrm>
        </p:spPr>
        <p:txBody>
          <a:bodyPr>
            <a:normAutofit/>
          </a:bodyPr>
          <a:lstStyle/>
          <a:p>
            <a:pPr marL="0" indent="0">
              <a:buNone/>
            </a:pPr>
            <a:r>
              <a:rPr lang="ru-RU" b="1" u="sng" dirty="0">
                <a:latin typeface="Times New Roman" charset="0"/>
                <a:ea typeface="Times New Roman" charset="0"/>
                <a:cs typeface="Times New Roman" charset="0"/>
              </a:rPr>
              <a:t>После окончания работы: </a:t>
            </a:r>
            <a:endParaRPr lang="ru-RU" b="1" u="sng" dirty="0" smtClean="0">
              <a:latin typeface="Times New Roman" charset="0"/>
              <a:ea typeface="Times New Roman" charset="0"/>
              <a:cs typeface="Times New Roman" charset="0"/>
            </a:endParaRPr>
          </a:p>
          <a:p>
            <a:pPr marL="0" indent="0">
              <a:buNone/>
            </a:pPr>
            <a:r>
              <a:rPr lang="ru-RU" dirty="0" smtClean="0">
                <a:latin typeface="Times New Roman" charset="0"/>
                <a:ea typeface="Times New Roman" charset="0"/>
                <a:cs typeface="Times New Roman" charset="0"/>
              </a:rPr>
              <a:t>1. Очистка</a:t>
            </a:r>
            <a:r>
              <a:rPr lang="ru-RU" dirty="0">
                <a:latin typeface="Times New Roman" charset="0"/>
                <a:ea typeface="Times New Roman" charset="0"/>
                <a:cs typeface="Times New Roman" charset="0"/>
              </a:rPr>
              <a:t>, мойка (при необходимости) и сушка погрузчика. </a:t>
            </a:r>
            <a:endParaRPr lang="ru-RU" dirty="0" smtClean="0">
              <a:latin typeface="Times New Roman" charset="0"/>
              <a:ea typeface="Times New Roman" charset="0"/>
              <a:cs typeface="Times New Roman" charset="0"/>
            </a:endParaRPr>
          </a:p>
          <a:p>
            <a:pPr marL="0" indent="0">
              <a:buNone/>
            </a:pPr>
            <a:r>
              <a:rPr lang="ru-RU" dirty="0" smtClean="0">
                <a:latin typeface="Times New Roman" charset="0"/>
                <a:ea typeface="Times New Roman" charset="0"/>
                <a:cs typeface="Times New Roman" charset="0"/>
              </a:rPr>
              <a:t>2</a:t>
            </a:r>
            <a:r>
              <a:rPr lang="ru-RU" dirty="0">
                <a:latin typeface="Times New Roman" charset="0"/>
                <a:ea typeface="Times New Roman" charset="0"/>
                <a:cs typeface="Times New Roman" charset="0"/>
              </a:rPr>
              <a:t>. Слив воды из системы охлаждения двигателя (если ожидается понижение температуры ниже 0 С) и установка таблички с надписью «Вода слита». Обнаруженные при обслуживании и во время работы неисправности необходимо немедленно устранить. Работы по ежесменному обслуживанию выполняются водителем. Проверки исправности и контроль над работой погрузчика производятся перед началом смены, во время перерывов в работе и после конца рабочей смены.</a:t>
            </a:r>
          </a:p>
        </p:txBody>
      </p:sp>
    </p:spTree>
    <p:extLst>
      <p:ext uri="{BB962C8B-B14F-4D97-AF65-F5344CB8AC3E}">
        <p14:creationId xmlns:p14="http://schemas.microsoft.com/office/powerpoint/2010/main" val="16550353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6000">
              <a:schemeClr val="bg1"/>
            </a:gs>
            <a:gs pos="94000">
              <a:srgbClr val="FFF6F3">
                <a:alpha val="93000"/>
                <a:lumMod val="28000"/>
                <a:lumOff val="72000"/>
              </a:srgb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838200" y="964879"/>
            <a:ext cx="10515600" cy="5632214"/>
          </a:xfrm>
        </p:spPr>
        <p:txBody>
          <a:bodyPr>
            <a:normAutofit/>
          </a:bodyPr>
          <a:lstStyle/>
          <a:p>
            <a:pPr marL="0" indent="0">
              <a:buNone/>
            </a:pPr>
            <a:r>
              <a:rPr lang="ru-RU" sz="3800" b="1" dirty="0" smtClean="0">
                <a:latin typeface="Times New Roman" charset="0"/>
                <a:ea typeface="Times New Roman" charset="0"/>
                <a:cs typeface="Times New Roman" charset="0"/>
              </a:rPr>
              <a:t>Обслуживание узлов и механизмов </a:t>
            </a:r>
          </a:p>
          <a:p>
            <a:pPr marL="0" indent="0">
              <a:buNone/>
            </a:pPr>
            <a:r>
              <a:rPr lang="ru-RU" sz="3200" b="1" u="sng" dirty="0" smtClean="0">
                <a:latin typeface="Times New Roman" charset="0"/>
                <a:ea typeface="Times New Roman" charset="0"/>
                <a:cs typeface="Times New Roman" charset="0"/>
              </a:rPr>
              <a:t>Трансмиссия</a:t>
            </a:r>
            <a:endParaRPr lang="ru-RU" sz="3200" b="1" u="sng" dirty="0">
              <a:latin typeface="Times New Roman" charset="0"/>
              <a:ea typeface="Times New Roman" charset="0"/>
              <a:cs typeface="Times New Roman" charset="0"/>
            </a:endParaRPr>
          </a:p>
          <a:p>
            <a:pPr marL="0" indent="0">
              <a:buNone/>
            </a:pPr>
            <a:r>
              <a:rPr lang="ru-RU" dirty="0" smtClean="0">
                <a:latin typeface="Times New Roman" charset="0"/>
                <a:ea typeface="Times New Roman" charset="0"/>
                <a:cs typeface="Times New Roman" charset="0"/>
              </a:rPr>
              <a:t>Обслуживание </a:t>
            </a:r>
            <a:r>
              <a:rPr lang="ru-RU" dirty="0">
                <a:latin typeface="Times New Roman" charset="0"/>
                <a:ea typeface="Times New Roman" charset="0"/>
                <a:cs typeface="Times New Roman" charset="0"/>
              </a:rPr>
              <a:t>ведущего моста включает в себя слежение за уровнем масла, натянутостью колесных гаек, затяжку притягивающей ленты, проверку течи масла из-под прокладок, замасливания тормозных накладок и барабанов. Ведущий мост должен промываться сильной струей воды.</a:t>
            </a:r>
          </a:p>
        </p:txBody>
      </p:sp>
    </p:spTree>
    <p:extLst>
      <p:ext uri="{BB962C8B-B14F-4D97-AF65-F5344CB8AC3E}">
        <p14:creationId xmlns:p14="http://schemas.microsoft.com/office/powerpoint/2010/main" val="18590315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6000">
              <a:schemeClr val="bg1"/>
            </a:gs>
            <a:gs pos="94000">
              <a:srgbClr val="FFF6F3">
                <a:alpha val="93000"/>
                <a:lumMod val="28000"/>
                <a:lumOff val="72000"/>
              </a:srgb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838200" y="1109054"/>
            <a:ext cx="10515600" cy="5748946"/>
          </a:xfrm>
        </p:spPr>
        <p:txBody>
          <a:bodyPr>
            <a:normAutofit/>
          </a:bodyPr>
          <a:lstStyle/>
          <a:p>
            <a:pPr marL="0" indent="0">
              <a:buNone/>
            </a:pPr>
            <a:r>
              <a:rPr lang="ru-RU" sz="3200" b="1" u="sng" dirty="0">
                <a:latin typeface="Times New Roman" charset="0"/>
                <a:ea typeface="Times New Roman" charset="0"/>
                <a:cs typeface="Times New Roman" charset="0"/>
              </a:rPr>
              <a:t>Управляемый мост </a:t>
            </a:r>
            <a:endParaRPr lang="ru-RU" sz="3200" b="1" u="sng" dirty="0" smtClean="0">
              <a:latin typeface="Times New Roman" charset="0"/>
              <a:ea typeface="Times New Roman" charset="0"/>
              <a:cs typeface="Times New Roman" charset="0"/>
            </a:endParaRPr>
          </a:p>
          <a:p>
            <a:pPr marL="0" indent="0">
              <a:buNone/>
            </a:pPr>
            <a:r>
              <a:rPr lang="ru-RU" sz="3200" dirty="0" smtClean="0">
                <a:latin typeface="Times New Roman" charset="0"/>
                <a:ea typeface="Times New Roman" charset="0"/>
                <a:cs typeface="Times New Roman" charset="0"/>
              </a:rPr>
              <a:t>Обслуживание </a:t>
            </a:r>
            <a:r>
              <a:rPr lang="ru-RU" sz="3200" dirty="0">
                <a:latin typeface="Times New Roman" charset="0"/>
                <a:ea typeface="Times New Roman" charset="0"/>
                <a:cs typeface="Times New Roman" charset="0"/>
              </a:rPr>
              <a:t>состоит в проверке элементов крепления, регулярной смазке подшипников и подвижных соединений, соблюдении параллельности колес, чистке и мыть сильной струей воды.</a:t>
            </a:r>
          </a:p>
        </p:txBody>
      </p:sp>
    </p:spTree>
    <p:extLst>
      <p:ext uri="{BB962C8B-B14F-4D97-AF65-F5344CB8AC3E}">
        <p14:creationId xmlns:p14="http://schemas.microsoft.com/office/powerpoint/2010/main" val="1215828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6000">
              <a:schemeClr val="bg1"/>
            </a:gs>
            <a:gs pos="94000">
              <a:srgbClr val="FFF6F3">
                <a:alpha val="93000"/>
                <a:lumMod val="28000"/>
                <a:lumOff val="72000"/>
              </a:srgb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838200" y="1405495"/>
            <a:ext cx="10515600" cy="4351338"/>
          </a:xfrm>
        </p:spPr>
        <p:txBody>
          <a:bodyPr>
            <a:normAutofit/>
          </a:bodyPr>
          <a:lstStyle/>
          <a:p>
            <a:pPr marL="0" indent="0">
              <a:buNone/>
            </a:pPr>
            <a:r>
              <a:rPr lang="ru-RU" sz="3200" b="1" u="sng" dirty="0">
                <a:latin typeface="Times New Roman" charset="0"/>
                <a:ea typeface="Times New Roman" charset="0"/>
                <a:cs typeface="Times New Roman" charset="0"/>
              </a:rPr>
              <a:t>Тормозная система </a:t>
            </a:r>
          </a:p>
          <a:p>
            <a:pPr marL="0" indent="0">
              <a:buNone/>
            </a:pPr>
            <a:r>
              <a:rPr lang="ru-RU" sz="3200" dirty="0" smtClean="0">
                <a:latin typeface="Times New Roman" charset="0"/>
                <a:ea typeface="Times New Roman" charset="0"/>
                <a:cs typeface="Times New Roman" charset="0"/>
              </a:rPr>
              <a:t>Периодически </a:t>
            </a:r>
            <a:r>
              <a:rPr lang="ru-RU" sz="3200" dirty="0">
                <a:latin typeface="Times New Roman" charset="0"/>
                <a:ea typeface="Times New Roman" charset="0"/>
                <a:cs typeface="Times New Roman" charset="0"/>
              </a:rPr>
              <a:t>проверяется уровень тормозной жидкости, состояние фрикционных накладок, производится регулировка свободного хода педали, натяжения ручного тормоза, зазора между накладками и тормозным барабаном. Раз в году рекомендуется промывать всю систему спиртом или новой тормозной жидкостью.</a:t>
            </a:r>
          </a:p>
        </p:txBody>
      </p:sp>
    </p:spTree>
    <p:extLst>
      <p:ext uri="{BB962C8B-B14F-4D97-AF65-F5344CB8AC3E}">
        <p14:creationId xmlns:p14="http://schemas.microsoft.com/office/powerpoint/2010/main" val="733327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6000">
              <a:schemeClr val="bg1"/>
            </a:gs>
            <a:gs pos="94000">
              <a:srgbClr val="FFF6F3">
                <a:alpha val="93000"/>
                <a:lumMod val="28000"/>
                <a:lumOff val="72000"/>
              </a:srgb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126760"/>
            <a:ext cx="10515600" cy="1325563"/>
          </a:xfrm>
        </p:spPr>
        <p:txBody>
          <a:bodyPr>
            <a:normAutofit/>
          </a:bodyPr>
          <a:lstStyle/>
          <a:p>
            <a:r>
              <a:rPr lang="ru-RU" sz="3200" b="1" u="sng" dirty="0">
                <a:latin typeface="Times New Roman" charset="0"/>
                <a:ea typeface="Times New Roman" charset="0"/>
                <a:cs typeface="Times New Roman" charset="0"/>
              </a:rPr>
              <a:t>Командное устройство </a:t>
            </a:r>
            <a:br>
              <a:rPr lang="ru-RU" sz="3200" b="1" u="sng" dirty="0">
                <a:latin typeface="Times New Roman" charset="0"/>
                <a:ea typeface="Times New Roman" charset="0"/>
                <a:cs typeface="Times New Roman" charset="0"/>
              </a:rPr>
            </a:br>
            <a:endParaRPr lang="ru-RU" sz="3200" b="1" u="sng" dirty="0">
              <a:latin typeface="Times New Roman" charset="0"/>
              <a:ea typeface="Times New Roman" charset="0"/>
              <a:cs typeface="Times New Roman" charset="0"/>
            </a:endParaRPr>
          </a:p>
        </p:txBody>
      </p:sp>
      <p:sp>
        <p:nvSpPr>
          <p:cNvPr id="3" name="Объект 2"/>
          <p:cNvSpPr>
            <a:spLocks noGrp="1"/>
          </p:cNvSpPr>
          <p:nvPr>
            <p:ph idx="1"/>
          </p:nvPr>
        </p:nvSpPr>
        <p:spPr>
          <a:xfrm>
            <a:off x="838200" y="1962537"/>
            <a:ext cx="10515600" cy="4351338"/>
          </a:xfrm>
        </p:spPr>
        <p:txBody>
          <a:bodyPr>
            <a:normAutofit/>
          </a:bodyPr>
          <a:lstStyle/>
          <a:p>
            <a:pPr marL="0" indent="0">
              <a:buNone/>
            </a:pPr>
            <a:r>
              <a:rPr lang="ru-RU" sz="3200" dirty="0" smtClean="0">
                <a:latin typeface="Times New Roman" charset="0"/>
                <a:ea typeface="Times New Roman" charset="0"/>
                <a:cs typeface="Times New Roman" charset="0"/>
              </a:rPr>
              <a:t>Производятся </a:t>
            </a:r>
            <a:r>
              <a:rPr lang="ru-RU" sz="3200" dirty="0">
                <a:latin typeface="Times New Roman" charset="0"/>
                <a:ea typeface="Times New Roman" charset="0"/>
                <a:cs typeface="Times New Roman" charset="0"/>
              </a:rPr>
              <a:t>периодические проверки и смазка подвижных соединений согласно</a:t>
            </a:r>
          </a:p>
        </p:txBody>
      </p:sp>
    </p:spTree>
    <p:extLst>
      <p:ext uri="{BB962C8B-B14F-4D97-AF65-F5344CB8AC3E}">
        <p14:creationId xmlns:p14="http://schemas.microsoft.com/office/powerpoint/2010/main" val="11313592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6000">
              <a:schemeClr val="bg1"/>
            </a:gs>
            <a:gs pos="94000">
              <a:srgbClr val="FFF6F3">
                <a:alpha val="93000"/>
                <a:lumMod val="28000"/>
                <a:lumOff val="72000"/>
              </a:srgb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a:bodyPr>
          <a:lstStyle/>
          <a:p>
            <a:pPr marL="0" indent="0">
              <a:buNone/>
            </a:pPr>
            <a:r>
              <a:rPr lang="ru-RU" sz="3200" b="1" u="sng" dirty="0">
                <a:latin typeface="Times New Roman" charset="0"/>
                <a:ea typeface="Times New Roman" charset="0"/>
                <a:cs typeface="Times New Roman" charset="0"/>
              </a:rPr>
              <a:t>Устройство управления </a:t>
            </a:r>
            <a:endParaRPr lang="ru-RU" sz="3200" b="1" u="sng" dirty="0" smtClean="0">
              <a:latin typeface="Times New Roman" charset="0"/>
              <a:ea typeface="Times New Roman" charset="0"/>
              <a:cs typeface="Times New Roman" charset="0"/>
            </a:endParaRPr>
          </a:p>
          <a:p>
            <a:pPr marL="0" indent="0">
              <a:buNone/>
            </a:pPr>
            <a:r>
              <a:rPr lang="ru-RU" sz="3200" dirty="0" smtClean="0">
                <a:latin typeface="Times New Roman" charset="0"/>
                <a:ea typeface="Times New Roman" charset="0"/>
                <a:cs typeface="Times New Roman" charset="0"/>
              </a:rPr>
              <a:t>Обслуживание </a:t>
            </a:r>
            <a:r>
              <a:rPr lang="ru-RU" sz="3200" dirty="0">
                <a:latin typeface="Times New Roman" charset="0"/>
                <a:ea typeface="Times New Roman" charset="0"/>
                <a:cs typeface="Times New Roman" charset="0"/>
              </a:rPr>
              <a:t>состоит в периодической проверке затянутости скрепляющих элементов, регулярной чистке и смазке подвижных элементов</a:t>
            </a:r>
          </a:p>
        </p:txBody>
      </p:sp>
    </p:spTree>
    <p:extLst>
      <p:ext uri="{BB962C8B-B14F-4D97-AF65-F5344CB8AC3E}">
        <p14:creationId xmlns:p14="http://schemas.microsoft.com/office/powerpoint/2010/main" val="1435218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FF9A4A"/>
            </a:gs>
            <a:gs pos="8000">
              <a:schemeClr val="bg1">
                <a:lumMod val="85000"/>
              </a:schemeClr>
            </a:gs>
            <a:gs pos="92000">
              <a:srgbClr val="FFF6F3">
                <a:alpha val="93000"/>
                <a:lumMod val="28000"/>
                <a:lumOff val="72000"/>
              </a:srgbClr>
            </a:gs>
            <a:gs pos="100000">
              <a:srgbClr val="FF9A4A"/>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800" b="1" dirty="0">
                <a:solidFill>
                  <a:srgbClr val="FF0000"/>
                </a:solidFill>
                <a:latin typeface="Times New Roman" charset="0"/>
                <a:ea typeface="Times New Roman" charset="0"/>
                <a:cs typeface="Times New Roman" charset="0"/>
              </a:rPr>
              <a:t>2. Основы электротехники</a:t>
            </a:r>
            <a:r>
              <a:rPr lang="ru-RU" sz="3800" b="1" dirty="0" smtClean="0">
                <a:solidFill>
                  <a:srgbClr val="FF0000"/>
                </a:solidFill>
                <a:effectLst/>
                <a:latin typeface="Times New Roman" charset="0"/>
                <a:ea typeface="Times New Roman" charset="0"/>
                <a:cs typeface="Times New Roman" charset="0"/>
              </a:rPr>
              <a:t> </a:t>
            </a:r>
            <a:endParaRPr lang="ru-RU" sz="3800" b="1" dirty="0">
              <a:solidFill>
                <a:srgbClr val="FF0000"/>
              </a:solidFill>
              <a:latin typeface="Times New Roman" charset="0"/>
              <a:ea typeface="Times New Roman" charset="0"/>
              <a:cs typeface="Times New Roman" charset="0"/>
            </a:endParaRPr>
          </a:p>
        </p:txBody>
      </p:sp>
      <p:sp>
        <p:nvSpPr>
          <p:cNvPr id="3" name="Объект 2"/>
          <p:cNvSpPr>
            <a:spLocks noGrp="1"/>
          </p:cNvSpPr>
          <p:nvPr>
            <p:ph idx="1"/>
          </p:nvPr>
        </p:nvSpPr>
        <p:spPr/>
        <p:txBody>
          <a:bodyPr>
            <a:normAutofit lnSpcReduction="10000"/>
          </a:bodyPr>
          <a:lstStyle/>
          <a:p>
            <a:r>
              <a:rPr lang="ru-RU" sz="3200" dirty="0">
                <a:latin typeface="Times New Roman" charset="0"/>
                <a:ea typeface="Times New Roman" charset="0"/>
                <a:cs typeface="Times New Roman" charset="0"/>
              </a:rPr>
              <a:t>Понятие об электротехническом токе. </a:t>
            </a:r>
            <a:endParaRPr lang="ru-RU" sz="3200" dirty="0" smtClean="0">
              <a:latin typeface="Times New Roman" charset="0"/>
              <a:ea typeface="Times New Roman" charset="0"/>
              <a:cs typeface="Times New Roman" charset="0"/>
            </a:endParaRPr>
          </a:p>
          <a:p>
            <a:r>
              <a:rPr lang="ru-RU" sz="3200" dirty="0" smtClean="0">
                <a:latin typeface="Times New Roman" charset="0"/>
                <a:ea typeface="Times New Roman" charset="0"/>
                <a:cs typeface="Times New Roman" charset="0"/>
              </a:rPr>
              <a:t>Проводники</a:t>
            </a:r>
            <a:r>
              <a:rPr lang="ru-RU" sz="3200" dirty="0">
                <a:latin typeface="Times New Roman" charset="0"/>
                <a:ea typeface="Times New Roman" charset="0"/>
                <a:cs typeface="Times New Roman" charset="0"/>
              </a:rPr>
              <a:t>, изоляторы. </a:t>
            </a:r>
            <a:endParaRPr lang="ru-RU" sz="3200" dirty="0" smtClean="0">
              <a:latin typeface="Times New Roman" charset="0"/>
              <a:ea typeface="Times New Roman" charset="0"/>
              <a:cs typeface="Times New Roman" charset="0"/>
            </a:endParaRPr>
          </a:p>
          <a:p>
            <a:r>
              <a:rPr lang="ru-RU" sz="3200" dirty="0" smtClean="0">
                <a:latin typeface="Times New Roman" charset="0"/>
                <a:ea typeface="Times New Roman" charset="0"/>
                <a:cs typeface="Times New Roman" charset="0"/>
              </a:rPr>
              <a:t>Электрическая </a:t>
            </a:r>
            <a:r>
              <a:rPr lang="ru-RU" sz="3200" dirty="0">
                <a:latin typeface="Times New Roman" charset="0"/>
                <a:ea typeface="Times New Roman" charset="0"/>
                <a:cs typeface="Times New Roman" charset="0"/>
              </a:rPr>
              <a:t>цепь. </a:t>
            </a:r>
            <a:endParaRPr lang="ru-RU" sz="3200" dirty="0" smtClean="0">
              <a:latin typeface="Times New Roman" charset="0"/>
              <a:ea typeface="Times New Roman" charset="0"/>
              <a:cs typeface="Times New Roman" charset="0"/>
            </a:endParaRPr>
          </a:p>
          <a:p>
            <a:r>
              <a:rPr lang="ru-RU" sz="3200" dirty="0" smtClean="0">
                <a:latin typeface="Times New Roman" charset="0"/>
                <a:ea typeface="Times New Roman" charset="0"/>
                <a:cs typeface="Times New Roman" charset="0"/>
              </a:rPr>
              <a:t>Параллельное</a:t>
            </a:r>
            <a:r>
              <a:rPr lang="ru-RU" sz="3200" dirty="0">
                <a:latin typeface="Times New Roman" charset="0"/>
                <a:ea typeface="Times New Roman" charset="0"/>
                <a:cs typeface="Times New Roman" charset="0"/>
              </a:rPr>
              <a:t>, последовательное, смешанное соединение. </a:t>
            </a:r>
            <a:endParaRPr lang="ru-RU" sz="3200" dirty="0" smtClean="0">
              <a:latin typeface="Times New Roman" charset="0"/>
              <a:ea typeface="Times New Roman" charset="0"/>
              <a:cs typeface="Times New Roman" charset="0"/>
            </a:endParaRPr>
          </a:p>
          <a:p>
            <a:r>
              <a:rPr lang="ru-RU" sz="3200" dirty="0" smtClean="0">
                <a:latin typeface="Times New Roman" charset="0"/>
                <a:ea typeface="Times New Roman" charset="0"/>
                <a:cs typeface="Times New Roman" charset="0"/>
              </a:rPr>
              <a:t>Постоянный </a:t>
            </a:r>
            <a:r>
              <a:rPr lang="ru-RU" sz="3200" dirty="0">
                <a:latin typeface="Times New Roman" charset="0"/>
                <a:ea typeface="Times New Roman" charset="0"/>
                <a:cs typeface="Times New Roman" charset="0"/>
              </a:rPr>
              <a:t>и переменный ток. </a:t>
            </a:r>
            <a:endParaRPr lang="ru-RU" sz="3200" dirty="0" smtClean="0">
              <a:latin typeface="Times New Roman" charset="0"/>
              <a:ea typeface="Times New Roman" charset="0"/>
              <a:cs typeface="Times New Roman" charset="0"/>
            </a:endParaRPr>
          </a:p>
          <a:p>
            <a:r>
              <a:rPr lang="ru-RU" sz="3200" dirty="0" smtClean="0">
                <a:latin typeface="Times New Roman" charset="0"/>
                <a:ea typeface="Times New Roman" charset="0"/>
                <a:cs typeface="Times New Roman" charset="0"/>
              </a:rPr>
              <a:t>Сила </a:t>
            </a:r>
            <a:r>
              <a:rPr lang="ru-RU" sz="3200" dirty="0">
                <a:latin typeface="Times New Roman" charset="0"/>
                <a:ea typeface="Times New Roman" charset="0"/>
                <a:cs typeface="Times New Roman" charset="0"/>
              </a:rPr>
              <a:t>тока, сопротивление, мощность единицы измерения. </a:t>
            </a:r>
            <a:br>
              <a:rPr lang="ru-RU" sz="3200" dirty="0">
                <a:latin typeface="Times New Roman" charset="0"/>
                <a:ea typeface="Times New Roman" charset="0"/>
                <a:cs typeface="Times New Roman" charset="0"/>
              </a:rPr>
            </a:br>
            <a:endParaRPr lang="ru-RU" sz="3200" dirty="0">
              <a:latin typeface="Times New Roman" charset="0"/>
              <a:ea typeface="Times New Roman" charset="0"/>
              <a:cs typeface="Times New Roman" charset="0"/>
            </a:endParaRPr>
          </a:p>
          <a:p>
            <a:endParaRPr lang="ru-RU" dirty="0"/>
          </a:p>
        </p:txBody>
      </p:sp>
    </p:spTree>
    <p:extLst>
      <p:ext uri="{BB962C8B-B14F-4D97-AF65-F5344CB8AC3E}">
        <p14:creationId xmlns:p14="http://schemas.microsoft.com/office/powerpoint/2010/main" val="3185618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6000">
              <a:schemeClr val="bg1"/>
            </a:gs>
            <a:gs pos="94000">
              <a:srgbClr val="FFF6F3">
                <a:alpha val="93000"/>
                <a:lumMod val="28000"/>
                <a:lumOff val="72000"/>
              </a:srgb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734254" y="708889"/>
            <a:ext cx="10515600" cy="5456779"/>
          </a:xfrm>
        </p:spPr>
        <p:txBody>
          <a:bodyPr>
            <a:noAutofit/>
          </a:bodyPr>
          <a:lstStyle/>
          <a:p>
            <a:pPr marL="0" indent="0">
              <a:buNone/>
            </a:pPr>
            <a:r>
              <a:rPr lang="ru-RU" sz="3200" b="1" u="sng" dirty="0" smtClean="0">
                <a:latin typeface="Times New Roman" charset="0"/>
                <a:ea typeface="Times New Roman" charset="0"/>
                <a:cs typeface="Times New Roman" charset="0"/>
              </a:rPr>
              <a:t>Грузоподъемное устройство </a:t>
            </a:r>
          </a:p>
          <a:p>
            <a:pPr marL="0" indent="0">
              <a:lnSpc>
                <a:spcPct val="120000"/>
              </a:lnSpc>
              <a:buNone/>
            </a:pPr>
            <a:r>
              <a:rPr lang="ru-RU" b="1" i="1" dirty="0" smtClean="0">
                <a:latin typeface="Times New Roman" charset="0"/>
                <a:ea typeface="Times New Roman" charset="0"/>
                <a:cs typeface="Times New Roman" charset="0"/>
              </a:rPr>
              <a:t>Обслуживание включает в себя следующие процедуры. </a:t>
            </a:r>
          </a:p>
          <a:p>
            <a:pPr>
              <a:lnSpc>
                <a:spcPct val="120000"/>
              </a:lnSpc>
            </a:pPr>
            <a:r>
              <a:rPr lang="ru-RU" dirty="0" smtClean="0">
                <a:latin typeface="Times New Roman" charset="0"/>
                <a:ea typeface="Times New Roman" charset="0"/>
                <a:cs typeface="Times New Roman" charset="0"/>
              </a:rPr>
              <a:t>Регулярная чистка рабочих поверхностей мачт, роликов и грузоподъемных цепей от склеившейся смазки, песчинок и прочих твердых предметов. </a:t>
            </a:r>
          </a:p>
          <a:p>
            <a:pPr>
              <a:lnSpc>
                <a:spcPct val="120000"/>
              </a:lnSpc>
            </a:pPr>
            <a:r>
              <a:rPr lang="ru-RU" dirty="0" smtClean="0">
                <a:latin typeface="Times New Roman" charset="0"/>
                <a:ea typeface="Times New Roman" charset="0"/>
                <a:cs typeface="Times New Roman" charset="0"/>
              </a:rPr>
              <a:t>Проверка поверхностей мачт, по которым катятся ролики. Слабые следы налета указывают на нормальную работу роликов. Следы стружки указывают на то, что некоторые из них блокировали. </a:t>
            </a:r>
          </a:p>
          <a:p>
            <a:pPr>
              <a:lnSpc>
                <a:spcPct val="120000"/>
              </a:lnSpc>
            </a:pPr>
            <a:r>
              <a:rPr lang="ru-RU" dirty="0" smtClean="0">
                <a:latin typeface="Times New Roman" charset="0"/>
                <a:ea typeface="Times New Roman" charset="0"/>
                <a:cs typeface="Times New Roman" charset="0"/>
              </a:rPr>
              <a:t>Регулярная смазка подвижных соединений и подшипников. </a:t>
            </a:r>
            <a:endParaRPr lang="ru-RU"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5039678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0"/>
            <a:ext cx="10515600" cy="6176963"/>
          </a:xfrm>
        </p:spPr>
        <p:txBody>
          <a:bodyPr>
            <a:normAutofit/>
          </a:bodyPr>
          <a:lstStyle/>
          <a:p>
            <a:pPr>
              <a:lnSpc>
                <a:spcPct val="120000"/>
              </a:lnSpc>
            </a:pPr>
            <a:endParaRPr lang="ru-RU" dirty="0">
              <a:latin typeface="Times New Roman" charset="0"/>
              <a:ea typeface="Times New Roman" charset="0"/>
              <a:cs typeface="Times New Roman" charset="0"/>
            </a:endParaRPr>
          </a:p>
          <a:p>
            <a:pPr>
              <a:lnSpc>
                <a:spcPct val="120000"/>
              </a:lnSpc>
            </a:pPr>
            <a:r>
              <a:rPr lang="ru-RU" dirty="0">
                <a:latin typeface="Times New Roman" charset="0"/>
                <a:ea typeface="Times New Roman" charset="0"/>
                <a:cs typeface="Times New Roman" charset="0"/>
              </a:rPr>
              <a:t>Периодическая проверка зазора между направляющими малыми роликами и соответствующими профилями, по которым они катятся; </a:t>
            </a:r>
          </a:p>
          <a:p>
            <a:pPr>
              <a:lnSpc>
                <a:spcPct val="120000"/>
              </a:lnSpc>
            </a:pPr>
            <a:r>
              <a:rPr lang="ru-RU" dirty="0">
                <a:latin typeface="Times New Roman" charset="0"/>
                <a:ea typeface="Times New Roman" charset="0"/>
                <a:cs typeface="Times New Roman" charset="0"/>
              </a:rPr>
              <a:t>Регулировка грузоподъемных цепей и их креплений. Содержание цепей в исправности и их регулярная смазка. Замена цепей с трещинами, растянутыми и поломанными звеньями, дефектными осями. Проверка состояния клыков вил, их кронштейнов, вертикальной тележки и мачт на трещины по поверхностям и сварным швам.</a:t>
            </a:r>
          </a:p>
          <a:p>
            <a:endParaRPr lang="ru-RU" dirty="0"/>
          </a:p>
        </p:txBody>
      </p:sp>
    </p:spTree>
    <p:extLst>
      <p:ext uri="{BB962C8B-B14F-4D97-AF65-F5344CB8AC3E}">
        <p14:creationId xmlns:p14="http://schemas.microsoft.com/office/powerpoint/2010/main" val="11962426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6000">
              <a:schemeClr val="bg1"/>
            </a:gs>
            <a:gs pos="94000">
              <a:srgbClr val="FFF6F3">
                <a:alpha val="93000"/>
                <a:lumMod val="28000"/>
                <a:lumOff val="72000"/>
              </a:srgb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812074" y="1224734"/>
            <a:ext cx="10515600" cy="4351338"/>
          </a:xfrm>
        </p:spPr>
        <p:txBody>
          <a:bodyPr>
            <a:normAutofit/>
          </a:bodyPr>
          <a:lstStyle/>
          <a:p>
            <a:pPr marL="0" indent="0">
              <a:buNone/>
            </a:pPr>
            <a:r>
              <a:rPr lang="ru-RU" b="1" u="sng" dirty="0">
                <a:latin typeface="Times New Roman" charset="0"/>
                <a:ea typeface="Times New Roman" charset="0"/>
                <a:cs typeface="Times New Roman" charset="0"/>
              </a:rPr>
              <a:t>Гидравлическая система </a:t>
            </a:r>
            <a:endParaRPr lang="ru-RU" b="1" u="sng" dirty="0" smtClean="0">
              <a:latin typeface="Times New Roman" charset="0"/>
              <a:ea typeface="Times New Roman" charset="0"/>
              <a:cs typeface="Times New Roman" charset="0"/>
            </a:endParaRPr>
          </a:p>
          <a:p>
            <a:pPr marL="0" indent="0">
              <a:buNone/>
            </a:pPr>
            <a:r>
              <a:rPr lang="ru-RU" dirty="0" smtClean="0">
                <a:latin typeface="Times New Roman" charset="0"/>
                <a:ea typeface="Times New Roman" charset="0"/>
                <a:cs typeface="Times New Roman" charset="0"/>
              </a:rPr>
              <a:t>Обслуживание </a:t>
            </a:r>
            <a:r>
              <a:rPr lang="ru-RU" dirty="0">
                <a:latin typeface="Times New Roman" charset="0"/>
                <a:ea typeface="Times New Roman" charset="0"/>
                <a:cs typeface="Times New Roman" charset="0"/>
              </a:rPr>
              <a:t>состоит в регулярной чистке и проверке на течь соединяющих трубопроводных элементов и уплотняющих устройств цилиндров, периодической проверке уровня масла в баке и его состояния, доливке масла той же марки при необходимости, смене </a:t>
            </a:r>
            <a:r>
              <a:rPr lang="ru-RU" dirty="0" smtClean="0">
                <a:latin typeface="Times New Roman" charset="0"/>
                <a:ea typeface="Times New Roman" charset="0"/>
                <a:cs typeface="Times New Roman" charset="0"/>
              </a:rPr>
              <a:t>масла, </a:t>
            </a:r>
            <a:r>
              <a:rPr lang="ru-RU" dirty="0">
                <a:latin typeface="Times New Roman" charset="0"/>
                <a:ea typeface="Times New Roman" charset="0"/>
                <a:cs typeface="Times New Roman" charset="0"/>
              </a:rPr>
              <a:t>если оно потемнело или издает неприятный запах, периодической смазке элементов командного устройства и осей цилиндров наклона; периодической проверке исправности предохранительных устройств. Подвижные соединения и подшипники </a:t>
            </a:r>
            <a:r>
              <a:rPr lang="ru-RU" dirty="0" smtClean="0">
                <a:latin typeface="Times New Roman" charset="0"/>
                <a:ea typeface="Times New Roman" charset="0"/>
                <a:cs typeface="Times New Roman" charset="0"/>
              </a:rPr>
              <a:t>смазываются согласно инструкции.</a:t>
            </a:r>
            <a:endParaRPr lang="ru-RU" dirty="0">
              <a:latin typeface="Times New Roman" charset="0"/>
              <a:ea typeface="Times New Roman" charset="0"/>
              <a:cs typeface="Times New Roman" charset="0"/>
            </a:endParaRPr>
          </a:p>
        </p:txBody>
      </p:sp>
    </p:spTree>
    <p:extLst>
      <p:ext uri="{BB962C8B-B14F-4D97-AF65-F5344CB8AC3E}">
        <p14:creationId xmlns:p14="http://schemas.microsoft.com/office/powerpoint/2010/main" val="831768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6000">
              <a:schemeClr val="bg1"/>
            </a:gs>
            <a:gs pos="94000">
              <a:srgbClr val="FFF6F3">
                <a:alpha val="93000"/>
                <a:lumMod val="28000"/>
                <a:lumOff val="72000"/>
              </a:srgb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838199" y="627017"/>
            <a:ext cx="10787743" cy="5549946"/>
          </a:xfrm>
        </p:spPr>
        <p:txBody>
          <a:bodyPr>
            <a:normAutofit/>
          </a:bodyPr>
          <a:lstStyle/>
          <a:p>
            <a:pPr marL="0" indent="0">
              <a:buNone/>
            </a:pPr>
            <a:r>
              <a:rPr lang="ru-RU" sz="3600" b="1" dirty="0">
                <a:latin typeface="Times New Roman" charset="0"/>
                <a:ea typeface="Times New Roman" charset="0"/>
                <a:cs typeface="Times New Roman" charset="0"/>
              </a:rPr>
              <a:t>Типы аккумуляторных батарей </a:t>
            </a:r>
          </a:p>
          <a:p>
            <a:pPr marL="0" indent="0">
              <a:buNone/>
            </a:pPr>
            <a:r>
              <a:rPr lang="ru-RU" sz="3200" dirty="0">
                <a:latin typeface="Times New Roman" charset="0"/>
                <a:ea typeface="Times New Roman" charset="0"/>
                <a:cs typeface="Times New Roman" charset="0"/>
              </a:rPr>
              <a:t>В зависимости от назначения машина оборудована аккумуляторными батареями различных типов.</a:t>
            </a:r>
            <a:br>
              <a:rPr lang="ru-RU" sz="3200" dirty="0">
                <a:latin typeface="Times New Roman" charset="0"/>
                <a:ea typeface="Times New Roman" charset="0"/>
                <a:cs typeface="Times New Roman" charset="0"/>
              </a:rPr>
            </a:br>
            <a:r>
              <a:rPr lang="ru-RU" sz="3200" dirty="0">
                <a:latin typeface="Times New Roman" charset="0"/>
                <a:ea typeface="Times New Roman" charset="0"/>
                <a:cs typeface="Times New Roman" charset="0"/>
              </a:rPr>
              <a:t>В </a:t>
            </a:r>
            <a:r>
              <a:rPr lang="ru-RU" sz="3200" dirty="0" smtClean="0">
                <a:latin typeface="Times New Roman" charset="0"/>
                <a:ea typeface="Times New Roman" charset="0"/>
                <a:cs typeface="Times New Roman" charset="0"/>
              </a:rPr>
              <a:t>нижеприведённой̆ </a:t>
            </a:r>
            <a:r>
              <a:rPr lang="ru-RU" sz="3200" dirty="0">
                <a:latin typeface="Times New Roman" charset="0"/>
                <a:ea typeface="Times New Roman" charset="0"/>
                <a:cs typeface="Times New Roman" charset="0"/>
              </a:rPr>
              <a:t>таблице при различных значениях емкости аккумулятора указаны комбинации, которые предусмотрены как стандартные. </a:t>
            </a:r>
          </a:p>
          <a:p>
            <a:endParaRPr lang="ru-RU" sz="3200" dirty="0">
              <a:latin typeface="Times New Roman" charset="0"/>
              <a:ea typeface="Times New Roman" charset="0"/>
              <a:cs typeface="Times New Roman" charset="0"/>
            </a:endParaRPr>
          </a:p>
        </p:txBody>
      </p:sp>
      <p:pic>
        <p:nvPicPr>
          <p:cNvPr id="4" name="Изображение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0790" y="3976756"/>
            <a:ext cx="9417050" cy="1873250"/>
          </a:xfrm>
          <a:prstGeom prst="rect">
            <a:avLst/>
          </a:prstGeom>
        </p:spPr>
      </p:pic>
    </p:spTree>
    <p:extLst>
      <p:ext uri="{BB962C8B-B14F-4D97-AF65-F5344CB8AC3E}">
        <p14:creationId xmlns:p14="http://schemas.microsoft.com/office/powerpoint/2010/main" val="2043315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6000">
              <a:schemeClr val="bg1"/>
            </a:gs>
            <a:gs pos="94000">
              <a:srgbClr val="FFF6F3">
                <a:alpha val="93000"/>
                <a:lumMod val="28000"/>
                <a:lumOff val="72000"/>
              </a:srgb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24895" y="528197"/>
            <a:ext cx="7550625" cy="5597002"/>
          </a:xfrm>
        </p:spPr>
      </p:pic>
    </p:spTree>
    <p:extLst>
      <p:ext uri="{BB962C8B-B14F-4D97-AF65-F5344CB8AC3E}">
        <p14:creationId xmlns:p14="http://schemas.microsoft.com/office/powerpoint/2010/main" val="1836605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6000">
              <a:schemeClr val="bg1"/>
            </a:gs>
            <a:gs pos="94000">
              <a:srgbClr val="FFF6F3">
                <a:alpha val="93000"/>
                <a:lumMod val="28000"/>
                <a:lumOff val="72000"/>
              </a:srgb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730885"/>
            <a:ext cx="10515600" cy="1325563"/>
          </a:xfrm>
        </p:spPr>
        <p:txBody>
          <a:bodyPr>
            <a:noAutofit/>
          </a:bodyPr>
          <a:lstStyle/>
          <a:p>
            <a:r>
              <a:rPr lang="ru-RU" sz="3200" b="1" dirty="0">
                <a:latin typeface="Times New Roman" charset="0"/>
                <a:ea typeface="Times New Roman" charset="0"/>
                <a:cs typeface="Times New Roman" charset="0"/>
              </a:rPr>
              <a:t>Открытие крышки аккумуляторного отсека при наличии системы безопасности (вариант комплектации) </a:t>
            </a:r>
            <a:br>
              <a:rPr lang="ru-RU" sz="3200" b="1" dirty="0">
                <a:latin typeface="Times New Roman" charset="0"/>
                <a:ea typeface="Times New Roman" charset="0"/>
                <a:cs typeface="Times New Roman" charset="0"/>
              </a:rPr>
            </a:br>
            <a:endParaRPr lang="ru-RU" sz="3200" b="1" dirty="0">
              <a:latin typeface="Times New Roman" charset="0"/>
              <a:ea typeface="Times New Roman" charset="0"/>
              <a:cs typeface="Times New Roman" charset="0"/>
            </a:endParaRPr>
          </a:p>
        </p:txBody>
      </p:sp>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65220" y="2056448"/>
            <a:ext cx="4495800" cy="3987800"/>
          </a:xfrm>
        </p:spPr>
      </p:pic>
    </p:spTree>
    <p:extLst>
      <p:ext uri="{BB962C8B-B14F-4D97-AF65-F5344CB8AC3E}">
        <p14:creationId xmlns:p14="http://schemas.microsoft.com/office/powerpoint/2010/main" val="7473277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6000">
              <a:schemeClr val="bg1"/>
            </a:gs>
            <a:gs pos="94000">
              <a:srgbClr val="FFF6F3">
                <a:alpha val="93000"/>
                <a:lumMod val="28000"/>
                <a:lumOff val="72000"/>
              </a:srgb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3600" b="1" dirty="0">
                <a:latin typeface="Times New Roman" charset="0"/>
                <a:ea typeface="Times New Roman" charset="0"/>
                <a:cs typeface="Times New Roman" charset="0"/>
              </a:rPr>
              <a:t>Доступ к </a:t>
            </a:r>
            <a:r>
              <a:rPr lang="ru-RU" sz="3600" b="1" dirty="0" err="1">
                <a:latin typeface="Times New Roman" charset="0"/>
                <a:ea typeface="Times New Roman" charset="0"/>
                <a:cs typeface="Times New Roman" charset="0"/>
              </a:rPr>
              <a:t>аккумуляторнои</a:t>
            </a:r>
            <a:r>
              <a:rPr lang="ru-RU" sz="3600" b="1" dirty="0">
                <a:latin typeface="Times New Roman" charset="0"/>
                <a:ea typeface="Times New Roman" charset="0"/>
                <a:cs typeface="Times New Roman" charset="0"/>
              </a:rPr>
              <a:t>̆ батарее </a:t>
            </a:r>
            <a:br>
              <a:rPr lang="ru-RU" sz="3600" b="1" dirty="0">
                <a:latin typeface="Times New Roman" charset="0"/>
                <a:ea typeface="Times New Roman" charset="0"/>
                <a:cs typeface="Times New Roman" charset="0"/>
              </a:rPr>
            </a:br>
            <a:endParaRPr lang="ru-RU" sz="3600" b="1" dirty="0">
              <a:latin typeface="Times New Roman" charset="0"/>
              <a:ea typeface="Times New Roman" charset="0"/>
              <a:cs typeface="Times New Roman" charset="0"/>
            </a:endParaRPr>
          </a:p>
        </p:txBody>
      </p:sp>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5327" y="1401763"/>
            <a:ext cx="3930650" cy="4305300"/>
          </a:xfrm>
        </p:spPr>
      </p:pic>
      <p:pic>
        <p:nvPicPr>
          <p:cNvPr id="5" name="Изображение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0821" y="2214563"/>
            <a:ext cx="3949700" cy="3727450"/>
          </a:xfrm>
          <a:prstGeom prst="rect">
            <a:avLst/>
          </a:prstGeom>
        </p:spPr>
      </p:pic>
      <p:pic>
        <p:nvPicPr>
          <p:cNvPr id="6" name="Изображение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7923" y="1690688"/>
            <a:ext cx="3968750" cy="3257550"/>
          </a:xfrm>
          <a:prstGeom prst="rect">
            <a:avLst/>
          </a:prstGeom>
        </p:spPr>
      </p:pic>
    </p:spTree>
    <p:extLst>
      <p:ext uri="{BB962C8B-B14F-4D97-AF65-F5344CB8AC3E}">
        <p14:creationId xmlns:p14="http://schemas.microsoft.com/office/powerpoint/2010/main" val="9270346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6000">
              <a:schemeClr val="bg1"/>
            </a:gs>
            <a:gs pos="94000">
              <a:srgbClr val="FFF6F3">
                <a:alpha val="93000"/>
                <a:lumMod val="28000"/>
                <a:lumOff val="72000"/>
              </a:srgb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600" b="1" dirty="0">
                <a:latin typeface="Times New Roman" charset="0"/>
                <a:ea typeface="Times New Roman" charset="0"/>
                <a:cs typeface="Times New Roman" charset="0"/>
              </a:rPr>
              <a:t>Зарядка аккумулятора </a:t>
            </a:r>
            <a:br>
              <a:rPr lang="ru-RU" sz="3600" b="1" dirty="0">
                <a:latin typeface="Times New Roman" charset="0"/>
                <a:ea typeface="Times New Roman" charset="0"/>
                <a:cs typeface="Times New Roman" charset="0"/>
              </a:rPr>
            </a:br>
            <a:endParaRPr lang="ru-RU" sz="3600" b="1" dirty="0">
              <a:latin typeface="Times New Roman" charset="0"/>
              <a:ea typeface="Times New Roman" charset="0"/>
              <a:cs typeface="Times New Roman" charset="0"/>
            </a:endParaRPr>
          </a:p>
        </p:txBody>
      </p:sp>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70065" y="1384663"/>
            <a:ext cx="4197350" cy="3282950"/>
          </a:xfrm>
        </p:spPr>
      </p:pic>
      <p:sp>
        <p:nvSpPr>
          <p:cNvPr id="5" name="TextBox 4"/>
          <p:cNvSpPr txBox="1"/>
          <p:nvPr/>
        </p:nvSpPr>
        <p:spPr>
          <a:xfrm>
            <a:off x="981393" y="1164134"/>
            <a:ext cx="5745480" cy="5693866"/>
          </a:xfrm>
          <a:prstGeom prst="rect">
            <a:avLst/>
          </a:prstGeom>
          <a:noFill/>
        </p:spPr>
        <p:txBody>
          <a:bodyPr wrap="square" rtlCol="0">
            <a:spAutoFit/>
          </a:bodyPr>
          <a:lstStyle/>
          <a:p>
            <a:r>
              <a:rPr lang="ru-RU" sz="2800" dirty="0">
                <a:latin typeface="Times New Roman" charset="0"/>
                <a:ea typeface="Times New Roman" charset="0"/>
                <a:cs typeface="Times New Roman" charset="0"/>
              </a:rPr>
              <a:t>Следует безусловно подчиняться требованиям безопасности, изложенным </a:t>
            </a:r>
            <a:r>
              <a:rPr lang="ru-RU" sz="2800" dirty="0" err="1">
                <a:latin typeface="Times New Roman" charset="0"/>
                <a:ea typeface="Times New Roman" charset="0"/>
                <a:cs typeface="Times New Roman" charset="0"/>
              </a:rPr>
              <a:t>фирмои</a:t>
            </a:r>
            <a:r>
              <a:rPr lang="ru-RU" sz="2800" dirty="0" smtClean="0">
                <a:latin typeface="Times New Roman" charset="0"/>
                <a:ea typeface="Times New Roman" charset="0"/>
                <a:cs typeface="Times New Roman" charset="0"/>
              </a:rPr>
              <a:t>̆</a:t>
            </a:r>
            <a:r>
              <a:rPr lang="en-US" sz="2800" dirty="0" smtClean="0">
                <a:latin typeface="Times New Roman" charset="0"/>
                <a:ea typeface="Times New Roman" charset="0"/>
                <a:cs typeface="Times New Roman" charset="0"/>
              </a:rPr>
              <a:t>- </a:t>
            </a:r>
            <a:r>
              <a:rPr lang="ru-RU" sz="2800" dirty="0" smtClean="0">
                <a:latin typeface="Times New Roman" charset="0"/>
                <a:ea typeface="Times New Roman" charset="0"/>
                <a:cs typeface="Times New Roman" charset="0"/>
              </a:rPr>
              <a:t>изготовителем </a:t>
            </a:r>
            <a:r>
              <a:rPr lang="ru-RU" sz="2800" dirty="0">
                <a:latin typeface="Times New Roman" charset="0"/>
                <a:ea typeface="Times New Roman" charset="0"/>
                <a:cs typeface="Times New Roman" charset="0"/>
              </a:rPr>
              <a:t>аккумулятора и </a:t>
            </a:r>
            <a:r>
              <a:rPr lang="ru-RU" sz="2800" dirty="0" err="1">
                <a:latin typeface="Times New Roman" charset="0"/>
                <a:ea typeface="Times New Roman" charset="0"/>
                <a:cs typeface="Times New Roman" charset="0"/>
              </a:rPr>
              <a:t>заряднои</a:t>
            </a:r>
            <a:r>
              <a:rPr lang="ru-RU" sz="2800" dirty="0">
                <a:latin typeface="Times New Roman" charset="0"/>
                <a:ea typeface="Times New Roman" charset="0"/>
                <a:cs typeface="Times New Roman" charset="0"/>
              </a:rPr>
              <a:t>̆ станции. Крышка аккумулятора в процессе зарядки должна оставаться обязательно </a:t>
            </a:r>
            <a:r>
              <a:rPr lang="ru-RU" sz="2800" dirty="0" err="1">
                <a:latin typeface="Times New Roman" charset="0"/>
                <a:ea typeface="Times New Roman" charset="0"/>
                <a:cs typeface="Times New Roman" charset="0"/>
              </a:rPr>
              <a:t>открытои</a:t>
            </a:r>
            <a:r>
              <a:rPr lang="ru-RU" sz="2800" dirty="0">
                <a:latin typeface="Times New Roman" charset="0"/>
                <a:ea typeface="Times New Roman" charset="0"/>
                <a:cs typeface="Times New Roman" charset="0"/>
              </a:rPr>
              <a:t>̆, чтобы обеспечить отток газов, выделяющихся при зарядке аккумулятора. Не пользоваться огнем и открытыми источниками света. Взрывоопасно! </a:t>
            </a:r>
          </a:p>
          <a:p>
            <a:endParaRPr lang="ru-RU" sz="28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936916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6000">
              <a:schemeClr val="bg1"/>
            </a:gs>
            <a:gs pos="94000">
              <a:srgbClr val="FFF6F3">
                <a:alpha val="93000"/>
                <a:lumMod val="28000"/>
                <a:lumOff val="72000"/>
              </a:srgb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94908" y="652508"/>
            <a:ext cx="10515600" cy="1325563"/>
          </a:xfrm>
        </p:spPr>
        <p:txBody>
          <a:bodyPr>
            <a:noAutofit/>
          </a:bodyPr>
          <a:lstStyle/>
          <a:p>
            <a:r>
              <a:rPr lang="ru-RU" sz="3600" b="1" dirty="0">
                <a:latin typeface="Times New Roman" charset="0"/>
                <a:ea typeface="Times New Roman" charset="0"/>
                <a:cs typeface="Times New Roman" charset="0"/>
              </a:rPr>
              <a:t>Зарядная розетка </a:t>
            </a:r>
            <a:br>
              <a:rPr lang="ru-RU" sz="3600" b="1" dirty="0">
                <a:latin typeface="Times New Roman" charset="0"/>
                <a:ea typeface="Times New Roman" charset="0"/>
                <a:cs typeface="Times New Roman" charset="0"/>
              </a:rPr>
            </a:br>
            <a:r>
              <a:rPr lang="ru-RU" sz="3600" b="1" dirty="0">
                <a:latin typeface="Times New Roman" charset="0"/>
                <a:ea typeface="Times New Roman" charset="0"/>
                <a:cs typeface="Times New Roman" charset="0"/>
              </a:rPr>
              <a:t/>
            </a:r>
            <a:br>
              <a:rPr lang="ru-RU" sz="3600" b="1" dirty="0">
                <a:latin typeface="Times New Roman" charset="0"/>
                <a:ea typeface="Times New Roman" charset="0"/>
                <a:cs typeface="Times New Roman" charset="0"/>
              </a:rPr>
            </a:br>
            <a:endParaRPr lang="ru-RU" sz="3600" b="1" dirty="0">
              <a:latin typeface="Times New Roman" charset="0"/>
              <a:ea typeface="Times New Roman" charset="0"/>
              <a:cs typeface="Times New Roman" charset="0"/>
            </a:endParaRPr>
          </a:p>
        </p:txBody>
      </p:sp>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53852" y="1613899"/>
            <a:ext cx="4406900" cy="3708400"/>
          </a:xfrm>
        </p:spPr>
      </p:pic>
      <p:pic>
        <p:nvPicPr>
          <p:cNvPr id="5" name="Изображение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3826" y="1556749"/>
            <a:ext cx="4406900" cy="3822700"/>
          </a:xfrm>
          <a:prstGeom prst="rect">
            <a:avLst/>
          </a:prstGeom>
        </p:spPr>
      </p:pic>
    </p:spTree>
    <p:extLst>
      <p:ext uri="{BB962C8B-B14F-4D97-AF65-F5344CB8AC3E}">
        <p14:creationId xmlns:p14="http://schemas.microsoft.com/office/powerpoint/2010/main" val="2131950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6000">
              <a:schemeClr val="bg1"/>
            </a:gs>
            <a:gs pos="94000">
              <a:srgbClr val="FFF6F3">
                <a:alpha val="93000"/>
                <a:lumMod val="28000"/>
                <a:lumOff val="72000"/>
              </a:srgb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042987"/>
            <a:ext cx="10515600" cy="1325563"/>
          </a:xfrm>
        </p:spPr>
        <p:txBody>
          <a:bodyPr>
            <a:normAutofit/>
          </a:bodyPr>
          <a:lstStyle/>
          <a:p>
            <a:r>
              <a:rPr lang="ru-RU" sz="3600" b="1" dirty="0">
                <a:latin typeface="Times New Roman" charset="0"/>
                <a:ea typeface="Times New Roman" charset="0"/>
                <a:cs typeface="Times New Roman" charset="0"/>
              </a:rPr>
              <a:t>Техническое обслуживание электрооборудования </a:t>
            </a:r>
            <a:r>
              <a:rPr lang="ru-RU" sz="3600" b="1" dirty="0" smtClean="0">
                <a:latin typeface="Times New Roman" charset="0"/>
                <a:ea typeface="Times New Roman" charset="0"/>
                <a:cs typeface="Times New Roman" charset="0"/>
              </a:rPr>
              <a:t/>
            </a:r>
            <a:br>
              <a:rPr lang="ru-RU" sz="3600" b="1" dirty="0" smtClean="0">
                <a:latin typeface="Times New Roman" charset="0"/>
                <a:ea typeface="Times New Roman" charset="0"/>
                <a:cs typeface="Times New Roman" charset="0"/>
              </a:rPr>
            </a:br>
            <a:r>
              <a:rPr lang="ru-RU" sz="3600" b="1" u="sng" dirty="0" smtClean="0">
                <a:latin typeface="Times New Roman" charset="0"/>
                <a:ea typeface="Times New Roman" charset="0"/>
                <a:cs typeface="Times New Roman" charset="0"/>
              </a:rPr>
              <a:t>Аккумуляторная </a:t>
            </a:r>
            <a:r>
              <a:rPr lang="ru-RU" sz="3600" b="1" u="sng" dirty="0">
                <a:latin typeface="Times New Roman" charset="0"/>
                <a:ea typeface="Times New Roman" charset="0"/>
                <a:cs typeface="Times New Roman" charset="0"/>
              </a:rPr>
              <a:t>батарея</a:t>
            </a:r>
          </a:p>
        </p:txBody>
      </p:sp>
      <p:sp>
        <p:nvSpPr>
          <p:cNvPr id="3" name="Объект 2"/>
          <p:cNvSpPr>
            <a:spLocks noGrp="1"/>
          </p:cNvSpPr>
          <p:nvPr>
            <p:ph idx="1"/>
          </p:nvPr>
        </p:nvSpPr>
        <p:spPr>
          <a:xfrm>
            <a:off x="838200" y="2368550"/>
            <a:ext cx="10515600" cy="4351338"/>
          </a:xfrm>
        </p:spPr>
        <p:txBody>
          <a:bodyPr>
            <a:normAutofit/>
          </a:bodyPr>
          <a:lstStyle/>
          <a:p>
            <a:pPr marL="0" indent="0">
              <a:buNone/>
            </a:pPr>
            <a:r>
              <a:rPr lang="ru-RU" sz="3200" dirty="0" smtClean="0">
                <a:latin typeface="Times New Roman" charset="0"/>
                <a:ea typeface="Times New Roman" charset="0"/>
                <a:cs typeface="Times New Roman" charset="0"/>
              </a:rPr>
              <a:t>При </a:t>
            </a:r>
            <a:r>
              <a:rPr lang="ru-RU" sz="3200" dirty="0">
                <a:latin typeface="Times New Roman" charset="0"/>
                <a:ea typeface="Times New Roman" charset="0"/>
                <a:cs typeface="Times New Roman" charset="0"/>
              </a:rPr>
              <a:t>работе с аккумуляторной батареей необходимо соблюдать следующие требования: Не приближать к батарее открытого огня; Соблюдать требования безопасности при зарядке свинцовых аккумуляторов; Не класть металлических предметов на батарею, чтобы не вызвать короткого замыкания.</a:t>
            </a:r>
          </a:p>
        </p:txBody>
      </p:sp>
    </p:spTree>
    <p:extLst>
      <p:ext uri="{BB962C8B-B14F-4D97-AF65-F5344CB8AC3E}">
        <p14:creationId xmlns:p14="http://schemas.microsoft.com/office/powerpoint/2010/main" val="1204754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FF9A4A"/>
            </a:gs>
            <a:gs pos="8000">
              <a:schemeClr val="bg1"/>
            </a:gs>
            <a:gs pos="92000">
              <a:srgbClr val="FFF6F3">
                <a:alpha val="93000"/>
                <a:lumMod val="28000"/>
                <a:lumOff val="72000"/>
              </a:srgbClr>
            </a:gs>
            <a:gs pos="100000">
              <a:srgbClr val="FF9A4A"/>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pPr marL="0" indent="0">
              <a:buNone/>
            </a:pPr>
            <a:r>
              <a:rPr lang="ru-RU" sz="3600" b="1" dirty="0">
                <a:latin typeface="Times New Roman" charset="0"/>
                <a:ea typeface="Times New Roman" charset="0"/>
                <a:cs typeface="Times New Roman" charset="0"/>
              </a:rPr>
              <a:t>Электрический ток.</a:t>
            </a:r>
            <a:r>
              <a:rPr lang="ru-RU" sz="3600" dirty="0">
                <a:latin typeface="Times New Roman" charset="0"/>
                <a:ea typeface="Times New Roman" charset="0"/>
                <a:cs typeface="Times New Roman" charset="0"/>
              </a:rPr>
              <a:t> </a:t>
            </a:r>
            <a:endParaRPr lang="ru-RU" sz="3600" dirty="0" smtClean="0">
              <a:latin typeface="Times New Roman" charset="0"/>
              <a:ea typeface="Times New Roman" charset="0"/>
              <a:cs typeface="Times New Roman" charset="0"/>
            </a:endParaRPr>
          </a:p>
          <a:p>
            <a:pPr marL="0" indent="0">
              <a:buNone/>
            </a:pPr>
            <a:r>
              <a:rPr lang="ru-RU" sz="3200" dirty="0" smtClean="0">
                <a:latin typeface="Times New Roman" charset="0"/>
                <a:ea typeface="Times New Roman" charset="0"/>
                <a:cs typeface="Times New Roman" charset="0"/>
              </a:rPr>
              <a:t>В </a:t>
            </a:r>
            <a:r>
              <a:rPr lang="ru-RU" sz="3200" dirty="0">
                <a:latin typeface="Times New Roman" charset="0"/>
                <a:ea typeface="Times New Roman" charset="0"/>
                <a:cs typeface="Times New Roman" charset="0"/>
              </a:rPr>
              <a:t>веществе, помещенном в электрическое поле, под действием сил поля возникает процесс движения элементарных носителей электричества — электронов или ионов. Движение этих электрически заряженных частиц материи называют электрическим током.</a:t>
            </a:r>
          </a:p>
        </p:txBody>
      </p:sp>
    </p:spTree>
    <p:extLst>
      <p:ext uri="{BB962C8B-B14F-4D97-AF65-F5344CB8AC3E}">
        <p14:creationId xmlns:p14="http://schemas.microsoft.com/office/powerpoint/2010/main" val="317097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6000">
              <a:schemeClr val="bg1"/>
            </a:gs>
            <a:gs pos="94000">
              <a:srgbClr val="FFF6F3">
                <a:alpha val="93000"/>
                <a:lumMod val="28000"/>
                <a:lumOff val="72000"/>
              </a:srgb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a:bodyPr>
          <a:lstStyle/>
          <a:p>
            <a:pPr marL="0" indent="0">
              <a:buNone/>
            </a:pPr>
            <a:r>
              <a:rPr lang="ru-RU" sz="3200" b="1" u="sng" dirty="0">
                <a:latin typeface="Times New Roman" charset="0"/>
                <a:ea typeface="Times New Roman" charset="0"/>
                <a:cs typeface="Times New Roman" charset="0"/>
              </a:rPr>
              <a:t>Разъединитель типа ЩСЕЕ 200 А </a:t>
            </a:r>
            <a:endParaRPr lang="ru-RU" sz="3200" b="1" u="sng" dirty="0" smtClean="0">
              <a:latin typeface="Times New Roman" charset="0"/>
              <a:ea typeface="Times New Roman" charset="0"/>
              <a:cs typeface="Times New Roman" charset="0"/>
            </a:endParaRPr>
          </a:p>
          <a:p>
            <a:pPr marL="0" indent="0">
              <a:buNone/>
            </a:pPr>
            <a:r>
              <a:rPr lang="ru-RU" sz="3200" dirty="0" smtClean="0">
                <a:latin typeface="Times New Roman" charset="0"/>
                <a:ea typeface="Times New Roman" charset="0"/>
                <a:cs typeface="Times New Roman" charset="0"/>
              </a:rPr>
              <a:t>Для </a:t>
            </a:r>
            <a:r>
              <a:rPr lang="ru-RU" sz="3200" dirty="0">
                <a:latin typeface="Times New Roman" charset="0"/>
                <a:ea typeface="Times New Roman" charset="0"/>
                <a:cs typeface="Times New Roman" charset="0"/>
              </a:rPr>
              <a:t>обеспечения безупречной работы разъединитель всегда должен быть чистым. Необходимо периодически очищать его контакты от нагара. Изношенные контакты оперативной цепи ЩСЕЕ заменяются новыми. По окончании рабочего дня, при техническом осмотре и ремонте разъединитель должен отключаться.</a:t>
            </a:r>
          </a:p>
        </p:txBody>
      </p:sp>
    </p:spTree>
    <p:extLst>
      <p:ext uri="{BB962C8B-B14F-4D97-AF65-F5344CB8AC3E}">
        <p14:creationId xmlns:p14="http://schemas.microsoft.com/office/powerpoint/2010/main" val="1867107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6000">
              <a:schemeClr val="bg1"/>
            </a:gs>
            <a:gs pos="94000">
              <a:srgbClr val="FFF6F3">
                <a:alpha val="93000"/>
                <a:lumMod val="28000"/>
                <a:lumOff val="72000"/>
              </a:srgb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681446" y="809897"/>
            <a:ext cx="10515600" cy="6048103"/>
          </a:xfrm>
        </p:spPr>
        <p:txBody>
          <a:bodyPr>
            <a:normAutofit/>
          </a:bodyPr>
          <a:lstStyle/>
          <a:p>
            <a:pPr marL="0" indent="0">
              <a:buNone/>
            </a:pPr>
            <a:r>
              <a:rPr lang="ru-RU" sz="3200" b="1" u="sng" dirty="0">
                <a:latin typeface="Times New Roman" charset="0"/>
                <a:ea typeface="Times New Roman" charset="0"/>
                <a:cs typeface="Times New Roman" charset="0"/>
              </a:rPr>
              <a:t>Электродвигатели </a:t>
            </a:r>
            <a:endParaRPr lang="ru-RU" dirty="0">
              <a:latin typeface="Times New Roman" charset="0"/>
              <a:ea typeface="Times New Roman" charset="0"/>
              <a:cs typeface="Times New Roman" charset="0"/>
            </a:endParaRPr>
          </a:p>
          <a:p>
            <a:pPr marL="0" indent="0">
              <a:lnSpc>
                <a:spcPct val="110000"/>
              </a:lnSpc>
              <a:spcBef>
                <a:spcPts val="0"/>
              </a:spcBef>
              <a:buNone/>
            </a:pPr>
            <a:r>
              <a:rPr lang="ru-RU" sz="3000" dirty="0" smtClean="0">
                <a:latin typeface="Times New Roman" charset="0"/>
                <a:ea typeface="Times New Roman" charset="0"/>
                <a:cs typeface="Times New Roman" charset="0"/>
              </a:rPr>
              <a:t>Обслуживание </a:t>
            </a:r>
            <a:r>
              <a:rPr lang="ru-RU" sz="3000" dirty="0">
                <a:latin typeface="Times New Roman" charset="0"/>
                <a:ea typeface="Times New Roman" charset="0"/>
                <a:cs typeface="Times New Roman" charset="0"/>
              </a:rPr>
              <a:t>состоит в чистке, периодическом осмотре и смазке, а также проверке и регулировке щеткодержателей, щеток, соединяющих проводов и коллектора. Ремонт электродвигателей производится в специализированной мастерской. Показателем правильной работы коллектора является его блестящий светло- или темно- коричневый цвет, называемый коллекторной политурой. Безаварийная работа электродвигателя осуществляется правильной эксплуатацией, контролем, уходом, своевременным и качественным ремонтом. </a:t>
            </a:r>
          </a:p>
        </p:txBody>
      </p:sp>
    </p:spTree>
    <p:extLst>
      <p:ext uri="{BB962C8B-B14F-4D97-AF65-F5344CB8AC3E}">
        <p14:creationId xmlns:p14="http://schemas.microsoft.com/office/powerpoint/2010/main" val="928140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6000">
              <a:schemeClr val="bg1"/>
            </a:gs>
            <a:gs pos="94000">
              <a:srgbClr val="FFF6F3">
                <a:alpha val="93000"/>
                <a:lumMod val="28000"/>
                <a:lumOff val="72000"/>
              </a:srgb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740924" y="1358697"/>
            <a:ext cx="10515600" cy="4351338"/>
          </a:xfrm>
        </p:spPr>
        <p:txBody>
          <a:bodyPr>
            <a:normAutofit/>
          </a:bodyPr>
          <a:lstStyle/>
          <a:p>
            <a:pPr marL="0" indent="0">
              <a:buNone/>
            </a:pPr>
            <a:r>
              <a:rPr lang="ru-RU" sz="3200" b="1" u="sng" dirty="0" smtClean="0">
                <a:latin typeface="Times New Roman" charset="0"/>
                <a:ea typeface="Times New Roman" charset="0"/>
                <a:cs typeface="Times New Roman" charset="0"/>
              </a:rPr>
              <a:t>Контакторы</a:t>
            </a:r>
          </a:p>
          <a:p>
            <a:pPr marL="0" indent="0">
              <a:buNone/>
            </a:pPr>
            <a:r>
              <a:rPr lang="ru-RU" sz="3200" dirty="0" smtClean="0">
                <a:latin typeface="Times New Roman" charset="0"/>
                <a:ea typeface="Times New Roman" charset="0"/>
                <a:cs typeface="Times New Roman" charset="0"/>
              </a:rPr>
              <a:t> </a:t>
            </a:r>
            <a:r>
              <a:rPr lang="ru-RU" sz="3200" dirty="0">
                <a:latin typeface="Times New Roman" charset="0"/>
                <a:ea typeface="Times New Roman" charset="0"/>
                <a:cs typeface="Times New Roman" charset="0"/>
              </a:rPr>
              <a:t>Все работы с контакторами разрешены только при отсутствии напряжения. Воспрещена работа без </a:t>
            </a:r>
            <a:r>
              <a:rPr lang="ru-RU" sz="3200" dirty="0" err="1">
                <a:latin typeface="Times New Roman" charset="0"/>
                <a:ea typeface="Times New Roman" charset="0"/>
                <a:cs typeface="Times New Roman" charset="0"/>
              </a:rPr>
              <a:t>дугогасительных</a:t>
            </a:r>
            <a:r>
              <a:rPr lang="ru-RU" sz="3200" dirty="0">
                <a:latin typeface="Times New Roman" charset="0"/>
                <a:ea typeface="Times New Roman" charset="0"/>
                <a:cs typeface="Times New Roman" charset="0"/>
              </a:rPr>
              <a:t> камер. Полярность, указанная на камерах. Должна соответствовать полярности, обозначенной на табличке-схеме, установленной на щите. </a:t>
            </a:r>
          </a:p>
        </p:txBody>
      </p:sp>
    </p:spTree>
    <p:extLst>
      <p:ext uri="{BB962C8B-B14F-4D97-AF65-F5344CB8AC3E}">
        <p14:creationId xmlns:p14="http://schemas.microsoft.com/office/powerpoint/2010/main" val="3963770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6000">
              <a:schemeClr val="bg1"/>
            </a:gs>
            <a:gs pos="94000">
              <a:srgbClr val="FFF6F3">
                <a:alpha val="93000"/>
                <a:lumMod val="28000"/>
                <a:lumOff val="72000"/>
              </a:srgb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a:bodyPr>
          <a:lstStyle/>
          <a:p>
            <a:pPr marL="0" indent="0">
              <a:buNone/>
            </a:pPr>
            <a:r>
              <a:rPr lang="ru-RU" sz="3200" b="1" u="sng" dirty="0">
                <a:latin typeface="Times New Roman" charset="0"/>
                <a:ea typeface="Times New Roman" charset="0"/>
                <a:cs typeface="Times New Roman" charset="0"/>
              </a:rPr>
              <a:t>Резистор (пусковое сопротивление) </a:t>
            </a:r>
            <a:endParaRPr lang="ru-RU" sz="3200" b="1" u="sng" dirty="0" smtClean="0">
              <a:latin typeface="Times New Roman" charset="0"/>
              <a:ea typeface="Times New Roman" charset="0"/>
              <a:cs typeface="Times New Roman" charset="0"/>
            </a:endParaRPr>
          </a:p>
          <a:p>
            <a:pPr marL="0" indent="0">
              <a:buNone/>
            </a:pPr>
            <a:r>
              <a:rPr lang="ru-RU" sz="3200" dirty="0" smtClean="0">
                <a:latin typeface="Times New Roman" charset="0"/>
                <a:ea typeface="Times New Roman" charset="0"/>
                <a:cs typeface="Times New Roman" charset="0"/>
              </a:rPr>
              <a:t>Обслуживание </a:t>
            </a:r>
            <a:r>
              <a:rPr lang="ru-RU" sz="3200" dirty="0">
                <a:latin typeface="Times New Roman" charset="0"/>
                <a:ea typeface="Times New Roman" charset="0"/>
                <a:cs typeface="Times New Roman" charset="0"/>
              </a:rPr>
              <a:t>состоит в периодическом притягивании всех контактных соединений. Это имеет особое значение для обеспечения надежной работы. Ремонт пускового сопротивления состоит в замене поврежденных элементов, изоляторов и выводных мостов.</a:t>
            </a:r>
          </a:p>
        </p:txBody>
      </p:sp>
    </p:spTree>
    <p:extLst>
      <p:ext uri="{BB962C8B-B14F-4D97-AF65-F5344CB8AC3E}">
        <p14:creationId xmlns:p14="http://schemas.microsoft.com/office/powerpoint/2010/main" val="1000372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6000">
              <a:schemeClr val="bg1"/>
            </a:gs>
            <a:gs pos="94000">
              <a:srgbClr val="FFF6F3">
                <a:alpha val="93000"/>
                <a:lumMod val="28000"/>
                <a:lumOff val="72000"/>
              </a:srgb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a:bodyPr>
          <a:lstStyle/>
          <a:p>
            <a:pPr marL="0" indent="0">
              <a:buNone/>
            </a:pPr>
            <a:r>
              <a:rPr lang="ru-RU" sz="3200" b="1" u="sng" dirty="0">
                <a:latin typeface="Times New Roman" charset="0"/>
                <a:ea typeface="Times New Roman" charset="0"/>
                <a:cs typeface="Times New Roman" charset="0"/>
              </a:rPr>
              <a:t>Ножной </a:t>
            </a:r>
            <a:r>
              <a:rPr lang="ru-RU" sz="3200" b="1" u="sng" dirty="0" err="1">
                <a:latin typeface="Times New Roman" charset="0"/>
                <a:ea typeface="Times New Roman" charset="0"/>
                <a:cs typeface="Times New Roman" charset="0"/>
              </a:rPr>
              <a:t>командоконтроллер</a:t>
            </a:r>
            <a:r>
              <a:rPr lang="ru-RU" sz="3200" b="1" u="sng" dirty="0">
                <a:latin typeface="Times New Roman" charset="0"/>
                <a:ea typeface="Times New Roman" charset="0"/>
                <a:cs typeface="Times New Roman" charset="0"/>
              </a:rPr>
              <a:t> </a:t>
            </a:r>
            <a:endParaRPr lang="ru-RU" sz="3200" b="1" u="sng" dirty="0" smtClean="0">
              <a:latin typeface="Times New Roman" charset="0"/>
              <a:ea typeface="Times New Roman" charset="0"/>
              <a:cs typeface="Times New Roman" charset="0"/>
            </a:endParaRPr>
          </a:p>
          <a:p>
            <a:pPr marL="0" indent="0">
              <a:buNone/>
            </a:pPr>
            <a:r>
              <a:rPr lang="ru-RU" sz="3200" dirty="0" err="1" smtClean="0">
                <a:latin typeface="Times New Roman" charset="0"/>
                <a:ea typeface="Times New Roman" charset="0"/>
                <a:cs typeface="Times New Roman" charset="0"/>
              </a:rPr>
              <a:t>Командоконтроллер</a:t>
            </a:r>
            <a:r>
              <a:rPr lang="ru-RU" sz="3200" dirty="0" smtClean="0">
                <a:latin typeface="Times New Roman" charset="0"/>
                <a:ea typeface="Times New Roman" charset="0"/>
                <a:cs typeface="Times New Roman" charset="0"/>
              </a:rPr>
              <a:t> </a:t>
            </a:r>
            <a:r>
              <a:rPr lang="ru-RU" sz="3200" dirty="0">
                <a:latin typeface="Times New Roman" charset="0"/>
                <a:ea typeface="Times New Roman" charset="0"/>
                <a:cs typeface="Times New Roman" charset="0"/>
              </a:rPr>
              <a:t>необходимо предохранять от увлажнения. При ГО и снятии запаздывающего устройства шарикоподшипники смазываются силиконовым маслом DS 550R, а игольчатые подшипники – тавотом </a:t>
            </a:r>
            <a:r>
              <a:rPr lang="ru-RU" sz="3200" dirty="0" err="1">
                <a:latin typeface="Times New Roman" charset="0"/>
                <a:ea typeface="Times New Roman" charset="0"/>
                <a:cs typeface="Times New Roman" charset="0"/>
              </a:rPr>
              <a:t>Shell</a:t>
            </a:r>
            <a:r>
              <a:rPr lang="ru-RU" sz="3200" dirty="0">
                <a:latin typeface="Times New Roman" charset="0"/>
                <a:ea typeface="Times New Roman" charset="0"/>
                <a:cs typeface="Times New Roman" charset="0"/>
              </a:rPr>
              <a:t> FZ4.</a:t>
            </a:r>
          </a:p>
        </p:txBody>
      </p:sp>
    </p:spTree>
    <p:extLst>
      <p:ext uri="{BB962C8B-B14F-4D97-AF65-F5344CB8AC3E}">
        <p14:creationId xmlns:p14="http://schemas.microsoft.com/office/powerpoint/2010/main" val="7455983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6000">
              <a:schemeClr val="bg1"/>
            </a:gs>
            <a:gs pos="94000">
              <a:srgbClr val="FFF6F3">
                <a:alpha val="93000"/>
                <a:lumMod val="28000"/>
                <a:lumOff val="72000"/>
              </a:srgb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a:bodyPr>
          <a:lstStyle/>
          <a:p>
            <a:pPr marL="0" indent="0">
              <a:buNone/>
            </a:pPr>
            <a:r>
              <a:rPr lang="ru-RU" sz="3200" b="1" u="sng" dirty="0">
                <a:latin typeface="Times New Roman" charset="0"/>
                <a:ea typeface="Times New Roman" charset="0"/>
                <a:cs typeface="Times New Roman" charset="0"/>
              </a:rPr>
              <a:t>Электрическая проводка </a:t>
            </a:r>
            <a:endParaRPr lang="ru-RU" sz="3200" b="1" u="sng" dirty="0" smtClean="0">
              <a:latin typeface="Times New Roman" charset="0"/>
              <a:ea typeface="Times New Roman" charset="0"/>
              <a:cs typeface="Times New Roman" charset="0"/>
            </a:endParaRPr>
          </a:p>
          <a:p>
            <a:pPr marL="0" indent="0">
              <a:buNone/>
            </a:pPr>
            <a:r>
              <a:rPr lang="ru-RU" sz="3200" dirty="0" smtClean="0">
                <a:latin typeface="Times New Roman" charset="0"/>
                <a:ea typeface="Times New Roman" charset="0"/>
                <a:cs typeface="Times New Roman" charset="0"/>
              </a:rPr>
              <a:t>Периодически </a:t>
            </a:r>
            <a:r>
              <a:rPr lang="ru-RU" sz="3200" dirty="0">
                <a:latin typeface="Times New Roman" charset="0"/>
                <a:ea typeface="Times New Roman" charset="0"/>
                <a:cs typeface="Times New Roman" charset="0"/>
              </a:rPr>
              <a:t>проверяется правильность связи между отдельными элементами электрооборудования и проводами и чистота контактной поверхности соединений. Заменяются провода с поврежденной изоляцией, восстанавливаются маркировки. Электрическая проводка должна быть защищена от увлажнения.</a:t>
            </a:r>
          </a:p>
        </p:txBody>
      </p:sp>
    </p:spTree>
    <p:extLst>
      <p:ext uri="{BB962C8B-B14F-4D97-AF65-F5344CB8AC3E}">
        <p14:creationId xmlns:p14="http://schemas.microsoft.com/office/powerpoint/2010/main" val="953691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6000">
              <a:schemeClr val="bg1"/>
            </a:gs>
            <a:gs pos="94000">
              <a:srgbClr val="FFF6F3">
                <a:alpha val="93000"/>
                <a:lumMod val="28000"/>
                <a:lumOff val="72000"/>
              </a:srgb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800" b="1" dirty="0" smtClean="0">
                <a:latin typeface="Times New Roman" charset="0"/>
                <a:ea typeface="Times New Roman" charset="0"/>
                <a:cs typeface="Times New Roman" charset="0"/>
              </a:rPr>
              <a:t>Техническое обслуживание погрузчика</a:t>
            </a:r>
            <a:endParaRPr lang="ru-RU" sz="3800" b="1" dirty="0">
              <a:latin typeface="Times New Roman" charset="0"/>
              <a:ea typeface="Times New Roman" charset="0"/>
              <a:cs typeface="Times New Roman" charset="0"/>
            </a:endParaRPr>
          </a:p>
        </p:txBody>
      </p:sp>
      <p:sp>
        <p:nvSpPr>
          <p:cNvPr id="3" name="Объект 2"/>
          <p:cNvSpPr>
            <a:spLocks noGrp="1"/>
          </p:cNvSpPr>
          <p:nvPr>
            <p:ph idx="1"/>
          </p:nvPr>
        </p:nvSpPr>
        <p:spPr/>
        <p:txBody>
          <a:bodyPr>
            <a:normAutofit/>
          </a:bodyPr>
          <a:lstStyle/>
          <a:p>
            <a:r>
              <a:rPr lang="ru-RU" sz="2300" dirty="0" smtClean="0">
                <a:latin typeface="Times New Roman" charset="0"/>
                <a:ea typeface="Times New Roman" charset="0"/>
                <a:cs typeface="Times New Roman" charset="0"/>
              </a:rPr>
              <a:t>Для </a:t>
            </a:r>
            <a:r>
              <a:rPr lang="ru-RU" sz="2300" dirty="0">
                <a:latin typeface="Times New Roman" charset="0"/>
                <a:ea typeface="Times New Roman" charset="0"/>
                <a:cs typeface="Times New Roman" charset="0"/>
              </a:rPr>
              <a:t>содержания погрузчика в исправности необходимы следующие виды технического обслуживания: </a:t>
            </a:r>
            <a:endParaRPr lang="ru-RU" sz="2300" dirty="0" smtClean="0">
              <a:latin typeface="Times New Roman" charset="0"/>
              <a:ea typeface="Times New Roman" charset="0"/>
              <a:cs typeface="Times New Roman" charset="0"/>
            </a:endParaRPr>
          </a:p>
          <a:p>
            <a:pPr marL="0" indent="0">
              <a:buNone/>
            </a:pPr>
            <a:endParaRPr lang="en-US" sz="2300" dirty="0" smtClean="0">
              <a:latin typeface="+mj-lt"/>
            </a:endParaRPr>
          </a:p>
          <a:p>
            <a:pPr marL="0" indent="0">
              <a:buNone/>
            </a:pPr>
            <a:endParaRPr lang="en-US" sz="2300" dirty="0">
              <a:latin typeface="+mj-lt"/>
            </a:endParaRPr>
          </a:p>
          <a:p>
            <a:pPr marL="0" indent="0">
              <a:buNone/>
            </a:pPr>
            <a:endParaRPr lang="ru-RU" sz="2300" dirty="0">
              <a:latin typeface="+mj-lt"/>
            </a:endParaRPr>
          </a:p>
          <a:p>
            <a:pPr marL="0" indent="0">
              <a:buNone/>
            </a:pPr>
            <a:endParaRPr lang="ru-RU" sz="2300" dirty="0">
              <a:latin typeface="+mj-lt"/>
            </a:endParaRPr>
          </a:p>
          <a:p>
            <a:pPr marL="0" indent="0">
              <a:buNone/>
            </a:pPr>
            <a:r>
              <a:rPr lang="ru-RU" sz="2400" dirty="0" smtClean="0">
                <a:latin typeface="Times New Roman" charset="0"/>
                <a:ea typeface="Times New Roman" charset="0"/>
                <a:cs typeface="Times New Roman" charset="0"/>
              </a:rPr>
              <a:t>ВНИМАНИЕ</a:t>
            </a:r>
            <a:r>
              <a:rPr lang="ru-RU" sz="2400" dirty="0">
                <a:latin typeface="Times New Roman" charset="0"/>
                <a:ea typeface="Times New Roman" charset="0"/>
                <a:cs typeface="Times New Roman" charset="0"/>
              </a:rPr>
              <a:t>! Обслуживание двигателя производится в соответствии с требованиями, указанными в инструкции по его эксплуатации. Соблюдение периодичности и полное исполнение технического обслуживания особенно важны для продолжительного содержания погрузчика в исправности.</a:t>
            </a:r>
          </a:p>
        </p:txBody>
      </p:sp>
      <p:pic>
        <p:nvPicPr>
          <p:cNvPr id="4" name="Изображение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3319" y="2607635"/>
            <a:ext cx="8248650" cy="1593850"/>
          </a:xfrm>
          <a:prstGeom prst="rect">
            <a:avLst/>
          </a:prstGeom>
        </p:spPr>
      </p:pic>
    </p:spTree>
    <p:extLst>
      <p:ext uri="{BB962C8B-B14F-4D97-AF65-F5344CB8AC3E}">
        <p14:creationId xmlns:p14="http://schemas.microsoft.com/office/powerpoint/2010/main" val="18860869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6000">
              <a:schemeClr val="bg1"/>
            </a:gs>
            <a:gs pos="94000">
              <a:srgbClr val="FFF6F3">
                <a:alpha val="93000"/>
                <a:lumMod val="28000"/>
                <a:lumOff val="72000"/>
              </a:srgb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600" b="1" dirty="0">
                <a:latin typeface="Times New Roman" charset="0"/>
                <a:ea typeface="Times New Roman" charset="0"/>
                <a:cs typeface="Times New Roman" charset="0"/>
              </a:rPr>
              <a:t>Схема мест смазки в </a:t>
            </a:r>
            <a:r>
              <a:rPr lang="ru-RU" sz="3600" b="1" dirty="0" err="1">
                <a:latin typeface="Times New Roman" charset="0"/>
                <a:ea typeface="Times New Roman" charset="0"/>
                <a:cs typeface="Times New Roman" charset="0"/>
              </a:rPr>
              <a:t>электропогрузчике</a:t>
            </a:r>
            <a:endParaRPr lang="ru-RU" sz="3600" b="1" dirty="0">
              <a:latin typeface="Times New Roman" charset="0"/>
              <a:ea typeface="Times New Roman" charset="0"/>
              <a:cs typeface="Times New Roman" charset="0"/>
            </a:endParaRPr>
          </a:p>
        </p:txBody>
      </p:sp>
      <p:pic>
        <p:nvPicPr>
          <p:cNvPr id="6" name="Объект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690688"/>
            <a:ext cx="4940300" cy="4235450"/>
          </a:xfrm>
        </p:spPr>
      </p:pic>
      <p:pic>
        <p:nvPicPr>
          <p:cNvPr id="7" name="Изображение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2649" y="1690688"/>
            <a:ext cx="5807019" cy="3392149"/>
          </a:xfrm>
          <a:prstGeom prst="rect">
            <a:avLst/>
          </a:prstGeom>
        </p:spPr>
      </p:pic>
    </p:spTree>
    <p:extLst>
      <p:ext uri="{BB962C8B-B14F-4D97-AF65-F5344CB8AC3E}">
        <p14:creationId xmlns:p14="http://schemas.microsoft.com/office/powerpoint/2010/main" val="1645933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6000">
              <a:schemeClr val="bg1"/>
            </a:gs>
            <a:gs pos="94000">
              <a:srgbClr val="FFF6F3">
                <a:alpha val="93000"/>
                <a:lumMod val="28000"/>
                <a:lumOff val="72000"/>
              </a:srgb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7754" y="485722"/>
            <a:ext cx="10767899" cy="5818625"/>
          </a:xfrm>
        </p:spPr>
      </p:pic>
    </p:spTree>
    <p:extLst>
      <p:ext uri="{BB962C8B-B14F-4D97-AF65-F5344CB8AC3E}">
        <p14:creationId xmlns:p14="http://schemas.microsoft.com/office/powerpoint/2010/main" val="1723578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6000">
              <a:schemeClr val="bg1"/>
            </a:gs>
            <a:gs pos="94000">
              <a:srgbClr val="FFF6F3">
                <a:alpha val="93000"/>
                <a:lumMod val="28000"/>
                <a:lumOff val="72000"/>
              </a:srgb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0040" y="1508760"/>
            <a:ext cx="11541624" cy="3958185"/>
          </a:xfrm>
        </p:spPr>
      </p:pic>
    </p:spTree>
    <p:extLst>
      <p:ext uri="{BB962C8B-B14F-4D97-AF65-F5344CB8AC3E}">
        <p14:creationId xmlns:p14="http://schemas.microsoft.com/office/powerpoint/2010/main" val="20831495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FF9A4A"/>
            </a:gs>
            <a:gs pos="8000">
              <a:schemeClr val="bg1"/>
            </a:gs>
            <a:gs pos="92000">
              <a:srgbClr val="FFF6F3">
                <a:alpha val="93000"/>
                <a:lumMod val="28000"/>
                <a:lumOff val="72000"/>
              </a:srgbClr>
            </a:gs>
            <a:gs pos="100000">
              <a:srgbClr val="FF9A4A"/>
            </a:gs>
          </a:gsLst>
          <a:lin ang="5400000" scaled="1"/>
        </a:gradFill>
        <a:effectLst/>
      </p:bgPr>
    </p:bg>
    <p:spTree>
      <p:nvGrpSpPr>
        <p:cNvPr id="1" name=""/>
        <p:cNvGrpSpPr/>
        <p:nvPr/>
      </p:nvGrpSpPr>
      <p:grpSpPr>
        <a:xfrm>
          <a:off x="0" y="0"/>
          <a:ext cx="0" cy="0"/>
          <a:chOff x="0" y="0"/>
          <a:chExt cx="0" cy="0"/>
        </a:xfrm>
      </p:grpSpPr>
      <p:sp>
        <p:nvSpPr>
          <p:cNvPr id="6" name="TextBox 5"/>
          <p:cNvSpPr txBox="1"/>
          <p:nvPr/>
        </p:nvSpPr>
        <p:spPr>
          <a:xfrm>
            <a:off x="1061883" y="1190931"/>
            <a:ext cx="10353369" cy="3539430"/>
          </a:xfrm>
          <a:prstGeom prst="rect">
            <a:avLst/>
          </a:prstGeom>
          <a:noFill/>
        </p:spPr>
        <p:txBody>
          <a:bodyPr wrap="square" rtlCol="0">
            <a:spAutoFit/>
          </a:bodyPr>
          <a:lstStyle/>
          <a:p>
            <a:r>
              <a:rPr lang="ru-RU" sz="3200" b="1" dirty="0" smtClean="0">
                <a:latin typeface="Times New Roman" charset="0"/>
                <a:ea typeface="Times New Roman" charset="0"/>
                <a:cs typeface="Times New Roman" charset="0"/>
              </a:rPr>
              <a:t>Постоянным</a:t>
            </a:r>
            <a:r>
              <a:rPr lang="ru-RU" sz="3200" dirty="0" smtClean="0">
                <a:latin typeface="Times New Roman" charset="0"/>
                <a:ea typeface="Times New Roman" charset="0"/>
                <a:cs typeface="Times New Roman" charset="0"/>
              </a:rPr>
              <a:t> </a:t>
            </a:r>
            <a:r>
              <a:rPr lang="ru-RU" sz="3200" dirty="0">
                <a:latin typeface="Times New Roman" charset="0"/>
                <a:ea typeface="Times New Roman" charset="0"/>
                <a:cs typeface="Times New Roman" charset="0"/>
              </a:rPr>
              <a:t>называют ток, значение и направление которого в любой момент времени остаются неизменными (рис. </a:t>
            </a:r>
            <a:r>
              <a:rPr lang="ru-RU" sz="3200" dirty="0" smtClean="0">
                <a:latin typeface="Times New Roman" charset="0"/>
                <a:ea typeface="Times New Roman" charset="0"/>
                <a:cs typeface="Times New Roman" charset="0"/>
              </a:rPr>
              <a:t>1, </a:t>
            </a:r>
            <a:r>
              <a:rPr lang="ru-RU" sz="3200" dirty="0">
                <a:latin typeface="Times New Roman" charset="0"/>
                <a:ea typeface="Times New Roman" charset="0"/>
                <a:cs typeface="Times New Roman" charset="0"/>
              </a:rPr>
              <a:t>а).</a:t>
            </a:r>
            <a:br>
              <a:rPr lang="ru-RU" sz="3200" dirty="0">
                <a:latin typeface="Times New Roman" charset="0"/>
                <a:ea typeface="Times New Roman" charset="0"/>
                <a:cs typeface="Times New Roman" charset="0"/>
              </a:rPr>
            </a:br>
            <a:r>
              <a:rPr lang="ru-RU" sz="3200" dirty="0">
                <a:latin typeface="Times New Roman" charset="0"/>
                <a:ea typeface="Times New Roman" charset="0"/>
                <a:cs typeface="Times New Roman" charset="0"/>
              </a:rPr>
              <a:t>Токи, значение и направление которых не остаются постоянными, называют изменяющимися, или </a:t>
            </a:r>
            <a:r>
              <a:rPr lang="ru-RU" sz="3200" b="1" dirty="0">
                <a:latin typeface="Times New Roman" charset="0"/>
                <a:ea typeface="Times New Roman" charset="0"/>
                <a:cs typeface="Times New Roman" charset="0"/>
              </a:rPr>
              <a:t>переменными. </a:t>
            </a:r>
            <a:endParaRPr lang="ru-RU" sz="3200" b="1" dirty="0" smtClean="0">
              <a:latin typeface="Times New Roman" charset="0"/>
              <a:ea typeface="Times New Roman" charset="0"/>
              <a:cs typeface="Times New Roman" charset="0"/>
            </a:endParaRPr>
          </a:p>
          <a:p>
            <a:endParaRPr lang="ru-RU" sz="32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959997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6000">
              <a:schemeClr val="bg1"/>
            </a:gs>
            <a:gs pos="94000">
              <a:srgbClr val="FFF6F3">
                <a:alpha val="93000"/>
                <a:lumMod val="28000"/>
                <a:lumOff val="72000"/>
              </a:srgb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2956" y="461353"/>
            <a:ext cx="11303162" cy="5873300"/>
          </a:xfrm>
        </p:spPr>
      </p:pic>
    </p:spTree>
    <p:extLst>
      <p:ext uri="{BB962C8B-B14F-4D97-AF65-F5344CB8AC3E}">
        <p14:creationId xmlns:p14="http://schemas.microsoft.com/office/powerpoint/2010/main" val="1292413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6000">
              <a:schemeClr val="bg1"/>
            </a:gs>
            <a:gs pos="94000">
              <a:srgbClr val="FFF6F3">
                <a:alpha val="93000"/>
                <a:lumMod val="28000"/>
                <a:lumOff val="72000"/>
              </a:srgb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3200" b="1" dirty="0">
                <a:latin typeface="Times New Roman" charset="0"/>
                <a:ea typeface="Times New Roman" charset="0"/>
                <a:cs typeface="Times New Roman" charset="0"/>
              </a:rPr>
              <a:t>ВОЗМОЖНЫЕ НЕИСПРАВНОСТИ И СПОСОБЫ ИХ УСТРАНЕНИЯ</a:t>
            </a:r>
          </a:p>
        </p:txBody>
      </p:sp>
      <p:pic>
        <p:nvPicPr>
          <p:cNvPr id="6" name="Объект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651989"/>
            <a:ext cx="10515599" cy="4698609"/>
          </a:xfrm>
        </p:spPr>
      </p:pic>
    </p:spTree>
    <p:extLst>
      <p:ext uri="{BB962C8B-B14F-4D97-AF65-F5344CB8AC3E}">
        <p14:creationId xmlns:p14="http://schemas.microsoft.com/office/powerpoint/2010/main" val="1968922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6000">
              <a:schemeClr val="bg1"/>
            </a:gs>
            <a:gs pos="94000">
              <a:srgbClr val="FFF6F3">
                <a:alpha val="93000"/>
                <a:lumMod val="28000"/>
                <a:lumOff val="72000"/>
              </a:srgb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8413" y="1067803"/>
            <a:ext cx="11582064" cy="2125432"/>
          </a:xfrm>
        </p:spPr>
      </p:pic>
      <p:pic>
        <p:nvPicPr>
          <p:cNvPr id="6" name="Изображение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514" y="3291840"/>
            <a:ext cx="11515862" cy="2802193"/>
          </a:xfrm>
          <a:prstGeom prst="rect">
            <a:avLst/>
          </a:prstGeom>
        </p:spPr>
      </p:pic>
    </p:spTree>
    <p:extLst>
      <p:ext uri="{BB962C8B-B14F-4D97-AF65-F5344CB8AC3E}">
        <p14:creationId xmlns:p14="http://schemas.microsoft.com/office/powerpoint/2010/main" val="2002992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6000">
              <a:schemeClr val="bg1"/>
            </a:gs>
            <a:gs pos="94000">
              <a:srgbClr val="FFF6F3">
                <a:alpha val="93000"/>
                <a:lumMod val="28000"/>
                <a:lumOff val="72000"/>
              </a:srgb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5529" y="1032387"/>
            <a:ext cx="11482715" cy="4724579"/>
          </a:xfrm>
        </p:spPr>
      </p:pic>
    </p:spTree>
    <p:extLst>
      <p:ext uri="{BB962C8B-B14F-4D97-AF65-F5344CB8AC3E}">
        <p14:creationId xmlns:p14="http://schemas.microsoft.com/office/powerpoint/2010/main" val="573556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6000">
              <a:schemeClr val="bg1"/>
            </a:gs>
            <a:gs pos="94000">
              <a:srgbClr val="FFF6F3">
                <a:alpha val="93000"/>
                <a:lumMod val="28000"/>
                <a:lumOff val="72000"/>
              </a:srgb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4078" y="1376385"/>
            <a:ext cx="11094415" cy="3247866"/>
          </a:xfrm>
        </p:spPr>
      </p:pic>
    </p:spTree>
    <p:extLst>
      <p:ext uri="{BB962C8B-B14F-4D97-AF65-F5344CB8AC3E}">
        <p14:creationId xmlns:p14="http://schemas.microsoft.com/office/powerpoint/2010/main" val="5736667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6000">
              <a:schemeClr val="bg1"/>
            </a:gs>
            <a:gs pos="94000">
              <a:srgbClr val="FFF6F3">
                <a:alpha val="93000"/>
                <a:lumMod val="28000"/>
                <a:lumOff val="72000"/>
              </a:srgb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2755" y="653144"/>
            <a:ext cx="11431222" cy="5077165"/>
          </a:xfrm>
        </p:spPr>
      </p:pic>
    </p:spTree>
    <p:extLst>
      <p:ext uri="{BB962C8B-B14F-4D97-AF65-F5344CB8AC3E}">
        <p14:creationId xmlns:p14="http://schemas.microsoft.com/office/powerpoint/2010/main" val="6710685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6000">
              <a:schemeClr val="bg1"/>
            </a:gs>
            <a:gs pos="94000">
              <a:srgbClr val="FFF6F3">
                <a:alpha val="93000"/>
                <a:lumMod val="28000"/>
                <a:lumOff val="72000"/>
              </a:srgb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9882" y="1239861"/>
            <a:ext cx="10813404" cy="3488894"/>
          </a:xfrm>
        </p:spPr>
      </p:pic>
    </p:spTree>
    <p:extLst>
      <p:ext uri="{BB962C8B-B14F-4D97-AF65-F5344CB8AC3E}">
        <p14:creationId xmlns:p14="http://schemas.microsoft.com/office/powerpoint/2010/main" val="1777288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6000">
              <a:schemeClr val="bg1"/>
            </a:gs>
            <a:gs pos="94000">
              <a:srgbClr val="FFF6F3">
                <a:alpha val="93000"/>
                <a:lumMod val="28000"/>
                <a:lumOff val="72000"/>
              </a:srgb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5113" y="1089797"/>
            <a:ext cx="11461774" cy="3945731"/>
          </a:xfrm>
        </p:spPr>
      </p:pic>
    </p:spTree>
    <p:extLst>
      <p:ext uri="{BB962C8B-B14F-4D97-AF65-F5344CB8AC3E}">
        <p14:creationId xmlns:p14="http://schemas.microsoft.com/office/powerpoint/2010/main" val="1090099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6000">
              <a:schemeClr val="bg1"/>
            </a:gs>
            <a:gs pos="94000">
              <a:srgbClr val="FFF6F3">
                <a:alpha val="93000"/>
                <a:lumMod val="28000"/>
                <a:lumOff val="72000"/>
              </a:srgb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5759" y="869186"/>
            <a:ext cx="10847065" cy="4622864"/>
          </a:xfrm>
        </p:spPr>
      </p:pic>
    </p:spTree>
    <p:extLst>
      <p:ext uri="{BB962C8B-B14F-4D97-AF65-F5344CB8AC3E}">
        <p14:creationId xmlns:p14="http://schemas.microsoft.com/office/powerpoint/2010/main" val="19077129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6000">
              <a:schemeClr val="bg1"/>
            </a:gs>
            <a:gs pos="94000">
              <a:srgbClr val="FFF6F3">
                <a:alpha val="93000"/>
                <a:lumMod val="28000"/>
                <a:lumOff val="72000"/>
              </a:srgb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4817" y="1071155"/>
            <a:ext cx="11396097" cy="4275438"/>
          </a:xfrm>
        </p:spPr>
      </p:pic>
    </p:spTree>
    <p:extLst>
      <p:ext uri="{BB962C8B-B14F-4D97-AF65-F5344CB8AC3E}">
        <p14:creationId xmlns:p14="http://schemas.microsoft.com/office/powerpoint/2010/main" val="839425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FF9A4A"/>
            </a:gs>
            <a:gs pos="8000">
              <a:schemeClr val="bg1"/>
            </a:gs>
            <a:gs pos="92000">
              <a:srgbClr val="FFF6F3">
                <a:alpha val="93000"/>
                <a:lumMod val="28000"/>
                <a:lumOff val="72000"/>
              </a:srgbClr>
            </a:gs>
            <a:gs pos="100000">
              <a:srgbClr val="FF9A4A"/>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26690" y="1221655"/>
            <a:ext cx="10515600" cy="1325563"/>
          </a:xfrm>
        </p:spPr>
        <p:txBody>
          <a:bodyPr>
            <a:noAutofit/>
          </a:bodyPr>
          <a:lstStyle/>
          <a:p>
            <a:r>
              <a:rPr lang="ru-RU" sz="3200" i="1" dirty="0">
                <a:latin typeface="Times New Roman" charset="0"/>
                <a:ea typeface="Times New Roman" charset="0"/>
                <a:cs typeface="Times New Roman" charset="0"/>
              </a:rPr>
              <a:t>Рис. 1</a:t>
            </a:r>
            <a:r>
              <a:rPr lang="ru-RU" sz="3200" i="1" dirty="0" smtClean="0">
                <a:latin typeface="Times New Roman" charset="0"/>
                <a:ea typeface="Times New Roman" charset="0"/>
                <a:cs typeface="Times New Roman" charset="0"/>
              </a:rPr>
              <a:t>. </a:t>
            </a:r>
            <a:r>
              <a:rPr lang="ru-RU" sz="3200" i="1" dirty="0">
                <a:latin typeface="Times New Roman" charset="0"/>
                <a:ea typeface="Times New Roman" charset="0"/>
                <a:cs typeface="Times New Roman" charset="0"/>
              </a:rPr>
              <a:t>Зависимости тока от времени: </a:t>
            </a:r>
            <a:r>
              <a:rPr lang="ru-RU" sz="3200" i="1" dirty="0" smtClean="0">
                <a:latin typeface="Times New Roman" charset="0"/>
                <a:ea typeface="Times New Roman" charset="0"/>
                <a:cs typeface="Times New Roman" charset="0"/>
              </a:rPr>
              <a:t/>
            </a:r>
            <a:br>
              <a:rPr lang="ru-RU" sz="3200" i="1" dirty="0" smtClean="0">
                <a:latin typeface="Times New Roman" charset="0"/>
                <a:ea typeface="Times New Roman" charset="0"/>
                <a:cs typeface="Times New Roman" charset="0"/>
              </a:rPr>
            </a:br>
            <a:r>
              <a:rPr lang="ru-RU" sz="3200" i="1" dirty="0" smtClean="0">
                <a:latin typeface="Times New Roman" charset="0"/>
                <a:ea typeface="Times New Roman" charset="0"/>
                <a:cs typeface="Times New Roman" charset="0"/>
              </a:rPr>
              <a:t>а </a:t>
            </a:r>
            <a:r>
              <a:rPr lang="ru-RU" sz="3200" i="1" dirty="0">
                <a:latin typeface="Times New Roman" charset="0"/>
                <a:ea typeface="Times New Roman" charset="0"/>
                <a:cs typeface="Times New Roman" charset="0"/>
              </a:rPr>
              <a:t>— постоянный ток; </a:t>
            </a:r>
            <a:r>
              <a:rPr lang="ru-RU" sz="3200" i="1" dirty="0" smtClean="0">
                <a:latin typeface="Times New Roman" charset="0"/>
                <a:ea typeface="Times New Roman" charset="0"/>
                <a:cs typeface="Times New Roman" charset="0"/>
              </a:rPr>
              <a:t/>
            </a:r>
            <a:br>
              <a:rPr lang="ru-RU" sz="3200" i="1" dirty="0" smtClean="0">
                <a:latin typeface="Times New Roman" charset="0"/>
                <a:ea typeface="Times New Roman" charset="0"/>
                <a:cs typeface="Times New Roman" charset="0"/>
              </a:rPr>
            </a:br>
            <a:r>
              <a:rPr lang="ru-RU" sz="3200" i="1" dirty="0" smtClean="0">
                <a:latin typeface="Times New Roman" charset="0"/>
                <a:ea typeface="Times New Roman" charset="0"/>
                <a:cs typeface="Times New Roman" charset="0"/>
              </a:rPr>
              <a:t>б </a:t>
            </a:r>
            <a:r>
              <a:rPr lang="ru-RU" sz="3200" i="1" dirty="0">
                <a:latin typeface="Times New Roman" charset="0"/>
                <a:ea typeface="Times New Roman" charset="0"/>
                <a:cs typeface="Times New Roman" charset="0"/>
              </a:rPr>
              <a:t>— переменный синусоидальный ток; </a:t>
            </a:r>
            <a:r>
              <a:rPr lang="ru-RU" sz="3200" i="1" dirty="0" smtClean="0">
                <a:latin typeface="Times New Roman" charset="0"/>
                <a:ea typeface="Times New Roman" charset="0"/>
                <a:cs typeface="Times New Roman" charset="0"/>
              </a:rPr>
              <a:t/>
            </a:r>
            <a:br>
              <a:rPr lang="ru-RU" sz="3200" i="1" dirty="0" smtClean="0">
                <a:latin typeface="Times New Roman" charset="0"/>
                <a:ea typeface="Times New Roman" charset="0"/>
                <a:cs typeface="Times New Roman" charset="0"/>
              </a:rPr>
            </a:br>
            <a:r>
              <a:rPr lang="ru-RU" sz="3200" i="1" dirty="0" smtClean="0">
                <a:latin typeface="Times New Roman" charset="0"/>
                <a:ea typeface="Times New Roman" charset="0"/>
                <a:cs typeface="Times New Roman" charset="0"/>
              </a:rPr>
              <a:t>в </a:t>
            </a:r>
            <a:r>
              <a:rPr lang="ru-RU" sz="3200" i="1" dirty="0">
                <a:latin typeface="Times New Roman" charset="0"/>
                <a:ea typeface="Times New Roman" charset="0"/>
                <a:cs typeface="Times New Roman" charset="0"/>
              </a:rPr>
              <a:t>— пульсирующий ток</a:t>
            </a:r>
          </a:p>
        </p:txBody>
      </p:sp>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2453" y="3067665"/>
            <a:ext cx="10353368" cy="2233969"/>
          </a:xfrm>
        </p:spPr>
      </p:pic>
    </p:spTree>
    <p:extLst>
      <p:ext uri="{BB962C8B-B14F-4D97-AF65-F5344CB8AC3E}">
        <p14:creationId xmlns:p14="http://schemas.microsoft.com/office/powerpoint/2010/main" val="791698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6000">
              <a:schemeClr val="bg1"/>
            </a:gs>
            <a:gs pos="94000">
              <a:srgbClr val="FFF6F3">
                <a:alpha val="93000"/>
                <a:lumMod val="28000"/>
                <a:lumOff val="72000"/>
              </a:srgb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4524" y="1383957"/>
            <a:ext cx="11524755" cy="3089189"/>
          </a:xfrm>
        </p:spPr>
      </p:pic>
    </p:spTree>
    <p:extLst>
      <p:ext uri="{BB962C8B-B14F-4D97-AF65-F5344CB8AC3E}">
        <p14:creationId xmlns:p14="http://schemas.microsoft.com/office/powerpoint/2010/main" val="144874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6000">
              <a:schemeClr val="bg1"/>
            </a:gs>
            <a:gs pos="94000">
              <a:srgbClr val="FFF6F3">
                <a:alpha val="93000"/>
                <a:lumMod val="28000"/>
                <a:lumOff val="72000"/>
              </a:srgb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2862" y="1134526"/>
            <a:ext cx="11351775" cy="4376588"/>
          </a:xfrm>
        </p:spPr>
      </p:pic>
    </p:spTree>
    <p:extLst>
      <p:ext uri="{BB962C8B-B14F-4D97-AF65-F5344CB8AC3E}">
        <p14:creationId xmlns:p14="http://schemas.microsoft.com/office/powerpoint/2010/main" val="20813621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6000">
              <a:schemeClr val="bg1"/>
            </a:gs>
            <a:gs pos="94000">
              <a:srgbClr val="FFF6F3">
                <a:alpha val="93000"/>
                <a:lumMod val="28000"/>
                <a:lumOff val="72000"/>
              </a:srgb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4081" y="889687"/>
            <a:ext cx="11397738" cy="3954162"/>
          </a:xfrm>
        </p:spPr>
      </p:pic>
    </p:spTree>
    <p:extLst>
      <p:ext uri="{BB962C8B-B14F-4D97-AF65-F5344CB8AC3E}">
        <p14:creationId xmlns:p14="http://schemas.microsoft.com/office/powerpoint/2010/main" val="15886955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6000">
              <a:schemeClr val="bg1"/>
            </a:gs>
            <a:gs pos="94000">
              <a:srgbClr val="FFF6F3">
                <a:alpha val="93000"/>
                <a:lumMod val="28000"/>
                <a:lumOff val="72000"/>
              </a:srgb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6618" y="1052092"/>
            <a:ext cx="11220227" cy="3855309"/>
          </a:xfrm>
        </p:spPr>
      </p:pic>
    </p:spTree>
    <p:extLst>
      <p:ext uri="{BB962C8B-B14F-4D97-AF65-F5344CB8AC3E}">
        <p14:creationId xmlns:p14="http://schemas.microsoft.com/office/powerpoint/2010/main" val="16426631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6000">
              <a:schemeClr val="bg1"/>
            </a:gs>
            <a:gs pos="94000">
              <a:srgbClr val="FFF6F3">
                <a:alpha val="93000"/>
                <a:lumMod val="28000"/>
                <a:lumOff val="72000"/>
              </a:srgb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5204" y="650672"/>
            <a:ext cx="11091342" cy="1602495"/>
          </a:xfrm>
        </p:spPr>
      </p:pic>
      <p:pic>
        <p:nvPicPr>
          <p:cNvPr id="5" name="Изображение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489" y="2304006"/>
            <a:ext cx="11135451" cy="3830595"/>
          </a:xfrm>
          <a:prstGeom prst="rect">
            <a:avLst/>
          </a:prstGeom>
        </p:spPr>
      </p:pic>
    </p:spTree>
    <p:extLst>
      <p:ext uri="{BB962C8B-B14F-4D97-AF65-F5344CB8AC3E}">
        <p14:creationId xmlns:p14="http://schemas.microsoft.com/office/powerpoint/2010/main" val="8441699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6000">
              <a:schemeClr val="bg1"/>
            </a:gs>
            <a:gs pos="94000">
              <a:srgbClr val="FFF6F3">
                <a:alpha val="93000"/>
                <a:lumMod val="28000"/>
                <a:lumOff val="72000"/>
              </a:srgb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800" b="1" dirty="0">
                <a:latin typeface="Times New Roman" charset="0"/>
                <a:ea typeface="Times New Roman" charset="0"/>
                <a:cs typeface="Times New Roman" charset="0"/>
              </a:rPr>
              <a:t>Э</a:t>
            </a:r>
            <a:r>
              <a:rPr lang="ru-RU" sz="3800" b="1" dirty="0" smtClean="0">
                <a:latin typeface="Times New Roman" charset="0"/>
                <a:ea typeface="Times New Roman" charset="0"/>
                <a:cs typeface="Times New Roman" charset="0"/>
              </a:rPr>
              <a:t>ксплуатация погрузчиков в зимнее время</a:t>
            </a:r>
            <a:endParaRPr lang="ru-RU" sz="3800" b="1" dirty="0">
              <a:latin typeface="Times New Roman" charset="0"/>
              <a:ea typeface="Times New Roman" charset="0"/>
              <a:cs typeface="Times New Roman" charset="0"/>
            </a:endParaRPr>
          </a:p>
        </p:txBody>
      </p:sp>
      <p:sp>
        <p:nvSpPr>
          <p:cNvPr id="5" name="Объект 4"/>
          <p:cNvSpPr>
            <a:spLocks noGrp="1"/>
          </p:cNvSpPr>
          <p:nvPr>
            <p:ph idx="1"/>
          </p:nvPr>
        </p:nvSpPr>
        <p:spPr>
          <a:xfrm>
            <a:off x="838200" y="1690688"/>
            <a:ext cx="10515600" cy="4941287"/>
          </a:xfrm>
        </p:spPr>
        <p:txBody>
          <a:bodyPr>
            <a:normAutofit fontScale="92500"/>
          </a:bodyPr>
          <a:lstStyle/>
          <a:p>
            <a:r>
              <a:rPr lang="ru-RU" dirty="0">
                <a:latin typeface="Times New Roman" charset="0"/>
                <a:ea typeface="Times New Roman" charset="0"/>
                <a:cs typeface="Times New Roman" charset="0"/>
              </a:rPr>
              <a:t>Если погрузчик колесный, а в большинстве случаев используются именно колесные машины, позаботьтесь об </a:t>
            </a:r>
            <a:r>
              <a:rPr lang="ru-RU" dirty="0" err="1">
                <a:latin typeface="Times New Roman" charset="0"/>
                <a:ea typeface="Times New Roman" charset="0"/>
                <a:cs typeface="Times New Roman" charset="0"/>
              </a:rPr>
              <a:t>ошиповке</a:t>
            </a:r>
            <a:r>
              <a:rPr lang="ru-RU" dirty="0">
                <a:latin typeface="Times New Roman" charset="0"/>
                <a:ea typeface="Times New Roman" charset="0"/>
                <a:cs typeface="Times New Roman" charset="0"/>
              </a:rPr>
              <a:t> шин. </a:t>
            </a:r>
            <a:r>
              <a:rPr lang="ru-RU" dirty="0" err="1">
                <a:latin typeface="Times New Roman" charset="0"/>
                <a:ea typeface="Times New Roman" charset="0"/>
                <a:cs typeface="Times New Roman" charset="0"/>
              </a:rPr>
              <a:t>Ошиповка</a:t>
            </a:r>
            <a:r>
              <a:rPr lang="ru-RU" dirty="0">
                <a:latin typeface="Times New Roman" charset="0"/>
                <a:ea typeface="Times New Roman" charset="0"/>
                <a:cs typeface="Times New Roman" charset="0"/>
              </a:rPr>
              <a:t> позволит не думать о возможных проблемах, если погрузчик должен работать не только в складском помещении, но и на улице.</a:t>
            </a:r>
          </a:p>
          <a:p>
            <a:r>
              <a:rPr lang="ru-RU" dirty="0">
                <a:latin typeface="Times New Roman" charset="0"/>
                <a:ea typeface="Times New Roman" charset="0"/>
                <a:cs typeface="Times New Roman" charset="0"/>
              </a:rPr>
              <a:t>Если погрузчик работает на бензине, или дизельном топливе, замените топливо и смазку на зимнюю. Это необходимо сделать, даже если в двигателе есть всесезонное масло, правда, при условии, что в вашем регионе наблюдаются сильные морозы. Так же, стоит заменить охлаждающую жидкость на холодоустойчивую.</a:t>
            </a:r>
            <a:br>
              <a:rPr lang="ru-RU" dirty="0">
                <a:latin typeface="Times New Roman" charset="0"/>
                <a:ea typeface="Times New Roman" charset="0"/>
                <a:cs typeface="Times New Roman" charset="0"/>
              </a:rPr>
            </a:br>
            <a:r>
              <a:rPr lang="ru-RU" dirty="0">
                <a:latin typeface="Times New Roman" charset="0"/>
                <a:ea typeface="Times New Roman" charset="0"/>
                <a:cs typeface="Times New Roman" charset="0"/>
              </a:rPr>
              <a:t>На ночь погрузчик оставляйте в отапливаемом помещении, или в помещении, в котором температура не опускается ниже  -10 градусов.</a:t>
            </a:r>
          </a:p>
          <a:p>
            <a:endParaRPr lang="ru-RU"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1248981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6000">
              <a:schemeClr val="bg1"/>
            </a:gs>
            <a:gs pos="94000">
              <a:srgbClr val="FFF6F3">
                <a:alpha val="93000"/>
                <a:lumMod val="28000"/>
                <a:lumOff val="72000"/>
              </a:srgb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838200" y="1013254"/>
            <a:ext cx="10515600" cy="5163709"/>
          </a:xfrm>
        </p:spPr>
        <p:txBody>
          <a:bodyPr>
            <a:normAutofit/>
          </a:bodyPr>
          <a:lstStyle/>
          <a:p>
            <a:r>
              <a:rPr lang="ru-RU" dirty="0">
                <a:latin typeface="Times New Roman" charset="0"/>
                <a:ea typeface="Times New Roman" charset="0"/>
                <a:cs typeface="Times New Roman" charset="0"/>
              </a:rPr>
              <a:t>Если погрузчик аккумуляторный, стоит помнить, что при низкой температуре емкость батареи снижается. Следите за зарядкой – если аккумулятор заряжен недостаточно, в нем может замерзнуть электролит. Поэтому минимальная степень зарядки должна быть не ниже 75%.</a:t>
            </a:r>
          </a:p>
          <a:p>
            <a:r>
              <a:rPr lang="ru-RU" dirty="0">
                <a:latin typeface="Times New Roman" charset="0"/>
                <a:ea typeface="Times New Roman" charset="0"/>
                <a:cs typeface="Times New Roman" charset="0"/>
              </a:rPr>
              <a:t>Начинать работу необходимо с предварительного прогрева двигателя, до +50 градусов. После того, как двигатель прогреется, сделайте несколько холостых подъемов и наклонов мачты. С помощью рулевого колеса задействуйте гидроцилиндр гидроусилителя руля. Эти манипуляции необходимы для прогрева рабочей жидкости погрузчика. После этого можно спокойно приступать к работе.</a:t>
            </a:r>
          </a:p>
          <a:p>
            <a:endParaRPr lang="ru-RU" dirty="0">
              <a:latin typeface="Times New Roman" charset="0"/>
              <a:ea typeface="Times New Roman" charset="0"/>
              <a:cs typeface="Times New Roman" charset="0"/>
            </a:endParaRPr>
          </a:p>
        </p:txBody>
      </p:sp>
    </p:spTree>
    <p:extLst>
      <p:ext uri="{BB962C8B-B14F-4D97-AF65-F5344CB8AC3E}">
        <p14:creationId xmlns:p14="http://schemas.microsoft.com/office/powerpoint/2010/main" val="8588292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6000">
              <a:schemeClr val="bg1"/>
            </a:gs>
            <a:gs pos="94000">
              <a:srgbClr val="FFF6F3">
                <a:alpha val="93000"/>
                <a:lumMod val="28000"/>
                <a:lumOff val="72000"/>
              </a:srgb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a:bodyPr>
          <a:lstStyle/>
          <a:p>
            <a:pPr marL="0" indent="0">
              <a:buNone/>
            </a:pPr>
            <a:r>
              <a:rPr lang="ru-RU" sz="5400" dirty="0"/>
              <a:t>Особенности эксплуатации погрузчика в агрессивной среде. </a:t>
            </a:r>
            <a:endParaRPr lang="ru-RU" sz="5400" dirty="0" smtClean="0"/>
          </a:p>
          <a:p>
            <a:pPr marL="0" indent="0">
              <a:buNone/>
            </a:pPr>
            <a:r>
              <a:rPr lang="is-IS" sz="5400" dirty="0" smtClean="0"/>
              <a:t>…</a:t>
            </a:r>
            <a:r>
              <a:rPr lang="ru-RU" sz="5400" dirty="0" smtClean="0"/>
              <a:t>????????</a:t>
            </a:r>
            <a:endParaRPr lang="ru-RU" sz="5400" dirty="0"/>
          </a:p>
        </p:txBody>
      </p:sp>
    </p:spTree>
    <p:extLst>
      <p:ext uri="{BB962C8B-B14F-4D97-AF65-F5344CB8AC3E}">
        <p14:creationId xmlns:p14="http://schemas.microsoft.com/office/powerpoint/2010/main" val="942581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gradFill>
          <a:gsLst>
            <a:gs pos="0">
              <a:srgbClr val="7030A0"/>
            </a:gs>
            <a:gs pos="6000">
              <a:schemeClr val="bg1"/>
            </a:gs>
            <a:gs pos="94000">
              <a:srgbClr val="FFF6F3">
                <a:alpha val="93000"/>
                <a:lumMod val="28000"/>
                <a:lumOff val="72000"/>
              </a:srgbClr>
            </a:gs>
            <a:gs pos="100000">
              <a:srgbClr val="7030A0"/>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812074" y="391886"/>
            <a:ext cx="10515600" cy="6176963"/>
          </a:xfrm>
        </p:spPr>
        <p:txBody>
          <a:bodyPr>
            <a:normAutofit fontScale="85000" lnSpcReduction="20000"/>
          </a:bodyPr>
          <a:lstStyle/>
          <a:p>
            <a:pPr marL="0" indent="0">
              <a:buNone/>
            </a:pPr>
            <a:endParaRPr lang="ru-RU" sz="3700" b="1" dirty="0" smtClean="0">
              <a:solidFill>
                <a:srgbClr val="FF0000"/>
              </a:solidFill>
              <a:latin typeface="Times New Roman" charset="0"/>
              <a:ea typeface="Times New Roman" charset="0"/>
              <a:cs typeface="Times New Roman" charset="0"/>
            </a:endParaRPr>
          </a:p>
          <a:p>
            <a:pPr marL="0" indent="0">
              <a:buNone/>
            </a:pPr>
            <a:r>
              <a:rPr lang="ru-RU" sz="3700" b="1" dirty="0" smtClean="0">
                <a:solidFill>
                  <a:srgbClr val="FF0000"/>
                </a:solidFill>
                <a:latin typeface="Times New Roman" charset="0"/>
                <a:ea typeface="Times New Roman" charset="0"/>
                <a:cs typeface="Times New Roman" charset="0"/>
              </a:rPr>
              <a:t>7</a:t>
            </a:r>
            <a:r>
              <a:rPr lang="ru-RU" sz="3700" b="1" dirty="0">
                <a:solidFill>
                  <a:srgbClr val="FF0000"/>
                </a:solidFill>
                <a:latin typeface="Times New Roman" charset="0"/>
                <a:ea typeface="Times New Roman" charset="0"/>
                <a:cs typeface="Times New Roman" charset="0"/>
              </a:rPr>
              <a:t>. Правила подъема, перемещения и укладки грузов. Способы погрузки и </a:t>
            </a:r>
            <a:r>
              <a:rPr lang="ru-RU" sz="3700" b="1" dirty="0" smtClean="0">
                <a:solidFill>
                  <a:srgbClr val="FF0000"/>
                </a:solidFill>
                <a:latin typeface="Times New Roman" charset="0"/>
                <a:ea typeface="Times New Roman" charset="0"/>
                <a:cs typeface="Times New Roman" charset="0"/>
              </a:rPr>
              <a:t>выгрузки</a:t>
            </a:r>
          </a:p>
          <a:p>
            <a:r>
              <a:rPr lang="ru-RU" dirty="0" smtClean="0">
                <a:solidFill>
                  <a:schemeClr val="accent4">
                    <a:lumMod val="60000"/>
                    <a:lumOff val="40000"/>
                  </a:schemeClr>
                </a:solidFill>
                <a:latin typeface="Times New Roman" charset="0"/>
                <a:ea typeface="Times New Roman" charset="0"/>
                <a:cs typeface="Times New Roman" charset="0"/>
              </a:rPr>
              <a:t>Структура </a:t>
            </a:r>
            <a:r>
              <a:rPr lang="ru-RU" dirty="0">
                <a:solidFill>
                  <a:schemeClr val="accent4">
                    <a:lumMod val="60000"/>
                    <a:lumOff val="40000"/>
                  </a:schemeClr>
                </a:solidFill>
                <a:latin typeface="Times New Roman" charset="0"/>
                <a:ea typeface="Times New Roman" charset="0"/>
                <a:cs typeface="Times New Roman" charset="0"/>
              </a:rPr>
              <a:t>управления погрузо-разгрузочными работами, ППР, технологические карты. </a:t>
            </a:r>
            <a:endParaRPr lang="ru-RU" dirty="0" smtClean="0">
              <a:solidFill>
                <a:schemeClr val="accent4">
                  <a:lumMod val="60000"/>
                  <a:lumOff val="40000"/>
                </a:schemeClr>
              </a:solidFill>
              <a:latin typeface="Times New Roman" charset="0"/>
              <a:ea typeface="Times New Roman" charset="0"/>
              <a:cs typeface="Times New Roman" charset="0"/>
            </a:endParaRPr>
          </a:p>
          <a:p>
            <a:r>
              <a:rPr lang="ru-RU" dirty="0" smtClean="0">
                <a:solidFill>
                  <a:schemeClr val="accent4">
                    <a:lumMod val="60000"/>
                    <a:lumOff val="40000"/>
                  </a:schemeClr>
                </a:solidFill>
                <a:latin typeface="Times New Roman" charset="0"/>
                <a:ea typeface="Times New Roman" charset="0"/>
                <a:cs typeface="Times New Roman" charset="0"/>
              </a:rPr>
              <a:t>Подбор </a:t>
            </a:r>
            <a:r>
              <a:rPr lang="ru-RU" dirty="0">
                <a:solidFill>
                  <a:schemeClr val="accent4">
                    <a:lumMod val="60000"/>
                    <a:lumOff val="40000"/>
                  </a:schemeClr>
                </a:solidFill>
                <a:latin typeface="Times New Roman" charset="0"/>
                <a:ea typeface="Times New Roman" charset="0"/>
                <a:cs typeface="Times New Roman" charset="0"/>
              </a:rPr>
              <a:t>такелажного оборудования и приспособлений для </a:t>
            </a:r>
            <a:r>
              <a:rPr lang="ru-RU" dirty="0" smtClean="0">
                <a:solidFill>
                  <a:schemeClr val="accent4">
                    <a:lumMod val="60000"/>
                    <a:lumOff val="40000"/>
                  </a:schemeClr>
                </a:solidFill>
                <a:latin typeface="Times New Roman" charset="0"/>
                <a:ea typeface="Times New Roman" charset="0"/>
                <a:cs typeface="Times New Roman" charset="0"/>
              </a:rPr>
              <a:t>подъема различных грузов. </a:t>
            </a:r>
          </a:p>
          <a:p>
            <a:r>
              <a:rPr lang="ru-RU" dirty="0" smtClean="0">
                <a:solidFill>
                  <a:schemeClr val="accent4">
                    <a:lumMod val="60000"/>
                    <a:lumOff val="40000"/>
                  </a:schemeClr>
                </a:solidFill>
                <a:latin typeface="Times New Roman" charset="0"/>
                <a:ea typeface="Times New Roman" charset="0"/>
                <a:cs typeface="Times New Roman" charset="0"/>
              </a:rPr>
              <a:t>Проверка </a:t>
            </a:r>
            <a:r>
              <a:rPr lang="ru-RU" dirty="0">
                <a:solidFill>
                  <a:schemeClr val="accent4">
                    <a:lumMod val="60000"/>
                    <a:lumOff val="40000"/>
                  </a:schemeClr>
                </a:solidFill>
                <a:latin typeface="Times New Roman" charset="0"/>
                <a:ea typeface="Times New Roman" charset="0"/>
                <a:cs typeface="Times New Roman" charset="0"/>
              </a:rPr>
              <a:t>их технического состояния. </a:t>
            </a:r>
            <a:endParaRPr lang="ru-RU" dirty="0" smtClean="0">
              <a:solidFill>
                <a:schemeClr val="accent4">
                  <a:lumMod val="60000"/>
                  <a:lumOff val="40000"/>
                </a:schemeClr>
              </a:solidFill>
              <a:latin typeface="Times New Roman" charset="0"/>
              <a:ea typeface="Times New Roman" charset="0"/>
              <a:cs typeface="Times New Roman" charset="0"/>
            </a:endParaRPr>
          </a:p>
          <a:p>
            <a:r>
              <a:rPr lang="ru-RU" dirty="0" err="1" smtClean="0">
                <a:solidFill>
                  <a:schemeClr val="accent4">
                    <a:lumMod val="60000"/>
                    <a:lumOff val="40000"/>
                  </a:schemeClr>
                </a:solidFill>
                <a:latin typeface="Times New Roman" charset="0"/>
                <a:ea typeface="Times New Roman" charset="0"/>
                <a:cs typeface="Times New Roman" charset="0"/>
              </a:rPr>
              <a:t>Строповка</a:t>
            </a:r>
            <a:r>
              <a:rPr lang="ru-RU" dirty="0" smtClean="0">
                <a:solidFill>
                  <a:schemeClr val="accent4">
                    <a:lumMod val="60000"/>
                    <a:lumOff val="40000"/>
                  </a:schemeClr>
                </a:solidFill>
                <a:latin typeface="Times New Roman" charset="0"/>
                <a:ea typeface="Times New Roman" charset="0"/>
                <a:cs typeface="Times New Roman" charset="0"/>
              </a:rPr>
              <a:t> </a:t>
            </a:r>
            <a:r>
              <a:rPr lang="ru-RU" dirty="0">
                <a:solidFill>
                  <a:schemeClr val="accent4">
                    <a:lumMod val="60000"/>
                    <a:lumOff val="40000"/>
                  </a:schemeClr>
                </a:solidFill>
                <a:latin typeface="Times New Roman" charset="0"/>
                <a:ea typeface="Times New Roman" charset="0"/>
                <a:cs typeface="Times New Roman" charset="0"/>
              </a:rPr>
              <a:t>грузов. </a:t>
            </a:r>
            <a:endParaRPr lang="ru-RU" dirty="0" smtClean="0">
              <a:solidFill>
                <a:schemeClr val="accent4">
                  <a:lumMod val="60000"/>
                  <a:lumOff val="40000"/>
                </a:schemeClr>
              </a:solidFill>
              <a:latin typeface="Times New Roman" charset="0"/>
              <a:ea typeface="Times New Roman" charset="0"/>
              <a:cs typeface="Times New Roman" charset="0"/>
            </a:endParaRPr>
          </a:p>
          <a:p>
            <a:r>
              <a:rPr lang="ru-RU" dirty="0" smtClean="0">
                <a:solidFill>
                  <a:schemeClr val="accent4">
                    <a:lumMod val="60000"/>
                    <a:lumOff val="40000"/>
                  </a:schemeClr>
                </a:solidFill>
                <a:latin typeface="Times New Roman" charset="0"/>
                <a:ea typeface="Times New Roman" charset="0"/>
                <a:cs typeface="Times New Roman" charset="0"/>
              </a:rPr>
              <a:t>Крепление </a:t>
            </a:r>
            <a:r>
              <a:rPr lang="ru-RU" dirty="0">
                <a:solidFill>
                  <a:schemeClr val="accent4">
                    <a:lumMod val="60000"/>
                    <a:lumOff val="40000"/>
                  </a:schemeClr>
                </a:solidFill>
                <a:latin typeface="Times New Roman" charset="0"/>
                <a:ea typeface="Times New Roman" charset="0"/>
                <a:cs typeface="Times New Roman" charset="0"/>
              </a:rPr>
              <a:t>стальных канатов зажимами и заделка концов каната. </a:t>
            </a:r>
            <a:endParaRPr lang="ru-RU" dirty="0" smtClean="0">
              <a:solidFill>
                <a:schemeClr val="accent4">
                  <a:lumMod val="60000"/>
                  <a:lumOff val="40000"/>
                </a:schemeClr>
              </a:solidFill>
              <a:latin typeface="Times New Roman" charset="0"/>
              <a:ea typeface="Times New Roman" charset="0"/>
              <a:cs typeface="Times New Roman" charset="0"/>
            </a:endParaRPr>
          </a:p>
          <a:p>
            <a:r>
              <a:rPr lang="ru-RU" dirty="0" smtClean="0">
                <a:solidFill>
                  <a:schemeClr val="accent4">
                    <a:lumMod val="60000"/>
                    <a:lumOff val="40000"/>
                  </a:schemeClr>
                </a:solidFill>
                <a:latin typeface="Times New Roman" charset="0"/>
                <a:ea typeface="Times New Roman" charset="0"/>
                <a:cs typeface="Times New Roman" charset="0"/>
              </a:rPr>
              <a:t>Установка </a:t>
            </a:r>
            <a:r>
              <a:rPr lang="ru-RU" dirty="0">
                <a:solidFill>
                  <a:schemeClr val="accent4">
                    <a:lumMod val="60000"/>
                    <a:lumOff val="40000"/>
                  </a:schemeClr>
                </a:solidFill>
                <a:latin typeface="Times New Roman" charset="0"/>
                <a:ea typeface="Times New Roman" charset="0"/>
                <a:cs typeface="Times New Roman" charset="0"/>
              </a:rPr>
              <a:t>различных органов рабочего оборудования. </a:t>
            </a:r>
            <a:r>
              <a:rPr lang="ru-RU" dirty="0">
                <a:latin typeface="Times New Roman" charset="0"/>
                <a:ea typeface="Times New Roman" charset="0"/>
                <a:cs typeface="Times New Roman" charset="0"/>
              </a:rPr>
              <a:t/>
            </a:r>
            <a:br>
              <a:rPr lang="ru-RU" dirty="0">
                <a:latin typeface="Times New Roman" charset="0"/>
                <a:ea typeface="Times New Roman" charset="0"/>
                <a:cs typeface="Times New Roman" charset="0"/>
              </a:rPr>
            </a:br>
            <a:endParaRPr lang="ru-RU" dirty="0" smtClean="0">
              <a:latin typeface="Times New Roman" charset="0"/>
              <a:ea typeface="Times New Roman" charset="0"/>
              <a:cs typeface="Times New Roman" charset="0"/>
            </a:endParaRPr>
          </a:p>
          <a:p>
            <a:r>
              <a:rPr lang="ru-RU" dirty="0" smtClean="0">
                <a:latin typeface="Times New Roman" charset="0"/>
                <a:ea typeface="Times New Roman" charset="0"/>
                <a:cs typeface="Times New Roman" charset="0"/>
              </a:rPr>
              <a:t>Правила </a:t>
            </a:r>
            <a:r>
              <a:rPr lang="ru-RU" dirty="0">
                <a:latin typeface="Times New Roman" charset="0"/>
                <a:ea typeface="Times New Roman" charset="0"/>
                <a:cs typeface="Times New Roman" charset="0"/>
              </a:rPr>
              <a:t>подъема, перемещения и укладки грузов. </a:t>
            </a:r>
            <a:endParaRPr lang="ru-RU" dirty="0" smtClean="0">
              <a:latin typeface="Times New Roman" charset="0"/>
              <a:ea typeface="Times New Roman" charset="0"/>
              <a:cs typeface="Times New Roman" charset="0"/>
            </a:endParaRPr>
          </a:p>
          <a:p>
            <a:r>
              <a:rPr lang="ru-RU" dirty="0" smtClean="0">
                <a:latin typeface="Times New Roman" charset="0"/>
                <a:ea typeface="Times New Roman" charset="0"/>
                <a:cs typeface="Times New Roman" charset="0"/>
              </a:rPr>
              <a:t>Способы </a:t>
            </a:r>
            <a:r>
              <a:rPr lang="ru-RU" dirty="0">
                <a:latin typeface="Times New Roman" charset="0"/>
                <a:ea typeface="Times New Roman" charset="0"/>
                <a:cs typeface="Times New Roman" charset="0"/>
              </a:rPr>
              <a:t>погрузки и выгрузки, основные правила складирования грузов. </a:t>
            </a:r>
            <a:endParaRPr lang="ru-RU" dirty="0" smtClean="0">
              <a:latin typeface="Times New Roman" charset="0"/>
              <a:ea typeface="Times New Roman" charset="0"/>
              <a:cs typeface="Times New Roman" charset="0"/>
            </a:endParaRPr>
          </a:p>
          <a:p>
            <a:r>
              <a:rPr lang="ru-RU" dirty="0" smtClean="0">
                <a:latin typeface="Times New Roman" charset="0"/>
                <a:ea typeface="Times New Roman" charset="0"/>
                <a:cs typeface="Times New Roman" charset="0"/>
              </a:rPr>
              <a:t>Подача </a:t>
            </a:r>
            <a:r>
              <a:rPr lang="ru-RU" dirty="0">
                <a:latin typeface="Times New Roman" charset="0"/>
                <a:ea typeface="Times New Roman" charset="0"/>
                <a:cs typeface="Times New Roman" charset="0"/>
              </a:rPr>
              <a:t>сигналов при проведении погрузочных работ. </a:t>
            </a:r>
            <a:r>
              <a:rPr lang="ru-RU" dirty="0">
                <a:solidFill>
                  <a:srgbClr val="FF0000"/>
                </a:solidFill>
                <a:latin typeface="Times New Roman" charset="0"/>
                <a:ea typeface="Times New Roman" charset="0"/>
                <a:cs typeface="Times New Roman" charset="0"/>
              </a:rPr>
              <a:t/>
            </a:r>
            <a:br>
              <a:rPr lang="ru-RU" dirty="0">
                <a:solidFill>
                  <a:srgbClr val="FF0000"/>
                </a:solidFill>
                <a:latin typeface="Times New Roman" charset="0"/>
                <a:ea typeface="Times New Roman" charset="0"/>
                <a:cs typeface="Times New Roman" charset="0"/>
              </a:rPr>
            </a:br>
            <a:endParaRPr lang="ru-RU" dirty="0">
              <a:solidFill>
                <a:srgbClr val="FF0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470796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bg>
      <p:bgPr>
        <a:gradFill>
          <a:gsLst>
            <a:gs pos="0">
              <a:srgbClr val="7030A0"/>
            </a:gs>
            <a:gs pos="6000">
              <a:schemeClr val="bg1"/>
            </a:gs>
            <a:gs pos="94000">
              <a:srgbClr val="FFF6F3">
                <a:alpha val="93000"/>
                <a:lumMod val="28000"/>
                <a:lumOff val="72000"/>
              </a:srgbClr>
            </a:gs>
            <a:gs pos="100000">
              <a:srgbClr val="7030A0"/>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600" b="1" dirty="0">
                <a:latin typeface="Times New Roman" charset="0"/>
                <a:ea typeface="Times New Roman" charset="0"/>
                <a:cs typeface="Times New Roman" charset="0"/>
              </a:rPr>
              <a:t>ПОГРУЗКА</a:t>
            </a:r>
          </a:p>
        </p:txBody>
      </p:sp>
      <p:sp>
        <p:nvSpPr>
          <p:cNvPr id="3" name="Объект 2"/>
          <p:cNvSpPr>
            <a:spLocks noGrp="1"/>
          </p:cNvSpPr>
          <p:nvPr>
            <p:ph idx="1"/>
          </p:nvPr>
        </p:nvSpPr>
        <p:spPr>
          <a:xfrm>
            <a:off x="838200" y="1408670"/>
            <a:ext cx="10515600" cy="4768293"/>
          </a:xfrm>
        </p:spPr>
        <p:txBody>
          <a:bodyPr>
            <a:normAutofit/>
          </a:bodyPr>
          <a:lstStyle/>
          <a:p>
            <a:pPr marL="0" indent="0">
              <a:buNone/>
            </a:pPr>
            <a:r>
              <a:rPr lang="ru-RU" sz="3200" dirty="0" smtClean="0">
                <a:latin typeface="Times New Roman" charset="0"/>
                <a:ea typeface="Times New Roman" charset="0"/>
                <a:cs typeface="Times New Roman" charset="0"/>
              </a:rPr>
              <a:t>Обрабатываемые </a:t>
            </a:r>
            <a:r>
              <a:rPr lang="ru-RU" sz="3200" dirty="0">
                <a:latin typeface="Times New Roman" charset="0"/>
                <a:ea typeface="Times New Roman" charset="0"/>
                <a:cs typeface="Times New Roman" charset="0"/>
              </a:rPr>
              <a:t>грузы должны быть установлены на поддоны, специальные подставки или деревянные бруски в зависимости от их вида для </a:t>
            </a:r>
            <a:r>
              <a:rPr lang="ru-RU" sz="3200" dirty="0" smtClean="0">
                <a:latin typeface="Times New Roman" charset="0"/>
                <a:ea typeface="Times New Roman" charset="0"/>
                <a:cs typeface="Times New Roman" charset="0"/>
              </a:rPr>
              <a:t>того, чтобы </a:t>
            </a:r>
            <a:r>
              <a:rPr lang="ru-RU" sz="3200" dirty="0">
                <a:latin typeface="Times New Roman" charset="0"/>
                <a:ea typeface="Times New Roman" charset="0"/>
                <a:cs typeface="Times New Roman" charset="0"/>
              </a:rPr>
              <a:t>обеспечить необходимый просвет для введения под них вил. Клыки вил должны быть расположены симметрично продольной оси погрузчика, а груз должен лежать на вилах симметрично. Не допускается подъем груза только одним клыком вил. </a:t>
            </a:r>
            <a:endParaRPr lang="ru-RU" sz="3200" dirty="0" smtClean="0">
              <a:latin typeface="Times New Roman" charset="0"/>
              <a:ea typeface="Times New Roman" charset="0"/>
              <a:cs typeface="Times New Roman" charset="0"/>
            </a:endParaRPr>
          </a:p>
        </p:txBody>
      </p:sp>
    </p:spTree>
    <p:extLst>
      <p:ext uri="{BB962C8B-B14F-4D97-AF65-F5344CB8AC3E}">
        <p14:creationId xmlns:p14="http://schemas.microsoft.com/office/powerpoint/2010/main" val="3183336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FF9A4A"/>
            </a:gs>
            <a:gs pos="8000">
              <a:schemeClr val="bg1"/>
            </a:gs>
            <a:gs pos="92000">
              <a:srgbClr val="FFF6F3">
                <a:alpha val="93000"/>
                <a:lumMod val="28000"/>
                <a:lumOff val="72000"/>
              </a:srgbClr>
            </a:gs>
            <a:gs pos="100000">
              <a:srgbClr val="FF9A4A"/>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838200" y="1091381"/>
            <a:ext cx="10515600" cy="5085582"/>
          </a:xfrm>
        </p:spPr>
        <p:txBody>
          <a:bodyPr>
            <a:normAutofit/>
          </a:bodyPr>
          <a:lstStyle/>
          <a:p>
            <a:pPr marL="0" indent="0">
              <a:buNone/>
            </a:pPr>
            <a:r>
              <a:rPr lang="ru-RU" sz="3200" b="1" dirty="0">
                <a:latin typeface="Times New Roman" charset="0"/>
                <a:ea typeface="Times New Roman" charset="0"/>
                <a:cs typeface="Times New Roman" charset="0"/>
              </a:rPr>
              <a:t>Электропроводность.</a:t>
            </a:r>
            <a:r>
              <a:rPr lang="ru-RU" sz="3200" dirty="0">
                <a:latin typeface="Times New Roman" charset="0"/>
                <a:ea typeface="Times New Roman" charset="0"/>
                <a:cs typeface="Times New Roman" charset="0"/>
              </a:rPr>
              <a:t> </a:t>
            </a:r>
            <a:endParaRPr lang="ru-RU" sz="3200" dirty="0" smtClean="0">
              <a:latin typeface="Times New Roman" charset="0"/>
              <a:ea typeface="Times New Roman" charset="0"/>
              <a:cs typeface="Times New Roman" charset="0"/>
            </a:endParaRPr>
          </a:p>
          <a:p>
            <a:pPr marL="0" indent="0">
              <a:buNone/>
            </a:pPr>
            <a:r>
              <a:rPr lang="ru-RU" sz="3200" dirty="0" smtClean="0">
                <a:latin typeface="Times New Roman" charset="0"/>
                <a:ea typeface="Times New Roman" charset="0"/>
                <a:cs typeface="Times New Roman" charset="0"/>
              </a:rPr>
              <a:t>Свойство </a:t>
            </a:r>
            <a:r>
              <a:rPr lang="ru-RU" sz="3200" dirty="0">
                <a:latin typeface="Times New Roman" charset="0"/>
                <a:ea typeface="Times New Roman" charset="0"/>
                <a:cs typeface="Times New Roman" charset="0"/>
              </a:rPr>
              <a:t>вещества проводить электрический ток под действием электрического поля называют электропроводностью. </a:t>
            </a:r>
            <a:endParaRPr lang="ru-RU" sz="3200" dirty="0" smtClean="0">
              <a:latin typeface="Times New Roman" charset="0"/>
              <a:ea typeface="Times New Roman" charset="0"/>
              <a:cs typeface="Times New Roman" charset="0"/>
            </a:endParaRPr>
          </a:p>
          <a:p>
            <a:pPr marL="0" indent="0">
              <a:buNone/>
            </a:pPr>
            <a:r>
              <a:rPr lang="ru-RU" sz="3200" dirty="0" smtClean="0">
                <a:latin typeface="Times New Roman" charset="0"/>
                <a:ea typeface="Times New Roman" charset="0"/>
                <a:cs typeface="Times New Roman" charset="0"/>
              </a:rPr>
              <a:t>Все </a:t>
            </a:r>
            <a:r>
              <a:rPr lang="ru-RU" sz="3200" dirty="0">
                <a:latin typeface="Times New Roman" charset="0"/>
                <a:ea typeface="Times New Roman" charset="0"/>
                <a:cs typeface="Times New Roman" charset="0"/>
              </a:rPr>
              <a:t>вещества в зависимости от электропроводности делят на три группы: </a:t>
            </a:r>
            <a:endParaRPr lang="ru-RU" sz="3200" dirty="0" smtClean="0">
              <a:latin typeface="Times New Roman" charset="0"/>
              <a:ea typeface="Times New Roman" charset="0"/>
              <a:cs typeface="Times New Roman" charset="0"/>
            </a:endParaRPr>
          </a:p>
          <a:p>
            <a:pPr marL="0" indent="0">
              <a:buNone/>
            </a:pPr>
            <a:r>
              <a:rPr lang="ru-RU" sz="3200" dirty="0" smtClean="0">
                <a:latin typeface="Times New Roman" charset="0"/>
                <a:ea typeface="Times New Roman" charset="0"/>
                <a:cs typeface="Times New Roman" charset="0"/>
              </a:rPr>
              <a:t>- проводники</a:t>
            </a:r>
            <a:r>
              <a:rPr lang="ru-RU" sz="3200" dirty="0">
                <a:latin typeface="Times New Roman" charset="0"/>
                <a:ea typeface="Times New Roman" charset="0"/>
                <a:cs typeface="Times New Roman" charset="0"/>
              </a:rPr>
              <a:t>, </a:t>
            </a:r>
            <a:endParaRPr lang="ru-RU" sz="3200" dirty="0" smtClean="0">
              <a:latin typeface="Times New Roman" charset="0"/>
              <a:ea typeface="Times New Roman" charset="0"/>
              <a:cs typeface="Times New Roman" charset="0"/>
            </a:endParaRPr>
          </a:p>
          <a:p>
            <a:pPr marL="0" indent="0">
              <a:buNone/>
            </a:pPr>
            <a:r>
              <a:rPr lang="ru-RU" sz="3200" dirty="0" smtClean="0">
                <a:latin typeface="Times New Roman" charset="0"/>
                <a:ea typeface="Times New Roman" charset="0"/>
                <a:cs typeface="Times New Roman" charset="0"/>
              </a:rPr>
              <a:t>- диэлектрики </a:t>
            </a:r>
            <a:r>
              <a:rPr lang="ru-RU" sz="3200" dirty="0">
                <a:latin typeface="Times New Roman" charset="0"/>
                <a:ea typeface="Times New Roman" charset="0"/>
                <a:cs typeface="Times New Roman" charset="0"/>
              </a:rPr>
              <a:t>(изолирующие материалы) и </a:t>
            </a:r>
            <a:endParaRPr lang="ru-RU" sz="3200" dirty="0" smtClean="0">
              <a:latin typeface="Times New Roman" charset="0"/>
              <a:ea typeface="Times New Roman" charset="0"/>
              <a:cs typeface="Times New Roman" charset="0"/>
            </a:endParaRPr>
          </a:p>
          <a:p>
            <a:pPr marL="0" indent="0">
              <a:buNone/>
            </a:pPr>
            <a:r>
              <a:rPr lang="ru-RU" sz="3200" dirty="0" smtClean="0">
                <a:latin typeface="Times New Roman" charset="0"/>
                <a:ea typeface="Times New Roman" charset="0"/>
                <a:cs typeface="Times New Roman" charset="0"/>
              </a:rPr>
              <a:t>- полупроводники</a:t>
            </a:r>
            <a:r>
              <a:rPr lang="ru-RU" sz="3200" dirty="0">
                <a:latin typeface="Times New Roman" charset="0"/>
                <a:ea typeface="Times New Roman" charset="0"/>
                <a:cs typeface="Times New Roman" charset="0"/>
              </a:rPr>
              <a:t>.</a:t>
            </a:r>
          </a:p>
        </p:txBody>
      </p:sp>
    </p:spTree>
    <p:extLst>
      <p:ext uri="{BB962C8B-B14F-4D97-AF65-F5344CB8AC3E}">
        <p14:creationId xmlns:p14="http://schemas.microsoft.com/office/powerpoint/2010/main" val="1231192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bg>
      <p:bgPr>
        <a:gradFill>
          <a:gsLst>
            <a:gs pos="0">
              <a:srgbClr val="7030A0"/>
            </a:gs>
            <a:gs pos="6000">
              <a:schemeClr val="bg1"/>
            </a:gs>
            <a:gs pos="94000">
              <a:srgbClr val="FFF6F3">
                <a:alpha val="93000"/>
                <a:lumMod val="28000"/>
                <a:lumOff val="72000"/>
              </a:srgbClr>
            </a:gs>
            <a:gs pos="100000">
              <a:srgbClr val="7030A0"/>
            </a:gs>
          </a:gsLst>
          <a:lin ang="5400000" scaled="1"/>
        </a:gradFill>
        <a:effectLst/>
      </p:bgPr>
    </p:bg>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69059" y="1138300"/>
            <a:ext cx="6293861" cy="5021627"/>
          </a:xfrm>
        </p:spPr>
      </p:pic>
      <p:sp>
        <p:nvSpPr>
          <p:cNvPr id="5" name="TextBox 4"/>
          <p:cNvSpPr txBox="1"/>
          <p:nvPr/>
        </p:nvSpPr>
        <p:spPr>
          <a:xfrm>
            <a:off x="2669059" y="491969"/>
            <a:ext cx="6969211" cy="646331"/>
          </a:xfrm>
          <a:prstGeom prst="rect">
            <a:avLst/>
          </a:prstGeom>
          <a:noFill/>
        </p:spPr>
        <p:txBody>
          <a:bodyPr wrap="square" rtlCol="0">
            <a:spAutoFit/>
          </a:bodyPr>
          <a:lstStyle/>
          <a:p>
            <a:r>
              <a:rPr lang="ru-RU" sz="3600" b="1" dirty="0" smtClean="0">
                <a:latin typeface="Times New Roman" charset="0"/>
                <a:ea typeface="Times New Roman" charset="0"/>
                <a:cs typeface="Times New Roman" charset="0"/>
              </a:rPr>
              <a:t>Порядок действий при погрузке</a:t>
            </a:r>
            <a:endParaRPr lang="ru-RU" sz="3600" b="1"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665728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bg>
      <p:bgPr>
        <a:gradFill>
          <a:gsLst>
            <a:gs pos="0">
              <a:srgbClr val="7030A0"/>
            </a:gs>
            <a:gs pos="6000">
              <a:schemeClr val="bg1"/>
            </a:gs>
            <a:gs pos="94000">
              <a:srgbClr val="FFF6F3">
                <a:alpha val="93000"/>
                <a:lumMod val="28000"/>
                <a:lumOff val="72000"/>
              </a:srgbClr>
            </a:gs>
            <a:gs pos="100000">
              <a:srgbClr val="7030A0"/>
            </a:gs>
          </a:gsLst>
          <a:lin ang="5400000" scaled="1"/>
        </a:gradFill>
        <a:effectLst/>
      </p:bgPr>
    </p:bg>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1728" y="514899"/>
            <a:ext cx="7282402" cy="5810345"/>
          </a:xfrm>
        </p:spPr>
      </p:pic>
    </p:spTree>
    <p:extLst>
      <p:ext uri="{BB962C8B-B14F-4D97-AF65-F5344CB8AC3E}">
        <p14:creationId xmlns:p14="http://schemas.microsoft.com/office/powerpoint/2010/main" val="1760481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bg>
      <p:bgPr>
        <a:gradFill>
          <a:gsLst>
            <a:gs pos="0">
              <a:srgbClr val="7030A0"/>
            </a:gs>
            <a:gs pos="6000">
              <a:schemeClr val="bg1"/>
            </a:gs>
            <a:gs pos="94000">
              <a:srgbClr val="FFF6F3">
                <a:alpha val="93000"/>
                <a:lumMod val="28000"/>
                <a:lumOff val="72000"/>
              </a:srgbClr>
            </a:gs>
            <a:gs pos="100000">
              <a:srgbClr val="7030A0"/>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600" b="1" dirty="0" smtClean="0">
                <a:latin typeface="Times New Roman" charset="0"/>
                <a:ea typeface="Times New Roman" charset="0"/>
                <a:cs typeface="Times New Roman" charset="0"/>
              </a:rPr>
              <a:t>ДВИЖЕНИЕ С ГРУЗОМ</a:t>
            </a:r>
            <a:endParaRPr lang="ru-RU" sz="3600" b="1" dirty="0">
              <a:latin typeface="Times New Roman" charset="0"/>
              <a:ea typeface="Times New Roman" charset="0"/>
              <a:cs typeface="Times New Roman" charset="0"/>
            </a:endParaRPr>
          </a:p>
        </p:txBody>
      </p:sp>
      <p:sp>
        <p:nvSpPr>
          <p:cNvPr id="3" name="Объект 2"/>
          <p:cNvSpPr>
            <a:spLocks noGrp="1"/>
          </p:cNvSpPr>
          <p:nvPr>
            <p:ph idx="1"/>
          </p:nvPr>
        </p:nvSpPr>
        <p:spPr>
          <a:xfrm>
            <a:off x="419100" y="1403305"/>
            <a:ext cx="11353800" cy="4486275"/>
          </a:xfrm>
        </p:spPr>
        <p:txBody>
          <a:bodyPr>
            <a:noAutofit/>
          </a:bodyPr>
          <a:lstStyle/>
          <a:p>
            <a:pPr marL="0" indent="0">
              <a:lnSpc>
                <a:spcPct val="100000"/>
              </a:lnSpc>
              <a:spcBef>
                <a:spcPts val="0"/>
              </a:spcBef>
              <a:buNone/>
            </a:pPr>
            <a:r>
              <a:rPr lang="ru-RU" sz="2500" dirty="0" smtClean="0">
                <a:latin typeface="Times New Roman" charset="0"/>
                <a:ea typeface="Times New Roman" charset="0"/>
                <a:cs typeface="Times New Roman" charset="0"/>
              </a:rPr>
              <a:t>Во время движения с грузом водитель помимо общих правил движения должен соблюдать следующие: </a:t>
            </a:r>
          </a:p>
          <a:p>
            <a:pPr marL="0" indent="0">
              <a:lnSpc>
                <a:spcPct val="100000"/>
              </a:lnSpc>
              <a:spcBef>
                <a:spcPts val="0"/>
              </a:spcBef>
              <a:buNone/>
            </a:pPr>
            <a:r>
              <a:rPr lang="ru-RU" sz="2500" dirty="0" smtClean="0">
                <a:latin typeface="Times New Roman" charset="0"/>
                <a:ea typeface="Times New Roman" charset="0"/>
                <a:cs typeface="Times New Roman" charset="0"/>
              </a:rPr>
              <a:t>1.Проверить правильность расположения груза на вилах в соответствии с диаграммой нагрузки. Запрещается транспортировать грузы с весом больше допустимой грузоподъемности </a:t>
            </a:r>
            <a:r>
              <a:rPr lang="ru-RU" sz="2500" dirty="0" err="1" smtClean="0">
                <a:latin typeface="Times New Roman" charset="0"/>
                <a:ea typeface="Times New Roman" charset="0"/>
                <a:cs typeface="Times New Roman" charset="0"/>
              </a:rPr>
              <a:t>электропогрузчика</a:t>
            </a:r>
            <a:r>
              <a:rPr lang="ru-RU" sz="2500" dirty="0" smtClean="0">
                <a:latin typeface="Times New Roman" charset="0"/>
                <a:ea typeface="Times New Roman" charset="0"/>
                <a:cs typeface="Times New Roman" charset="0"/>
              </a:rPr>
              <a:t>. </a:t>
            </a:r>
          </a:p>
          <a:p>
            <a:pPr marL="0" indent="0">
              <a:lnSpc>
                <a:spcPct val="100000"/>
              </a:lnSpc>
              <a:spcBef>
                <a:spcPts val="0"/>
              </a:spcBef>
              <a:buNone/>
            </a:pPr>
            <a:r>
              <a:rPr lang="ru-RU" sz="2500" dirty="0" smtClean="0">
                <a:latin typeface="Times New Roman" charset="0"/>
                <a:ea typeface="Times New Roman" charset="0"/>
                <a:cs typeface="Times New Roman" charset="0"/>
              </a:rPr>
              <a:t>2.Избегать движения по неровным участкам, резких поворотов и резкого торможения. </a:t>
            </a:r>
          </a:p>
          <a:p>
            <a:pPr marL="0" indent="0">
              <a:lnSpc>
                <a:spcPct val="100000"/>
              </a:lnSpc>
              <a:spcBef>
                <a:spcPts val="0"/>
              </a:spcBef>
              <a:buNone/>
            </a:pPr>
            <a:r>
              <a:rPr lang="ru-RU" sz="2500" dirty="0" smtClean="0">
                <a:latin typeface="Times New Roman" charset="0"/>
                <a:ea typeface="Times New Roman" charset="0"/>
                <a:cs typeface="Times New Roman" charset="0"/>
              </a:rPr>
              <a:t>3.Если груз мешает видимости, производить движение на заднем ходу, с повышенным вниманием.</a:t>
            </a:r>
          </a:p>
          <a:p>
            <a:pPr marL="0" indent="0">
              <a:lnSpc>
                <a:spcPct val="100000"/>
              </a:lnSpc>
              <a:spcBef>
                <a:spcPts val="0"/>
              </a:spcBef>
              <a:buNone/>
            </a:pPr>
            <a:r>
              <a:rPr lang="ru-RU" sz="2500" dirty="0" smtClean="0">
                <a:latin typeface="Times New Roman" charset="0"/>
                <a:ea typeface="Times New Roman" charset="0"/>
                <a:cs typeface="Times New Roman" charset="0"/>
              </a:rPr>
              <a:t>4.Принять меры против выпадения груза. Спускаться по уклону с грузом только на заднем ходу. </a:t>
            </a:r>
          </a:p>
          <a:p>
            <a:pPr marL="0" indent="0">
              <a:lnSpc>
                <a:spcPct val="100000"/>
              </a:lnSpc>
              <a:spcBef>
                <a:spcPts val="0"/>
              </a:spcBef>
              <a:buNone/>
            </a:pPr>
            <a:r>
              <a:rPr lang="ru-RU" sz="2500" dirty="0" smtClean="0">
                <a:latin typeface="Times New Roman" charset="0"/>
                <a:ea typeface="Times New Roman" charset="0"/>
                <a:cs typeface="Times New Roman" charset="0"/>
              </a:rPr>
              <a:t>5.Сложные маневры, с опасностью аварии выполнять только при помощи руководителя, командующего маневром.</a:t>
            </a:r>
            <a:endParaRPr lang="ru-RU" sz="25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346869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bg>
      <p:bgPr>
        <a:gradFill>
          <a:gsLst>
            <a:gs pos="0">
              <a:srgbClr val="7030A0"/>
            </a:gs>
            <a:gs pos="6000">
              <a:schemeClr val="bg1"/>
            </a:gs>
            <a:gs pos="94000">
              <a:srgbClr val="FFF6F3">
                <a:alpha val="93000"/>
                <a:lumMod val="28000"/>
                <a:lumOff val="72000"/>
              </a:srgbClr>
            </a:gs>
            <a:gs pos="100000">
              <a:srgbClr val="7030A0"/>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1307" y="391250"/>
            <a:ext cx="10515600" cy="1325563"/>
          </a:xfrm>
        </p:spPr>
        <p:txBody>
          <a:bodyPr>
            <a:normAutofit/>
          </a:bodyPr>
          <a:lstStyle/>
          <a:p>
            <a:pPr algn="ctr"/>
            <a:r>
              <a:rPr lang="ru-RU" sz="3600" dirty="0">
                <a:latin typeface="Times New Roman" charset="0"/>
                <a:ea typeface="Times New Roman" charset="0"/>
                <a:cs typeface="Times New Roman" charset="0"/>
              </a:rPr>
              <a:t>Порядок действий при разгрузке</a:t>
            </a:r>
          </a:p>
        </p:txBody>
      </p:sp>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51923" y="1384558"/>
            <a:ext cx="6294369" cy="5023326"/>
          </a:xfrm>
        </p:spPr>
      </p:pic>
    </p:spTree>
    <p:extLst>
      <p:ext uri="{BB962C8B-B14F-4D97-AF65-F5344CB8AC3E}">
        <p14:creationId xmlns:p14="http://schemas.microsoft.com/office/powerpoint/2010/main" val="278608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bg>
      <p:bgPr>
        <a:gradFill>
          <a:gsLst>
            <a:gs pos="0">
              <a:srgbClr val="7030A0"/>
            </a:gs>
            <a:gs pos="6000">
              <a:schemeClr val="bg1"/>
            </a:gs>
            <a:gs pos="94000">
              <a:srgbClr val="FFF6F3">
                <a:alpha val="93000"/>
                <a:lumMod val="28000"/>
                <a:lumOff val="72000"/>
              </a:srgbClr>
            </a:gs>
            <a:gs pos="100000">
              <a:srgbClr val="7030A0"/>
            </a:gs>
          </a:gsLst>
          <a:lin ang="5400000" scaled="1"/>
        </a:gradFill>
        <a:effectLst/>
      </p:bgPr>
    </p:bg>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02560" y="963827"/>
            <a:ext cx="6563172" cy="5237849"/>
          </a:xfrm>
        </p:spPr>
      </p:pic>
    </p:spTree>
    <p:extLst>
      <p:ext uri="{BB962C8B-B14F-4D97-AF65-F5344CB8AC3E}">
        <p14:creationId xmlns:p14="http://schemas.microsoft.com/office/powerpoint/2010/main" val="1874412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bg>
      <p:bgPr>
        <a:gradFill>
          <a:gsLst>
            <a:gs pos="0">
              <a:srgbClr val="7030A0"/>
            </a:gs>
            <a:gs pos="6000">
              <a:schemeClr val="bg1"/>
            </a:gs>
            <a:gs pos="94000">
              <a:srgbClr val="FFF6F3">
                <a:alpha val="93000"/>
                <a:lumMod val="28000"/>
                <a:lumOff val="72000"/>
              </a:srgbClr>
            </a:gs>
            <a:gs pos="100000">
              <a:srgbClr val="7030A0"/>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600" b="1" dirty="0" smtClean="0">
                <a:latin typeface="Times New Roman" charset="0"/>
                <a:ea typeface="Times New Roman" charset="0"/>
                <a:cs typeface="Times New Roman" charset="0"/>
              </a:rPr>
              <a:t>Правила складирования грузов</a:t>
            </a:r>
            <a:endParaRPr lang="ru-RU" sz="3600" b="1" dirty="0">
              <a:latin typeface="Times New Roman" charset="0"/>
              <a:ea typeface="Times New Roman" charset="0"/>
              <a:cs typeface="Times New Roman" charset="0"/>
            </a:endParaRPr>
          </a:p>
        </p:txBody>
      </p:sp>
      <p:sp>
        <p:nvSpPr>
          <p:cNvPr id="3" name="Объект 2"/>
          <p:cNvSpPr>
            <a:spLocks noGrp="1"/>
          </p:cNvSpPr>
          <p:nvPr>
            <p:ph idx="1"/>
          </p:nvPr>
        </p:nvSpPr>
        <p:spPr>
          <a:xfrm>
            <a:off x="838200" y="1825625"/>
            <a:ext cx="10515600" cy="4748170"/>
          </a:xfrm>
        </p:spPr>
        <p:txBody>
          <a:bodyPr>
            <a:normAutofit lnSpcReduction="10000"/>
          </a:bodyPr>
          <a:lstStyle/>
          <a:p>
            <a:pPr marL="0" indent="0">
              <a:buNone/>
            </a:pPr>
            <a:r>
              <a:rPr lang="ru-RU" b="1" dirty="0" smtClean="0">
                <a:latin typeface="Times New Roman" charset="0"/>
                <a:ea typeface="Times New Roman" charset="0"/>
                <a:cs typeface="Times New Roman" charset="0"/>
              </a:rPr>
              <a:t>Складирование грузов должно производиться по технологическим картам (ТК). </a:t>
            </a:r>
          </a:p>
          <a:p>
            <a:pPr marL="0" indent="0">
              <a:buNone/>
            </a:pPr>
            <a:r>
              <a:rPr lang="ru-RU" dirty="0" smtClean="0">
                <a:latin typeface="Times New Roman" charset="0"/>
                <a:ea typeface="Times New Roman" charset="0"/>
                <a:cs typeface="Times New Roman" charset="0"/>
              </a:rPr>
              <a:t>ТК выполняются в виде плана склада, площадки складирования, на котором должны быть обозначены:</a:t>
            </a:r>
          </a:p>
          <a:p>
            <a:pPr>
              <a:buFontTx/>
              <a:buChar char="-"/>
            </a:pPr>
            <a:r>
              <a:rPr lang="ru-RU" dirty="0" smtClean="0">
                <a:latin typeface="Times New Roman" charset="0"/>
                <a:ea typeface="Times New Roman" charset="0"/>
                <a:cs typeface="Times New Roman" charset="0"/>
              </a:rPr>
              <a:t>Места расположения штабелей грузов</a:t>
            </a:r>
          </a:p>
          <a:p>
            <a:pPr>
              <a:buFontTx/>
              <a:buChar char="-"/>
            </a:pPr>
            <a:r>
              <a:rPr lang="ru-RU" dirty="0" smtClean="0">
                <a:latin typeface="Times New Roman" charset="0"/>
                <a:ea typeface="Times New Roman" charset="0"/>
                <a:cs typeface="Times New Roman" charset="0"/>
              </a:rPr>
              <a:t>Размеры проездов для погрузчиков</a:t>
            </a:r>
          </a:p>
          <a:p>
            <a:pPr>
              <a:buFontTx/>
              <a:buChar char="-"/>
            </a:pPr>
            <a:r>
              <a:rPr lang="ru-RU" dirty="0" smtClean="0">
                <a:latin typeface="Times New Roman" charset="0"/>
                <a:ea typeface="Times New Roman" charset="0"/>
                <a:cs typeface="Times New Roman" charset="0"/>
              </a:rPr>
              <a:t>Подъездные пути транспортных средств</a:t>
            </a:r>
          </a:p>
          <a:p>
            <a:pPr>
              <a:buFontTx/>
              <a:buChar char="-"/>
            </a:pPr>
            <a:r>
              <a:rPr lang="ru-RU" dirty="0" smtClean="0">
                <a:latin typeface="Times New Roman" charset="0"/>
                <a:ea typeface="Times New Roman" charset="0"/>
                <a:cs typeface="Times New Roman" charset="0"/>
              </a:rPr>
              <a:t>Проходы для людей</a:t>
            </a:r>
          </a:p>
          <a:p>
            <a:pPr>
              <a:buFontTx/>
              <a:buChar char="-"/>
            </a:pPr>
            <a:r>
              <a:rPr lang="ru-RU" dirty="0" smtClean="0">
                <a:latin typeface="Times New Roman" charset="0"/>
                <a:ea typeface="Times New Roman" charset="0"/>
                <a:cs typeface="Times New Roman" charset="0"/>
              </a:rPr>
              <a:t>Зоны обслуживания грузоподъемными кранами и т.д.</a:t>
            </a:r>
          </a:p>
          <a:p>
            <a:pPr marL="0" indent="0">
              <a:buNone/>
            </a:pPr>
            <a:r>
              <a:rPr lang="ru-RU" dirty="0" smtClean="0">
                <a:latin typeface="Times New Roman" charset="0"/>
                <a:ea typeface="Times New Roman" charset="0"/>
                <a:cs typeface="Times New Roman" charset="0"/>
              </a:rPr>
              <a:t>Перед началом работы нужно ознакомиться с содержанием ТК.</a:t>
            </a:r>
            <a:endParaRPr lang="ru-RU"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134040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bg>
      <p:bgPr>
        <a:gradFill>
          <a:gsLst>
            <a:gs pos="0">
              <a:srgbClr val="7030A0"/>
            </a:gs>
            <a:gs pos="6000">
              <a:schemeClr val="bg1"/>
            </a:gs>
            <a:gs pos="94000">
              <a:srgbClr val="FFF6F3">
                <a:alpha val="93000"/>
                <a:lumMod val="28000"/>
                <a:lumOff val="72000"/>
              </a:srgbClr>
            </a:gs>
            <a:gs pos="100000">
              <a:srgbClr val="7030A0"/>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813570"/>
            <a:ext cx="10515600" cy="1325563"/>
          </a:xfrm>
        </p:spPr>
        <p:txBody>
          <a:bodyPr>
            <a:normAutofit/>
          </a:bodyPr>
          <a:lstStyle/>
          <a:p>
            <a:r>
              <a:rPr lang="ru-RU" sz="3600" b="1" dirty="0" smtClean="0">
                <a:latin typeface="Times New Roman" charset="0"/>
                <a:ea typeface="Times New Roman" charset="0"/>
                <a:cs typeface="Times New Roman" charset="0"/>
              </a:rPr>
              <a:t>Подача звуковых сигналов при управлении погрузчиком</a:t>
            </a:r>
            <a:endParaRPr lang="ru-RU" sz="3600" b="1" dirty="0">
              <a:latin typeface="Times New Roman" charset="0"/>
              <a:ea typeface="Times New Roman" charset="0"/>
              <a:cs typeface="Times New Roman" charset="0"/>
            </a:endParaRPr>
          </a:p>
        </p:txBody>
      </p:sp>
      <p:sp>
        <p:nvSpPr>
          <p:cNvPr id="3" name="Объект 2"/>
          <p:cNvSpPr>
            <a:spLocks noGrp="1"/>
          </p:cNvSpPr>
          <p:nvPr>
            <p:ph idx="1"/>
          </p:nvPr>
        </p:nvSpPr>
        <p:spPr>
          <a:xfrm>
            <a:off x="838200" y="2139133"/>
            <a:ext cx="10515600" cy="4351338"/>
          </a:xfrm>
        </p:spPr>
        <p:txBody>
          <a:bodyPr>
            <a:normAutofit/>
          </a:bodyPr>
          <a:lstStyle/>
          <a:p>
            <a:pPr marL="0" indent="0">
              <a:buNone/>
            </a:pPr>
            <a:r>
              <a:rPr lang="ru-RU" sz="3200" dirty="0" smtClean="0">
                <a:latin typeface="Times New Roman" charset="0"/>
                <a:ea typeface="Times New Roman" charset="0"/>
                <a:cs typeface="Times New Roman" charset="0"/>
              </a:rPr>
              <a:t>Машинист должен подавать звуковой сигнал перед началом движения передним ходом (если затруднен обзор и имеется опасность </a:t>
            </a:r>
            <a:r>
              <a:rPr lang="ru-RU" sz="3200" dirty="0" err="1" smtClean="0">
                <a:latin typeface="Times New Roman" charset="0"/>
                <a:ea typeface="Times New Roman" charset="0"/>
                <a:cs typeface="Times New Roman" charset="0"/>
              </a:rPr>
              <a:t>травмирования</a:t>
            </a:r>
            <a:r>
              <a:rPr lang="ru-RU" sz="3200" dirty="0" smtClean="0">
                <a:latin typeface="Times New Roman" charset="0"/>
                <a:ea typeface="Times New Roman" charset="0"/>
                <a:cs typeface="Times New Roman" charset="0"/>
              </a:rPr>
              <a:t> людей) перед началом движения задним ходом, на поворотах, на перекрестках, при выезде из-за угла зданий, обгонах, выезде из боковых проездов складов на главные, объезде стоящего транспорта, при проезде ворот, дверей и в других случаях представляющих опасность для окружающих.</a:t>
            </a:r>
            <a:endParaRPr lang="ru-RU" sz="32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054181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25000"/>
              </a:schemeClr>
            </a:gs>
            <a:gs pos="6000">
              <a:schemeClr val="bg1"/>
            </a:gs>
            <a:gs pos="94000">
              <a:srgbClr val="FFF6F3">
                <a:alpha val="93000"/>
                <a:lumMod val="28000"/>
                <a:lumOff val="72000"/>
              </a:srgbClr>
            </a:gs>
            <a:gs pos="100000">
              <a:schemeClr val="bg2">
                <a:lumMod val="25000"/>
              </a:schemeClr>
            </a:gs>
          </a:gsLst>
          <a:lin ang="5400000" scaled="1"/>
        </a:grad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838200" y="1334530"/>
            <a:ext cx="10515600" cy="3211343"/>
          </a:xfrm>
        </p:spPr>
        <p:txBody>
          <a:bodyPr>
            <a:noAutofit/>
          </a:bodyPr>
          <a:lstStyle/>
          <a:p>
            <a:r>
              <a:rPr lang="ru-RU" sz="4000" b="1" dirty="0" smtClean="0">
                <a:solidFill>
                  <a:srgbClr val="FF0000"/>
                </a:solidFill>
                <a:latin typeface="Times New Roman" charset="0"/>
                <a:ea typeface="Times New Roman" charset="0"/>
                <a:cs typeface="Times New Roman" charset="0"/>
              </a:rPr>
              <a:t>8 Правила </a:t>
            </a:r>
            <a:r>
              <a:rPr lang="ru-RU" sz="4000" b="1" dirty="0">
                <a:solidFill>
                  <a:srgbClr val="FF0000"/>
                </a:solidFill>
                <a:latin typeface="Times New Roman" charset="0"/>
                <a:ea typeface="Times New Roman" charset="0"/>
                <a:cs typeface="Times New Roman" charset="0"/>
              </a:rPr>
              <a:t>движения на территории </a:t>
            </a:r>
            <a:r>
              <a:rPr lang="ru-RU" sz="4000" b="1" dirty="0" smtClean="0">
                <a:solidFill>
                  <a:srgbClr val="FF0000"/>
                </a:solidFill>
                <a:latin typeface="Times New Roman" charset="0"/>
                <a:ea typeface="Times New Roman" charset="0"/>
                <a:cs typeface="Times New Roman" charset="0"/>
              </a:rPr>
              <a:t>предприятия.</a:t>
            </a:r>
            <a:r>
              <a:rPr lang="ru-RU" sz="3200" dirty="0" smtClean="0">
                <a:latin typeface="Times New Roman" charset="0"/>
                <a:ea typeface="Times New Roman" charset="0"/>
                <a:cs typeface="Times New Roman" charset="0"/>
              </a:rPr>
              <a:t/>
            </a:r>
            <a:br>
              <a:rPr lang="ru-RU" sz="3200" dirty="0" smtClean="0">
                <a:latin typeface="Times New Roman" charset="0"/>
                <a:ea typeface="Times New Roman" charset="0"/>
                <a:cs typeface="Times New Roman" charset="0"/>
              </a:rPr>
            </a:br>
            <a:r>
              <a:rPr lang="ru-RU" sz="3000" dirty="0" smtClean="0">
                <a:latin typeface="Times New Roman" charset="0"/>
                <a:ea typeface="Times New Roman" charset="0"/>
                <a:cs typeface="Times New Roman" charset="0"/>
              </a:rPr>
              <a:t/>
            </a:r>
            <a:br>
              <a:rPr lang="ru-RU" sz="3000" dirty="0" smtClean="0">
                <a:latin typeface="Times New Roman" charset="0"/>
                <a:ea typeface="Times New Roman" charset="0"/>
                <a:cs typeface="Times New Roman" charset="0"/>
              </a:rPr>
            </a:br>
            <a:r>
              <a:rPr lang="ru-RU" sz="3000" dirty="0" smtClean="0">
                <a:latin typeface="Times New Roman" charset="0"/>
                <a:ea typeface="Times New Roman" charset="0"/>
                <a:cs typeface="Times New Roman" charset="0"/>
              </a:rPr>
              <a:t>Правила </a:t>
            </a:r>
            <a:r>
              <a:rPr lang="ru-RU" sz="3000" dirty="0">
                <a:latin typeface="Times New Roman" charset="0"/>
                <a:ea typeface="Times New Roman" charset="0"/>
                <a:cs typeface="Times New Roman" charset="0"/>
              </a:rPr>
              <a:t>вождения погрузчика. </a:t>
            </a:r>
            <a:r>
              <a:rPr lang="en-US" sz="3000" dirty="0" smtClean="0">
                <a:latin typeface="Times New Roman" charset="0"/>
                <a:ea typeface="Times New Roman" charset="0"/>
                <a:cs typeface="Times New Roman" charset="0"/>
              </a:rPr>
              <a:t/>
            </a:r>
            <a:br>
              <a:rPr lang="en-US" sz="3000" dirty="0" smtClean="0">
                <a:latin typeface="Times New Roman" charset="0"/>
                <a:ea typeface="Times New Roman" charset="0"/>
                <a:cs typeface="Times New Roman" charset="0"/>
              </a:rPr>
            </a:br>
            <a:r>
              <a:rPr lang="ru-RU" sz="3000" dirty="0" smtClean="0">
                <a:latin typeface="Times New Roman" charset="0"/>
                <a:ea typeface="Times New Roman" charset="0"/>
                <a:cs typeface="Times New Roman" charset="0"/>
              </a:rPr>
              <a:t>Основные </a:t>
            </a:r>
            <a:r>
              <a:rPr lang="ru-RU" sz="3000" dirty="0">
                <a:latin typeface="Times New Roman" charset="0"/>
                <a:ea typeface="Times New Roman" charset="0"/>
                <a:cs typeface="Times New Roman" charset="0"/>
              </a:rPr>
              <a:t>правила </a:t>
            </a:r>
            <a:r>
              <a:rPr lang="ru-RU" sz="3000" dirty="0" smtClean="0">
                <a:latin typeface="Times New Roman" charset="0"/>
                <a:ea typeface="Times New Roman" charset="0"/>
                <a:cs typeface="Times New Roman" charset="0"/>
              </a:rPr>
              <a:t/>
            </a:r>
            <a:br>
              <a:rPr lang="ru-RU" sz="3000" dirty="0" smtClean="0">
                <a:latin typeface="Times New Roman" charset="0"/>
                <a:ea typeface="Times New Roman" charset="0"/>
                <a:cs typeface="Times New Roman" charset="0"/>
              </a:rPr>
            </a:br>
            <a:r>
              <a:rPr lang="ru-RU" sz="3000" dirty="0" smtClean="0">
                <a:latin typeface="Times New Roman" charset="0"/>
                <a:ea typeface="Times New Roman" charset="0"/>
                <a:cs typeface="Times New Roman" charset="0"/>
              </a:rPr>
              <a:t>движения </a:t>
            </a:r>
            <a:r>
              <a:rPr lang="ru-RU" sz="3000" dirty="0">
                <a:latin typeface="Times New Roman" charset="0"/>
                <a:ea typeface="Times New Roman" charset="0"/>
                <a:cs typeface="Times New Roman" charset="0"/>
              </a:rPr>
              <a:t>на территории предприятия: в складских помещениях, в помещениях, в которых находится </a:t>
            </a:r>
            <a:r>
              <a:rPr lang="ru-RU" sz="3000" dirty="0" err="1">
                <a:latin typeface="Times New Roman" charset="0"/>
                <a:ea typeface="Times New Roman" charset="0"/>
                <a:cs typeface="Times New Roman" charset="0"/>
              </a:rPr>
              <a:t>эл.оборудование</a:t>
            </a:r>
            <a:r>
              <a:rPr lang="ru-RU" sz="3000" dirty="0">
                <a:latin typeface="Times New Roman" charset="0"/>
                <a:ea typeface="Times New Roman" charset="0"/>
                <a:cs typeface="Times New Roman" charset="0"/>
              </a:rPr>
              <a:t>, аммиачные установки и пр. </a:t>
            </a:r>
            <a:br>
              <a:rPr lang="ru-RU" sz="3000" dirty="0">
                <a:latin typeface="Times New Roman" charset="0"/>
                <a:ea typeface="Times New Roman" charset="0"/>
                <a:cs typeface="Times New Roman" charset="0"/>
              </a:rPr>
            </a:br>
            <a:endParaRPr lang="ru-RU" sz="30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42186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bg>
      <p:bgPr>
        <a:gradFill>
          <a:gsLst>
            <a:gs pos="0">
              <a:srgbClr val="2DC2B9"/>
            </a:gs>
            <a:gs pos="6000">
              <a:schemeClr val="bg1"/>
            </a:gs>
            <a:gs pos="94000">
              <a:srgbClr val="FFF6F3">
                <a:alpha val="93000"/>
                <a:lumMod val="28000"/>
                <a:lumOff val="72000"/>
              </a:srgbClr>
            </a:gs>
            <a:gs pos="100000">
              <a:srgbClr val="2DC2B9"/>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838199" y="741405"/>
            <a:ext cx="10996749" cy="5435558"/>
          </a:xfrm>
        </p:spPr>
        <p:txBody>
          <a:bodyPr>
            <a:noAutofit/>
          </a:bodyPr>
          <a:lstStyle/>
          <a:p>
            <a:pPr marL="0" indent="0">
              <a:buNone/>
            </a:pPr>
            <a:r>
              <a:rPr lang="ru-RU" sz="4000" b="1" dirty="0">
                <a:solidFill>
                  <a:srgbClr val="FF0000"/>
                </a:solidFill>
                <a:latin typeface="Times New Roman" charset="0"/>
                <a:ea typeface="Times New Roman" charset="0"/>
                <a:cs typeface="Times New Roman" charset="0"/>
              </a:rPr>
              <a:t>9. Охрана труда </a:t>
            </a:r>
            <a:endParaRPr lang="ru-RU" sz="4000" b="1" dirty="0" smtClean="0">
              <a:solidFill>
                <a:srgbClr val="FF0000"/>
              </a:solidFill>
              <a:latin typeface="Times New Roman" charset="0"/>
              <a:ea typeface="Times New Roman" charset="0"/>
              <a:cs typeface="Times New Roman" charset="0"/>
            </a:endParaRPr>
          </a:p>
          <a:p>
            <a:pPr>
              <a:lnSpc>
                <a:spcPct val="100000"/>
              </a:lnSpc>
              <a:spcBef>
                <a:spcPts val="0"/>
              </a:spcBef>
            </a:pPr>
            <a:r>
              <a:rPr lang="ru-RU" sz="2600" dirty="0" smtClean="0">
                <a:latin typeface="Times New Roman" charset="0"/>
                <a:ea typeface="Times New Roman" charset="0"/>
                <a:cs typeface="Times New Roman" charset="0"/>
              </a:rPr>
              <a:t>Техника </a:t>
            </a:r>
            <a:r>
              <a:rPr lang="ru-RU" sz="2600" dirty="0">
                <a:latin typeface="Times New Roman" charset="0"/>
                <a:ea typeface="Times New Roman" charset="0"/>
                <a:cs typeface="Times New Roman" charset="0"/>
              </a:rPr>
              <a:t>безопасности при выполнении погрузочно-разгрузочных работ. </a:t>
            </a:r>
            <a:endParaRPr lang="ru-RU" sz="2600" dirty="0" smtClean="0">
              <a:latin typeface="Times New Roman" charset="0"/>
              <a:ea typeface="Times New Roman" charset="0"/>
              <a:cs typeface="Times New Roman" charset="0"/>
            </a:endParaRPr>
          </a:p>
          <a:p>
            <a:pPr>
              <a:lnSpc>
                <a:spcPct val="100000"/>
              </a:lnSpc>
              <a:spcBef>
                <a:spcPts val="0"/>
              </a:spcBef>
            </a:pPr>
            <a:r>
              <a:rPr lang="ru-RU" sz="2600" dirty="0" smtClean="0">
                <a:latin typeface="Times New Roman" charset="0"/>
                <a:ea typeface="Times New Roman" charset="0"/>
                <a:cs typeface="Times New Roman" charset="0"/>
              </a:rPr>
              <a:t>Требования </a:t>
            </a:r>
            <a:r>
              <a:rPr lang="ru-RU" sz="2600" dirty="0">
                <a:latin typeface="Times New Roman" charset="0"/>
                <a:ea typeface="Times New Roman" charset="0"/>
                <a:cs typeface="Times New Roman" charset="0"/>
              </a:rPr>
              <a:t>к лицам, допускаемым к работе на </a:t>
            </a:r>
            <a:r>
              <a:rPr lang="ru-RU" sz="2600" dirty="0" err="1">
                <a:latin typeface="Times New Roman" charset="0"/>
                <a:ea typeface="Times New Roman" charset="0"/>
                <a:cs typeface="Times New Roman" charset="0"/>
              </a:rPr>
              <a:t>эл.погрузчиках</a:t>
            </a:r>
            <a:r>
              <a:rPr lang="ru-RU" sz="2600" dirty="0">
                <a:latin typeface="Times New Roman" charset="0"/>
                <a:ea typeface="Times New Roman" charset="0"/>
                <a:cs typeface="Times New Roman" charset="0"/>
              </a:rPr>
              <a:t>, автопогрузчиках. </a:t>
            </a:r>
            <a:endParaRPr lang="ru-RU" sz="2600" dirty="0" smtClean="0">
              <a:latin typeface="Times New Roman" charset="0"/>
              <a:ea typeface="Times New Roman" charset="0"/>
              <a:cs typeface="Times New Roman" charset="0"/>
            </a:endParaRPr>
          </a:p>
          <a:p>
            <a:pPr>
              <a:lnSpc>
                <a:spcPct val="100000"/>
              </a:lnSpc>
              <a:spcBef>
                <a:spcPts val="0"/>
              </a:spcBef>
            </a:pPr>
            <a:r>
              <a:rPr lang="ru-RU" sz="2600" dirty="0" smtClean="0">
                <a:latin typeface="Times New Roman" charset="0"/>
                <a:ea typeface="Times New Roman" charset="0"/>
                <a:cs typeface="Times New Roman" charset="0"/>
              </a:rPr>
              <a:t>Инструктаж </a:t>
            </a:r>
            <a:r>
              <a:rPr lang="ru-RU" sz="2600" dirty="0">
                <a:latin typeface="Times New Roman" charset="0"/>
                <a:ea typeface="Times New Roman" charset="0"/>
                <a:cs typeface="Times New Roman" charset="0"/>
              </a:rPr>
              <a:t>по ТБ. </a:t>
            </a:r>
            <a:endParaRPr lang="ru-RU" sz="2600" dirty="0" smtClean="0">
              <a:latin typeface="Times New Roman" charset="0"/>
              <a:ea typeface="Times New Roman" charset="0"/>
              <a:cs typeface="Times New Roman" charset="0"/>
            </a:endParaRPr>
          </a:p>
          <a:p>
            <a:pPr>
              <a:lnSpc>
                <a:spcPct val="100000"/>
              </a:lnSpc>
              <a:spcBef>
                <a:spcPts val="0"/>
              </a:spcBef>
            </a:pPr>
            <a:r>
              <a:rPr lang="ru-RU" sz="2600" dirty="0" smtClean="0">
                <a:latin typeface="Times New Roman" charset="0"/>
                <a:ea typeface="Times New Roman" charset="0"/>
                <a:cs typeface="Times New Roman" charset="0"/>
              </a:rPr>
              <a:t>Инструкция </a:t>
            </a:r>
            <a:r>
              <a:rPr lang="ru-RU" sz="2600" dirty="0">
                <a:latin typeface="Times New Roman" charset="0"/>
                <a:ea typeface="Times New Roman" charset="0"/>
                <a:cs typeface="Times New Roman" charset="0"/>
              </a:rPr>
              <a:t>водителя погрузчика, меры безопасности при движении </a:t>
            </a:r>
            <a:r>
              <a:rPr lang="ru-RU" sz="2600" dirty="0" err="1">
                <a:latin typeface="Times New Roman" charset="0"/>
                <a:ea typeface="Times New Roman" charset="0"/>
                <a:cs typeface="Times New Roman" charset="0"/>
              </a:rPr>
              <a:t>эл.погрузчика</a:t>
            </a:r>
            <a:r>
              <a:rPr lang="ru-RU" sz="2600" dirty="0">
                <a:latin typeface="Times New Roman" charset="0"/>
                <a:ea typeface="Times New Roman" charset="0"/>
                <a:cs typeface="Times New Roman" charset="0"/>
              </a:rPr>
              <a:t>, автопогрузчика. </a:t>
            </a:r>
            <a:endParaRPr lang="ru-RU" sz="2600" dirty="0" smtClean="0">
              <a:latin typeface="Times New Roman" charset="0"/>
              <a:ea typeface="Times New Roman" charset="0"/>
              <a:cs typeface="Times New Roman" charset="0"/>
            </a:endParaRPr>
          </a:p>
          <a:p>
            <a:pPr>
              <a:lnSpc>
                <a:spcPct val="100000"/>
              </a:lnSpc>
              <a:spcBef>
                <a:spcPts val="0"/>
              </a:spcBef>
            </a:pPr>
            <a:r>
              <a:rPr lang="ru-RU" sz="2600" dirty="0" smtClean="0">
                <a:latin typeface="Times New Roman" charset="0"/>
                <a:ea typeface="Times New Roman" charset="0"/>
                <a:cs typeface="Times New Roman" charset="0"/>
              </a:rPr>
              <a:t>Причины </a:t>
            </a:r>
            <a:r>
              <a:rPr lang="ru-RU" sz="2600" dirty="0">
                <a:latin typeface="Times New Roman" charset="0"/>
                <a:ea typeface="Times New Roman" charset="0"/>
                <a:cs typeface="Times New Roman" charset="0"/>
              </a:rPr>
              <a:t>опрокидывания погрузчика</a:t>
            </a:r>
            <a:r>
              <a:rPr lang="ru-RU" sz="2600" dirty="0" smtClean="0">
                <a:latin typeface="Times New Roman" charset="0"/>
                <a:ea typeface="Times New Roman" charset="0"/>
                <a:cs typeface="Times New Roman" charset="0"/>
              </a:rPr>
              <a:t>.</a:t>
            </a:r>
          </a:p>
          <a:p>
            <a:pPr>
              <a:lnSpc>
                <a:spcPct val="100000"/>
              </a:lnSpc>
              <a:spcBef>
                <a:spcPts val="0"/>
              </a:spcBef>
            </a:pPr>
            <a:r>
              <a:rPr lang="ru-RU" sz="2600" dirty="0" smtClean="0">
                <a:latin typeface="Times New Roman" charset="0"/>
                <a:ea typeface="Times New Roman" charset="0"/>
                <a:cs typeface="Times New Roman" charset="0"/>
              </a:rPr>
              <a:t> </a:t>
            </a:r>
            <a:r>
              <a:rPr lang="ru-RU" sz="2600" dirty="0">
                <a:latin typeface="Times New Roman" charset="0"/>
                <a:ea typeface="Times New Roman" charset="0"/>
                <a:cs typeface="Times New Roman" charset="0"/>
              </a:rPr>
              <a:t>Основные причины пожара</a:t>
            </a:r>
            <a:r>
              <a:rPr lang="ru-RU" sz="2600" dirty="0" smtClean="0">
                <a:latin typeface="Times New Roman" charset="0"/>
                <a:ea typeface="Times New Roman" charset="0"/>
                <a:cs typeface="Times New Roman" charset="0"/>
              </a:rPr>
              <a:t>.</a:t>
            </a:r>
          </a:p>
          <a:p>
            <a:pPr>
              <a:lnSpc>
                <a:spcPct val="100000"/>
              </a:lnSpc>
              <a:spcBef>
                <a:spcPts val="0"/>
              </a:spcBef>
            </a:pPr>
            <a:r>
              <a:rPr lang="ru-RU" sz="2600" dirty="0" smtClean="0">
                <a:latin typeface="Times New Roman" charset="0"/>
                <a:ea typeface="Times New Roman" charset="0"/>
                <a:cs typeface="Times New Roman" charset="0"/>
              </a:rPr>
              <a:t> </a:t>
            </a:r>
            <a:r>
              <a:rPr lang="ru-RU" sz="2600" dirty="0">
                <a:latin typeface="Times New Roman" charset="0"/>
                <a:ea typeface="Times New Roman" charset="0"/>
                <a:cs typeface="Times New Roman" charset="0"/>
              </a:rPr>
              <a:t>Правила пользования огнетушителями. </a:t>
            </a:r>
            <a:endParaRPr lang="ru-RU" sz="2600" dirty="0" smtClean="0">
              <a:latin typeface="Times New Roman" charset="0"/>
              <a:ea typeface="Times New Roman" charset="0"/>
              <a:cs typeface="Times New Roman" charset="0"/>
            </a:endParaRPr>
          </a:p>
          <a:p>
            <a:pPr>
              <a:lnSpc>
                <a:spcPct val="100000"/>
              </a:lnSpc>
              <a:spcBef>
                <a:spcPts val="0"/>
              </a:spcBef>
            </a:pPr>
            <a:r>
              <a:rPr lang="ru-RU" sz="2600" dirty="0" smtClean="0">
                <a:latin typeface="Times New Roman" charset="0"/>
                <a:ea typeface="Times New Roman" charset="0"/>
                <a:cs typeface="Times New Roman" charset="0"/>
              </a:rPr>
              <a:t>Электробезопасность</a:t>
            </a:r>
            <a:r>
              <a:rPr lang="ru-RU" sz="2600" dirty="0">
                <a:latin typeface="Times New Roman" charset="0"/>
                <a:ea typeface="Times New Roman" charset="0"/>
                <a:cs typeface="Times New Roman" charset="0"/>
              </a:rPr>
              <a:t>. </a:t>
            </a:r>
            <a:endParaRPr lang="ru-RU" sz="2600" dirty="0" smtClean="0">
              <a:latin typeface="Times New Roman" charset="0"/>
              <a:ea typeface="Times New Roman" charset="0"/>
              <a:cs typeface="Times New Roman" charset="0"/>
            </a:endParaRPr>
          </a:p>
          <a:p>
            <a:pPr>
              <a:lnSpc>
                <a:spcPct val="100000"/>
              </a:lnSpc>
              <a:spcBef>
                <a:spcPts val="0"/>
              </a:spcBef>
            </a:pPr>
            <a:r>
              <a:rPr lang="ru-RU" sz="2600" dirty="0" smtClean="0">
                <a:latin typeface="Times New Roman" charset="0"/>
                <a:ea typeface="Times New Roman" charset="0"/>
                <a:cs typeface="Times New Roman" charset="0"/>
              </a:rPr>
              <a:t>Виды </a:t>
            </a:r>
            <a:r>
              <a:rPr lang="ru-RU" sz="2600" dirty="0" err="1">
                <a:latin typeface="Times New Roman" charset="0"/>
                <a:ea typeface="Times New Roman" charset="0"/>
                <a:cs typeface="Times New Roman" charset="0"/>
              </a:rPr>
              <a:t>электротравм</a:t>
            </a:r>
            <a:r>
              <a:rPr lang="ru-RU" sz="2600" dirty="0">
                <a:latin typeface="Times New Roman" charset="0"/>
                <a:ea typeface="Times New Roman" charset="0"/>
                <a:cs typeface="Times New Roman" charset="0"/>
              </a:rPr>
              <a:t>. </a:t>
            </a:r>
            <a:endParaRPr lang="ru-RU" sz="2600" dirty="0" smtClean="0">
              <a:latin typeface="Times New Roman" charset="0"/>
              <a:ea typeface="Times New Roman" charset="0"/>
              <a:cs typeface="Times New Roman" charset="0"/>
            </a:endParaRPr>
          </a:p>
          <a:p>
            <a:pPr>
              <a:lnSpc>
                <a:spcPct val="100000"/>
              </a:lnSpc>
              <a:spcBef>
                <a:spcPts val="0"/>
              </a:spcBef>
            </a:pPr>
            <a:r>
              <a:rPr lang="ru-RU" sz="2600" dirty="0" smtClean="0">
                <a:latin typeface="Times New Roman" charset="0"/>
                <a:ea typeface="Times New Roman" charset="0"/>
                <a:cs typeface="Times New Roman" charset="0"/>
              </a:rPr>
              <a:t>Оказание </a:t>
            </a:r>
            <a:r>
              <a:rPr lang="ru-RU" sz="2600" dirty="0">
                <a:latin typeface="Times New Roman" charset="0"/>
                <a:ea typeface="Times New Roman" charset="0"/>
                <a:cs typeface="Times New Roman" charset="0"/>
              </a:rPr>
              <a:t>первой доврачебной помощи. </a:t>
            </a:r>
            <a:r>
              <a:rPr lang="ru-RU" sz="3000" dirty="0">
                <a:latin typeface="Times New Roman" charset="0"/>
                <a:ea typeface="Times New Roman" charset="0"/>
                <a:cs typeface="Times New Roman" charset="0"/>
              </a:rPr>
              <a:t/>
            </a:r>
            <a:br>
              <a:rPr lang="ru-RU" sz="3000" dirty="0">
                <a:latin typeface="Times New Roman" charset="0"/>
                <a:ea typeface="Times New Roman" charset="0"/>
                <a:cs typeface="Times New Roman" charset="0"/>
              </a:rPr>
            </a:br>
            <a:r>
              <a:rPr lang="ru-RU" sz="3000" dirty="0">
                <a:latin typeface="Times New Roman" charset="0"/>
                <a:ea typeface="Times New Roman" charset="0"/>
                <a:cs typeface="Times New Roman" charset="0"/>
              </a:rPr>
              <a:t/>
            </a:r>
            <a:br>
              <a:rPr lang="ru-RU" sz="3000" dirty="0">
                <a:latin typeface="Times New Roman" charset="0"/>
                <a:ea typeface="Times New Roman" charset="0"/>
                <a:cs typeface="Times New Roman" charset="0"/>
              </a:rPr>
            </a:br>
            <a:endParaRPr lang="ru-RU" sz="3000" dirty="0">
              <a:latin typeface="Times New Roman" charset="0"/>
              <a:ea typeface="Times New Roman" charset="0"/>
              <a:cs typeface="Times New Roman" charset="0"/>
            </a:endParaRPr>
          </a:p>
          <a:p>
            <a:pPr>
              <a:lnSpc>
                <a:spcPct val="100000"/>
              </a:lnSpc>
              <a:spcBef>
                <a:spcPts val="0"/>
              </a:spcBef>
            </a:pPr>
            <a:endParaRPr lang="ru-RU" sz="30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485746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bg>
      <p:bgPr>
        <a:gradFill>
          <a:gsLst>
            <a:gs pos="0">
              <a:srgbClr val="2DC2B9"/>
            </a:gs>
            <a:gs pos="6000">
              <a:schemeClr val="bg1"/>
            </a:gs>
            <a:gs pos="94000">
              <a:srgbClr val="FFF6F3">
                <a:alpha val="93000"/>
                <a:lumMod val="28000"/>
                <a:lumOff val="72000"/>
              </a:srgbClr>
            </a:gs>
            <a:gs pos="100000">
              <a:srgbClr val="2DC2B9"/>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14748" y="2899319"/>
            <a:ext cx="10515600" cy="1325563"/>
          </a:xfrm>
        </p:spPr>
        <p:txBody>
          <a:bodyPr>
            <a:normAutofit/>
          </a:bodyPr>
          <a:lstStyle/>
          <a:p>
            <a:r>
              <a:rPr lang="ru-RU" sz="3800" b="1" dirty="0" smtClean="0">
                <a:latin typeface="Times New Roman" charset="0"/>
                <a:ea typeface="Times New Roman" charset="0"/>
                <a:cs typeface="Times New Roman" charset="0"/>
              </a:rPr>
              <a:t>Общие </a:t>
            </a:r>
            <a:r>
              <a:rPr lang="ru-RU" sz="3800" b="1" dirty="0">
                <a:latin typeface="Times New Roman" charset="0"/>
                <a:ea typeface="Times New Roman" charset="0"/>
                <a:cs typeface="Times New Roman" charset="0"/>
              </a:rPr>
              <a:t>требования безопасности.</a:t>
            </a:r>
            <a:br>
              <a:rPr lang="ru-RU" sz="3800" b="1" dirty="0">
                <a:latin typeface="Times New Roman" charset="0"/>
                <a:ea typeface="Times New Roman" charset="0"/>
                <a:cs typeface="Times New Roman" charset="0"/>
              </a:rPr>
            </a:br>
            <a:endParaRPr lang="ru-RU" sz="3800" b="1"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093782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FF9A4A"/>
            </a:gs>
            <a:gs pos="8000">
              <a:schemeClr val="bg1"/>
            </a:gs>
            <a:gs pos="92000">
              <a:srgbClr val="FFF6F3">
                <a:alpha val="93000"/>
                <a:lumMod val="28000"/>
                <a:lumOff val="72000"/>
              </a:srgbClr>
            </a:gs>
            <a:gs pos="100000">
              <a:srgbClr val="FF9A4A"/>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8131" y="601099"/>
            <a:ext cx="10515600" cy="1876538"/>
          </a:xfrm>
        </p:spPr>
        <p:txBody>
          <a:bodyPr>
            <a:noAutofit/>
          </a:bodyPr>
          <a:lstStyle/>
          <a:p>
            <a:r>
              <a:rPr lang="ru-RU" sz="3200" i="1" dirty="0">
                <a:latin typeface="Times New Roman" charset="0"/>
                <a:ea typeface="Times New Roman" charset="0"/>
                <a:cs typeface="Times New Roman" charset="0"/>
              </a:rPr>
              <a:t>Рис. </a:t>
            </a:r>
            <a:r>
              <a:rPr lang="ru-RU" sz="3200" i="1" dirty="0" smtClean="0">
                <a:latin typeface="Times New Roman" charset="0"/>
                <a:ea typeface="Times New Roman" charset="0"/>
                <a:cs typeface="Times New Roman" charset="0"/>
              </a:rPr>
              <a:t>2. </a:t>
            </a:r>
            <a:r>
              <a:rPr lang="ru-RU" sz="3200" i="1" dirty="0">
                <a:latin typeface="Times New Roman" charset="0"/>
                <a:ea typeface="Times New Roman" charset="0"/>
                <a:cs typeface="Times New Roman" charset="0"/>
              </a:rPr>
              <a:t>Схема возникновения электрического тока в металлических проводниках: а — беспорядочное движение электронов; б — упорядоченное движение электронов</a:t>
            </a:r>
            <a:endParaRPr lang="ru-RU" sz="3200" dirty="0">
              <a:latin typeface="Times New Roman" charset="0"/>
              <a:ea typeface="Times New Roman" charset="0"/>
              <a:cs typeface="Times New Roman" charset="0"/>
            </a:endParaRPr>
          </a:p>
        </p:txBody>
      </p:sp>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01901" y="2477637"/>
            <a:ext cx="10331830" cy="2595808"/>
          </a:xfrm>
        </p:spPr>
      </p:pic>
    </p:spTree>
    <p:extLst>
      <p:ext uri="{BB962C8B-B14F-4D97-AF65-F5344CB8AC3E}">
        <p14:creationId xmlns:p14="http://schemas.microsoft.com/office/powerpoint/2010/main" val="1939964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bg>
      <p:bgPr>
        <a:gradFill>
          <a:gsLst>
            <a:gs pos="0">
              <a:srgbClr val="2DC2B9"/>
            </a:gs>
            <a:gs pos="6000">
              <a:schemeClr val="bg1"/>
            </a:gs>
            <a:gs pos="94000">
              <a:srgbClr val="FFF6F3">
                <a:alpha val="93000"/>
                <a:lumMod val="28000"/>
                <a:lumOff val="72000"/>
              </a:srgbClr>
            </a:gs>
            <a:gs pos="100000">
              <a:srgbClr val="2DC2B9"/>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42702" y="2851376"/>
            <a:ext cx="10515600" cy="1325563"/>
          </a:xfrm>
        </p:spPr>
        <p:txBody>
          <a:bodyPr>
            <a:normAutofit fontScale="90000"/>
          </a:bodyPr>
          <a:lstStyle/>
          <a:p>
            <a:pPr algn="ctr"/>
            <a:r>
              <a:rPr lang="ru-RU" b="1" dirty="0" smtClean="0">
                <a:latin typeface="Times New Roman" charset="0"/>
                <a:ea typeface="Times New Roman" charset="0"/>
                <a:cs typeface="Times New Roman" charset="0"/>
              </a:rPr>
              <a:t>Требования </a:t>
            </a:r>
            <a:r>
              <a:rPr lang="ru-RU" b="1" dirty="0">
                <a:latin typeface="Times New Roman" charset="0"/>
                <a:ea typeface="Times New Roman" charset="0"/>
                <a:cs typeface="Times New Roman" charset="0"/>
              </a:rPr>
              <a:t>безопасности перед началом работы.</a:t>
            </a:r>
            <a:br>
              <a:rPr lang="ru-RU" b="1" dirty="0">
                <a:latin typeface="Times New Roman" charset="0"/>
                <a:ea typeface="Times New Roman" charset="0"/>
                <a:cs typeface="Times New Roman" charset="0"/>
              </a:rPr>
            </a:br>
            <a:endParaRPr lang="ru-RU" b="1" dirty="0">
              <a:latin typeface="Times New Roman" charset="0"/>
              <a:ea typeface="Times New Roman" charset="0"/>
              <a:cs typeface="Times New Roman" charset="0"/>
            </a:endParaRPr>
          </a:p>
        </p:txBody>
      </p:sp>
    </p:spTree>
    <p:extLst>
      <p:ext uri="{BB962C8B-B14F-4D97-AF65-F5344CB8AC3E}">
        <p14:creationId xmlns:p14="http://schemas.microsoft.com/office/powerpoint/2010/main" val="870886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bg>
      <p:bgPr>
        <a:gradFill>
          <a:gsLst>
            <a:gs pos="0">
              <a:srgbClr val="2DC2B9"/>
            </a:gs>
            <a:gs pos="6000">
              <a:schemeClr val="bg1"/>
            </a:gs>
            <a:gs pos="94000">
              <a:srgbClr val="FFF6F3">
                <a:alpha val="93000"/>
                <a:lumMod val="28000"/>
                <a:lumOff val="72000"/>
              </a:srgbClr>
            </a:gs>
            <a:gs pos="100000">
              <a:srgbClr val="2DC2B9"/>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8828" y="2272302"/>
            <a:ext cx="10515600" cy="1325563"/>
          </a:xfrm>
        </p:spPr>
        <p:txBody>
          <a:bodyPr>
            <a:normAutofit fontScale="90000"/>
          </a:bodyPr>
          <a:lstStyle/>
          <a:p>
            <a:r>
              <a:rPr lang="ru-RU" b="1" dirty="0" smtClean="0">
                <a:latin typeface="Times New Roman" charset="0"/>
                <a:ea typeface="Times New Roman" charset="0"/>
                <a:cs typeface="Times New Roman" charset="0"/>
              </a:rPr>
              <a:t>Требования </a:t>
            </a:r>
            <a:r>
              <a:rPr lang="ru-RU" b="1" dirty="0">
                <a:latin typeface="Times New Roman" charset="0"/>
                <a:ea typeface="Times New Roman" charset="0"/>
                <a:cs typeface="Times New Roman" charset="0"/>
              </a:rPr>
              <a:t>безопасности во время работы.</a:t>
            </a:r>
            <a:br>
              <a:rPr lang="ru-RU" b="1" dirty="0">
                <a:latin typeface="Times New Roman" charset="0"/>
                <a:ea typeface="Times New Roman" charset="0"/>
                <a:cs typeface="Times New Roman" charset="0"/>
              </a:rPr>
            </a:br>
            <a:endParaRPr lang="ru-RU" b="1"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521422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bg>
      <p:bgPr>
        <a:gradFill>
          <a:gsLst>
            <a:gs pos="0">
              <a:srgbClr val="2DC2B9"/>
            </a:gs>
            <a:gs pos="6000">
              <a:schemeClr val="bg1"/>
            </a:gs>
            <a:gs pos="94000">
              <a:srgbClr val="FFF6F3">
                <a:alpha val="93000"/>
                <a:lumMod val="28000"/>
                <a:lumOff val="72000"/>
              </a:srgbClr>
            </a:gs>
            <a:gs pos="100000">
              <a:srgbClr val="2DC2B9"/>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018267"/>
            <a:ext cx="10515600" cy="1325563"/>
          </a:xfrm>
        </p:spPr>
        <p:txBody>
          <a:bodyPr>
            <a:noAutofit/>
          </a:bodyPr>
          <a:lstStyle/>
          <a:p>
            <a:r>
              <a:rPr lang="ru-RU" sz="3800" b="1" dirty="0">
                <a:latin typeface="Times New Roman" charset="0"/>
                <a:ea typeface="Times New Roman" charset="0"/>
                <a:cs typeface="Times New Roman" charset="0"/>
              </a:rPr>
              <a:t>Требования безопасности при аварийных ситуациях.</a:t>
            </a:r>
            <a:br>
              <a:rPr lang="ru-RU" sz="3800" b="1" dirty="0">
                <a:latin typeface="Times New Roman" charset="0"/>
                <a:ea typeface="Times New Roman" charset="0"/>
                <a:cs typeface="Times New Roman" charset="0"/>
              </a:rPr>
            </a:br>
            <a:endParaRPr lang="ru-RU" sz="3800" b="1" dirty="0">
              <a:latin typeface="Times New Roman" charset="0"/>
              <a:ea typeface="Times New Roman" charset="0"/>
              <a:cs typeface="Times New Roman" charset="0"/>
            </a:endParaRPr>
          </a:p>
        </p:txBody>
      </p:sp>
      <p:sp>
        <p:nvSpPr>
          <p:cNvPr id="3" name="Объект 2"/>
          <p:cNvSpPr>
            <a:spLocks noGrp="1"/>
          </p:cNvSpPr>
          <p:nvPr>
            <p:ph idx="1"/>
          </p:nvPr>
        </p:nvSpPr>
        <p:spPr>
          <a:xfrm>
            <a:off x="838200" y="2160950"/>
            <a:ext cx="10515600" cy="4351338"/>
          </a:xfrm>
        </p:spPr>
        <p:txBody>
          <a:bodyPr/>
          <a:lstStyle/>
          <a:p>
            <a:pPr marL="0" indent="0">
              <a:buNone/>
            </a:pPr>
            <a:r>
              <a:rPr lang="ru-RU" dirty="0">
                <a:latin typeface="Times New Roman" charset="0"/>
                <a:ea typeface="Times New Roman" charset="0"/>
                <a:cs typeface="Times New Roman" charset="0"/>
              </a:rPr>
              <a:t>Немедленно прекратить работу в </a:t>
            </a:r>
            <a:r>
              <a:rPr lang="ru-RU" dirty="0" smtClean="0">
                <a:latin typeface="Times New Roman" charset="0"/>
                <a:ea typeface="Times New Roman" charset="0"/>
                <a:cs typeface="Times New Roman" charset="0"/>
              </a:rPr>
              <a:t>случае: </a:t>
            </a:r>
          </a:p>
          <a:p>
            <a:pPr marL="0" indent="0">
              <a:buNone/>
            </a:pPr>
            <a:r>
              <a:rPr lang="ru-RU" dirty="0" smtClean="0">
                <a:latin typeface="Times New Roman" charset="0"/>
                <a:ea typeface="Times New Roman" charset="0"/>
                <a:cs typeface="Times New Roman" charset="0"/>
              </a:rPr>
              <a:t>различного </a:t>
            </a:r>
            <a:r>
              <a:rPr lang="ru-RU" dirty="0">
                <a:latin typeface="Times New Roman" charset="0"/>
                <a:ea typeface="Times New Roman" charset="0"/>
                <a:cs typeface="Times New Roman" charset="0"/>
              </a:rPr>
              <a:t>рода неисправностях погрузчика; </a:t>
            </a:r>
            <a:endParaRPr lang="ru-RU" dirty="0" smtClean="0">
              <a:latin typeface="Times New Roman" charset="0"/>
              <a:ea typeface="Times New Roman" charset="0"/>
              <a:cs typeface="Times New Roman" charset="0"/>
            </a:endParaRPr>
          </a:p>
          <a:p>
            <a:pPr marL="0" indent="0">
              <a:buNone/>
            </a:pPr>
            <a:r>
              <a:rPr lang="ru-RU" dirty="0" smtClean="0">
                <a:latin typeface="Times New Roman" charset="0"/>
                <a:ea typeface="Times New Roman" charset="0"/>
                <a:cs typeface="Times New Roman" charset="0"/>
              </a:rPr>
              <a:t>появления </a:t>
            </a:r>
            <a:r>
              <a:rPr lang="ru-RU" dirty="0">
                <a:latin typeface="Times New Roman" charset="0"/>
                <a:ea typeface="Times New Roman" charset="0"/>
                <a:cs typeface="Times New Roman" charset="0"/>
              </a:rPr>
              <a:t>подозрительных шумов, треска, скрежета</a:t>
            </a:r>
            <a:r>
              <a:rPr lang="ru-RU" dirty="0" smtClean="0">
                <a:latin typeface="Times New Roman" charset="0"/>
                <a:ea typeface="Times New Roman" charset="0"/>
                <a:cs typeface="Times New Roman" charset="0"/>
              </a:rPr>
              <a:t>.</a:t>
            </a:r>
          </a:p>
          <a:p>
            <a:pPr marL="0" indent="0">
              <a:buNone/>
            </a:pPr>
            <a:r>
              <a:rPr lang="ru-RU" dirty="0" smtClean="0">
                <a:latin typeface="Times New Roman" charset="0"/>
                <a:ea typeface="Times New Roman" charset="0"/>
                <a:cs typeface="Times New Roman" charset="0"/>
              </a:rPr>
              <a:t>Сообщить </a:t>
            </a:r>
            <a:r>
              <a:rPr lang="ru-RU" dirty="0">
                <a:latin typeface="Times New Roman" charset="0"/>
                <a:ea typeface="Times New Roman" charset="0"/>
                <a:cs typeface="Times New Roman" charset="0"/>
              </a:rPr>
              <a:t>все ответственному лицу.</a:t>
            </a:r>
          </a:p>
          <a:p>
            <a:endParaRPr lang="ru-RU" dirty="0">
              <a:latin typeface="Times New Roman" charset="0"/>
              <a:ea typeface="Times New Roman" charset="0"/>
              <a:cs typeface="Times New Roman" charset="0"/>
            </a:endParaRPr>
          </a:p>
        </p:txBody>
      </p:sp>
    </p:spTree>
    <p:extLst>
      <p:ext uri="{BB962C8B-B14F-4D97-AF65-F5344CB8AC3E}">
        <p14:creationId xmlns:p14="http://schemas.microsoft.com/office/powerpoint/2010/main" val="826641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bg>
      <p:bgPr>
        <a:gradFill>
          <a:gsLst>
            <a:gs pos="0">
              <a:srgbClr val="2DC2B9"/>
            </a:gs>
            <a:gs pos="6000">
              <a:schemeClr val="bg1"/>
            </a:gs>
            <a:gs pos="94000">
              <a:srgbClr val="FFF6F3">
                <a:alpha val="93000"/>
                <a:lumMod val="28000"/>
                <a:lumOff val="72000"/>
              </a:srgbClr>
            </a:gs>
            <a:gs pos="100000">
              <a:srgbClr val="2DC2B9"/>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939890"/>
            <a:ext cx="10515600" cy="1325563"/>
          </a:xfrm>
        </p:spPr>
        <p:txBody>
          <a:bodyPr>
            <a:noAutofit/>
          </a:bodyPr>
          <a:lstStyle/>
          <a:p>
            <a:r>
              <a:rPr lang="ru-RU" sz="3800" b="1" dirty="0" smtClean="0">
                <a:latin typeface="Times New Roman" charset="0"/>
                <a:ea typeface="Times New Roman" charset="0"/>
                <a:cs typeface="Times New Roman" charset="0"/>
              </a:rPr>
              <a:t>Требования </a:t>
            </a:r>
            <a:r>
              <a:rPr lang="ru-RU" sz="3800" b="1" dirty="0">
                <a:latin typeface="Times New Roman" charset="0"/>
                <a:ea typeface="Times New Roman" charset="0"/>
                <a:cs typeface="Times New Roman" charset="0"/>
              </a:rPr>
              <a:t>безопасности по окончании работы</a:t>
            </a:r>
            <a:br>
              <a:rPr lang="ru-RU" sz="3800" b="1" dirty="0">
                <a:latin typeface="Times New Roman" charset="0"/>
                <a:ea typeface="Times New Roman" charset="0"/>
                <a:cs typeface="Times New Roman" charset="0"/>
              </a:rPr>
            </a:br>
            <a:endParaRPr lang="ru-RU" sz="3800" b="1" dirty="0">
              <a:latin typeface="Times New Roman" charset="0"/>
              <a:ea typeface="Times New Roman" charset="0"/>
              <a:cs typeface="Times New Roman" charset="0"/>
            </a:endParaRPr>
          </a:p>
        </p:txBody>
      </p:sp>
      <p:sp>
        <p:nvSpPr>
          <p:cNvPr id="3" name="Объект 2"/>
          <p:cNvSpPr>
            <a:spLocks noGrp="1"/>
          </p:cNvSpPr>
          <p:nvPr>
            <p:ph idx="1"/>
          </p:nvPr>
        </p:nvSpPr>
        <p:spPr>
          <a:xfrm>
            <a:off x="838200" y="1602671"/>
            <a:ext cx="10515600" cy="4351338"/>
          </a:xfrm>
        </p:spPr>
        <p:txBody>
          <a:bodyPr/>
          <a:lstStyle/>
          <a:p>
            <a:endParaRPr lang="ru-RU" dirty="0">
              <a:latin typeface="Times New Roman" charset="0"/>
              <a:ea typeface="Times New Roman" charset="0"/>
              <a:cs typeface="Times New Roman" charset="0"/>
            </a:endParaRPr>
          </a:p>
          <a:p>
            <a:r>
              <a:rPr lang="ru-RU" dirty="0" smtClean="0">
                <a:latin typeface="Times New Roman" charset="0"/>
                <a:ea typeface="Times New Roman" charset="0"/>
                <a:cs typeface="Times New Roman" charset="0"/>
              </a:rPr>
              <a:t>Поставить </a:t>
            </a:r>
            <a:r>
              <a:rPr lang="ru-RU" dirty="0">
                <a:latin typeface="Times New Roman" charset="0"/>
                <a:ea typeface="Times New Roman" charset="0"/>
                <a:cs typeface="Times New Roman" charset="0"/>
              </a:rPr>
              <a:t>погрузчик на место стоянки.</a:t>
            </a:r>
          </a:p>
          <a:p>
            <a:r>
              <a:rPr lang="ru-RU" dirty="0" smtClean="0">
                <a:latin typeface="Times New Roman" charset="0"/>
                <a:ea typeface="Times New Roman" charset="0"/>
                <a:cs typeface="Times New Roman" charset="0"/>
              </a:rPr>
              <a:t>Опустить </a:t>
            </a:r>
            <a:r>
              <a:rPr lang="ru-RU" dirty="0">
                <a:latin typeface="Times New Roman" charset="0"/>
                <a:ea typeface="Times New Roman" charset="0"/>
                <a:cs typeface="Times New Roman" charset="0"/>
              </a:rPr>
              <a:t>вилочный захват в нижнее положение; поставить погрузчик на тормоз.</a:t>
            </a:r>
          </a:p>
          <a:p>
            <a:r>
              <a:rPr lang="ru-RU" dirty="0" smtClean="0">
                <a:latin typeface="Times New Roman" charset="0"/>
                <a:ea typeface="Times New Roman" charset="0"/>
                <a:cs typeface="Times New Roman" charset="0"/>
              </a:rPr>
              <a:t>Вынуть </a:t>
            </a:r>
            <a:r>
              <a:rPr lang="ru-RU" dirty="0">
                <a:latin typeface="Times New Roman" charset="0"/>
                <a:ea typeface="Times New Roman" charset="0"/>
                <a:cs typeface="Times New Roman" charset="0"/>
              </a:rPr>
              <a:t>ключ из системы зажигания.</a:t>
            </a:r>
          </a:p>
          <a:p>
            <a:r>
              <a:rPr lang="ru-RU" dirty="0" smtClean="0">
                <a:latin typeface="Times New Roman" charset="0"/>
                <a:ea typeface="Times New Roman" charset="0"/>
                <a:cs typeface="Times New Roman" charset="0"/>
              </a:rPr>
              <a:t>Произвести </a:t>
            </a:r>
            <a:r>
              <a:rPr lang="ru-RU" dirty="0">
                <a:latin typeface="Times New Roman" charset="0"/>
                <a:ea typeface="Times New Roman" charset="0"/>
                <a:cs typeface="Times New Roman" charset="0"/>
              </a:rPr>
              <a:t>осмотр погрузчика, проверить крепление болтов, очистить машину от грязи, пыли и т.д.</a:t>
            </a:r>
          </a:p>
          <a:p>
            <a:endParaRPr lang="ru-RU" dirty="0">
              <a:latin typeface="Times New Roman" charset="0"/>
              <a:ea typeface="Times New Roman" charset="0"/>
              <a:cs typeface="Times New Roman" charset="0"/>
            </a:endParaRPr>
          </a:p>
          <a:p>
            <a:endParaRPr lang="ru-RU"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286701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bg>
      <p:bgPr>
        <a:gradFill>
          <a:gsLst>
            <a:gs pos="0">
              <a:srgbClr val="2DC2B9"/>
            </a:gs>
            <a:gs pos="6000">
              <a:schemeClr val="bg1"/>
            </a:gs>
            <a:gs pos="94000">
              <a:srgbClr val="FFF6F3">
                <a:alpha val="93000"/>
                <a:lumMod val="28000"/>
                <a:lumOff val="72000"/>
              </a:srgbClr>
            </a:gs>
            <a:gs pos="100000">
              <a:srgbClr val="2DC2B9"/>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23754" y="2246176"/>
            <a:ext cx="10515600" cy="1325563"/>
          </a:xfrm>
        </p:spPr>
        <p:txBody>
          <a:bodyPr>
            <a:normAutofit/>
          </a:bodyPr>
          <a:lstStyle/>
          <a:p>
            <a:r>
              <a:rPr lang="ru-RU" sz="3800" b="1" dirty="0" smtClean="0">
                <a:latin typeface="Times New Roman" charset="0"/>
                <a:ea typeface="Times New Roman" charset="0"/>
                <a:cs typeface="Times New Roman" charset="0"/>
              </a:rPr>
              <a:t>Основные причины пожара</a:t>
            </a:r>
            <a:endParaRPr lang="ru-RU" sz="3800" b="1"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7170582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bg>
      <p:bgPr>
        <a:gradFill>
          <a:gsLst>
            <a:gs pos="0">
              <a:srgbClr val="2DC2B9"/>
            </a:gs>
            <a:gs pos="6000">
              <a:schemeClr val="bg1"/>
            </a:gs>
            <a:gs pos="94000">
              <a:srgbClr val="FFF6F3">
                <a:alpha val="93000"/>
                <a:lumMod val="28000"/>
                <a:lumOff val="72000"/>
              </a:srgbClr>
            </a:gs>
            <a:gs pos="100000">
              <a:srgbClr val="2DC2B9"/>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835387"/>
            <a:ext cx="10515600" cy="1325563"/>
          </a:xfrm>
        </p:spPr>
        <p:txBody>
          <a:bodyPr>
            <a:normAutofit/>
          </a:bodyPr>
          <a:lstStyle/>
          <a:p>
            <a:r>
              <a:rPr lang="ru-RU" sz="3800" b="1" dirty="0">
                <a:latin typeface="Times New Roman" charset="0"/>
                <a:ea typeface="Times New Roman" charset="0"/>
                <a:cs typeface="Times New Roman" charset="0"/>
              </a:rPr>
              <a:t>Общие правила пользования </a:t>
            </a:r>
            <a:r>
              <a:rPr lang="ru-RU" sz="3800" b="1" dirty="0" smtClean="0">
                <a:latin typeface="Times New Roman" charset="0"/>
                <a:ea typeface="Times New Roman" charset="0"/>
                <a:cs typeface="Times New Roman" charset="0"/>
              </a:rPr>
              <a:t>огнетушителям</a:t>
            </a:r>
            <a:r>
              <a:rPr lang="ru-RU" sz="3800" b="1" dirty="0">
                <a:latin typeface="Times New Roman" charset="0"/>
                <a:ea typeface="Times New Roman" charset="0"/>
                <a:cs typeface="Times New Roman" charset="0"/>
              </a:rPr>
              <a:t/>
            </a:r>
            <a:br>
              <a:rPr lang="ru-RU" sz="3800" b="1" dirty="0">
                <a:latin typeface="Times New Roman" charset="0"/>
                <a:ea typeface="Times New Roman" charset="0"/>
                <a:cs typeface="Times New Roman" charset="0"/>
              </a:rPr>
            </a:br>
            <a:endParaRPr lang="ru-RU" sz="3800" b="1" dirty="0">
              <a:latin typeface="Times New Roman" charset="0"/>
              <a:ea typeface="Times New Roman" charset="0"/>
              <a:cs typeface="Times New Roman" charset="0"/>
            </a:endParaRPr>
          </a:p>
        </p:txBody>
      </p:sp>
      <p:sp>
        <p:nvSpPr>
          <p:cNvPr id="3" name="Объект 2"/>
          <p:cNvSpPr>
            <a:spLocks noGrp="1"/>
          </p:cNvSpPr>
          <p:nvPr>
            <p:ph idx="1"/>
          </p:nvPr>
        </p:nvSpPr>
        <p:spPr>
          <a:xfrm>
            <a:off x="838200" y="1825625"/>
            <a:ext cx="6705600" cy="4351338"/>
          </a:xfrm>
        </p:spPr>
        <p:txBody>
          <a:bodyPr/>
          <a:lstStyle/>
          <a:p>
            <a:pPr marL="0" indent="0" fontAlgn="base">
              <a:buNone/>
            </a:pPr>
            <a:r>
              <a:rPr lang="ru-RU" dirty="0">
                <a:latin typeface="Times New Roman" charset="0"/>
                <a:ea typeface="Times New Roman" charset="0"/>
                <a:cs typeface="Times New Roman" charset="0"/>
              </a:rPr>
              <a:t>Есть несколько типов и видов огнетушителей. У каждого из них есть свои особенности, о которых можно прочитать </a:t>
            </a:r>
            <a:r>
              <a:rPr lang="ru-RU" b="1" dirty="0">
                <a:latin typeface="Times New Roman" charset="0"/>
                <a:ea typeface="Times New Roman" charset="0"/>
                <a:cs typeface="Times New Roman" charset="0"/>
              </a:rPr>
              <a:t>на самом устройстве</a:t>
            </a:r>
            <a:r>
              <a:rPr lang="ru-RU" dirty="0">
                <a:latin typeface="Times New Roman" charset="0"/>
                <a:ea typeface="Times New Roman" charset="0"/>
                <a:cs typeface="Times New Roman" charset="0"/>
              </a:rPr>
              <a:t>. Но в экстренных ситуациях, когда вас уже настиг пожар, времени на это нет.</a:t>
            </a:r>
          </a:p>
          <a:p>
            <a:pPr marL="0" indent="0" fontAlgn="base">
              <a:buNone/>
            </a:pPr>
            <a:r>
              <a:rPr lang="ru-RU" dirty="0">
                <a:latin typeface="Times New Roman" charset="0"/>
                <a:ea typeface="Times New Roman" charset="0"/>
                <a:cs typeface="Times New Roman" charset="0"/>
              </a:rPr>
              <a:t>Существуют общие правила пользования, которые помогут не растеряться в трудную минуту</a:t>
            </a:r>
            <a:r>
              <a:rPr lang="ru-RU" dirty="0" smtClean="0">
                <a:latin typeface="Times New Roman" charset="0"/>
                <a:ea typeface="Times New Roman" charset="0"/>
                <a:cs typeface="Times New Roman" charset="0"/>
              </a:rPr>
              <a:t>.</a:t>
            </a:r>
            <a:endParaRPr lang="ru-RU" dirty="0">
              <a:latin typeface="Times New Roman" charset="0"/>
              <a:ea typeface="Times New Roman" charset="0"/>
              <a:cs typeface="Times New Roman" charset="0"/>
            </a:endParaRPr>
          </a:p>
        </p:txBody>
      </p:sp>
      <p:pic>
        <p:nvPicPr>
          <p:cNvPr id="4" name="Изображение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3800" y="1825625"/>
            <a:ext cx="3810000" cy="3810000"/>
          </a:xfrm>
          <a:prstGeom prst="rect">
            <a:avLst/>
          </a:prstGeom>
        </p:spPr>
      </p:pic>
    </p:spTree>
    <p:extLst>
      <p:ext uri="{BB962C8B-B14F-4D97-AF65-F5344CB8AC3E}">
        <p14:creationId xmlns:p14="http://schemas.microsoft.com/office/powerpoint/2010/main" val="1079086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bg>
      <p:bgPr>
        <a:gradFill>
          <a:gsLst>
            <a:gs pos="0">
              <a:srgbClr val="2DC2B9"/>
            </a:gs>
            <a:gs pos="6000">
              <a:schemeClr val="bg1"/>
            </a:gs>
            <a:gs pos="94000">
              <a:srgbClr val="FFF6F3">
                <a:alpha val="93000"/>
                <a:lumMod val="28000"/>
                <a:lumOff val="72000"/>
              </a:srgbClr>
            </a:gs>
            <a:gs pos="100000">
              <a:srgbClr val="2DC2B9"/>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838200" y="627017"/>
            <a:ext cx="10515600" cy="5549946"/>
          </a:xfrm>
        </p:spPr>
        <p:txBody>
          <a:bodyPr>
            <a:normAutofit/>
          </a:bodyPr>
          <a:lstStyle/>
          <a:p>
            <a:pPr marL="0" indent="0">
              <a:buNone/>
            </a:pPr>
            <a:r>
              <a:rPr lang="ru-RU" sz="3800" b="1" dirty="0">
                <a:latin typeface="Times New Roman" charset="0"/>
                <a:ea typeface="Times New Roman" charset="0"/>
                <a:cs typeface="Times New Roman" charset="0"/>
              </a:rPr>
              <a:t>Электробезопасность. </a:t>
            </a:r>
            <a:endParaRPr lang="ru-RU" dirty="0" smtClean="0">
              <a:latin typeface="Times New Roman" charset="0"/>
              <a:ea typeface="Times New Roman" charset="0"/>
              <a:cs typeface="Times New Roman" charset="0"/>
            </a:endParaRPr>
          </a:p>
          <a:p>
            <a:pPr marL="0" indent="0">
              <a:buNone/>
            </a:pPr>
            <a:r>
              <a:rPr lang="ru-RU" sz="3200" dirty="0" smtClean="0">
                <a:latin typeface="Times New Roman" charset="0"/>
                <a:ea typeface="Times New Roman" charset="0"/>
                <a:cs typeface="Times New Roman" charset="0"/>
              </a:rPr>
              <a:t>Водителю </a:t>
            </a:r>
            <a:r>
              <a:rPr lang="ru-RU" sz="3200" dirty="0">
                <a:latin typeface="Times New Roman" charset="0"/>
                <a:ea typeface="Times New Roman" charset="0"/>
                <a:cs typeface="Times New Roman" charset="0"/>
              </a:rPr>
              <a:t>погрузчика не разрешается производить самостоятельное обслуживание аккумуляторных батарей. </a:t>
            </a:r>
            <a:endParaRPr lang="ru-RU" sz="3200" dirty="0" smtClean="0">
              <a:latin typeface="Times New Roman" charset="0"/>
              <a:ea typeface="Times New Roman" charset="0"/>
              <a:cs typeface="Times New Roman" charset="0"/>
            </a:endParaRPr>
          </a:p>
          <a:p>
            <a:pPr marL="0" indent="0">
              <a:buNone/>
            </a:pPr>
            <a:r>
              <a:rPr lang="ru-RU" sz="3200" dirty="0" smtClean="0">
                <a:latin typeface="Times New Roman" charset="0"/>
                <a:ea typeface="Times New Roman" charset="0"/>
                <a:cs typeface="Times New Roman" charset="0"/>
              </a:rPr>
              <a:t>К </a:t>
            </a:r>
            <a:r>
              <a:rPr lang="ru-RU" sz="3200" dirty="0">
                <a:latin typeface="Times New Roman" charset="0"/>
                <a:ea typeface="Times New Roman" charset="0"/>
                <a:cs typeface="Times New Roman" charset="0"/>
              </a:rPr>
              <a:t>обслуживанию аккумуляторных установок допускаются лица (аккумуляторщики), прошедшие обучение по соответствующим программам, проверку знаний в квалификационной комиссии и имеющие группу по электробезопасности не ниже III.</a:t>
            </a:r>
          </a:p>
        </p:txBody>
      </p:sp>
    </p:spTree>
    <p:extLst>
      <p:ext uri="{BB962C8B-B14F-4D97-AF65-F5344CB8AC3E}">
        <p14:creationId xmlns:p14="http://schemas.microsoft.com/office/powerpoint/2010/main" val="1700833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bg>
      <p:bgPr>
        <a:gradFill>
          <a:gsLst>
            <a:gs pos="0">
              <a:srgbClr val="2DC2B9"/>
            </a:gs>
            <a:gs pos="6000">
              <a:schemeClr val="bg1"/>
            </a:gs>
            <a:gs pos="94000">
              <a:srgbClr val="FFF6F3">
                <a:alpha val="93000"/>
                <a:lumMod val="28000"/>
                <a:lumOff val="72000"/>
              </a:srgbClr>
            </a:gs>
            <a:gs pos="100000">
              <a:srgbClr val="2DC2B9"/>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800" b="1" dirty="0">
                <a:latin typeface="Times New Roman" charset="0"/>
                <a:ea typeface="Times New Roman" charset="0"/>
                <a:cs typeface="Times New Roman" charset="0"/>
              </a:rPr>
              <a:t>Виды </a:t>
            </a:r>
            <a:r>
              <a:rPr lang="ru-RU" sz="3800" b="1" dirty="0" err="1">
                <a:latin typeface="Times New Roman" charset="0"/>
                <a:ea typeface="Times New Roman" charset="0"/>
                <a:cs typeface="Times New Roman" charset="0"/>
              </a:rPr>
              <a:t>электротравм</a:t>
            </a:r>
            <a:r>
              <a:rPr lang="ru-RU" sz="3800" dirty="0">
                <a:latin typeface="Times New Roman" charset="0"/>
                <a:ea typeface="Times New Roman" charset="0"/>
                <a:cs typeface="Times New Roman" charset="0"/>
              </a:rPr>
              <a:t/>
            </a:r>
            <a:br>
              <a:rPr lang="ru-RU" sz="3800" dirty="0">
                <a:latin typeface="Times New Roman" charset="0"/>
                <a:ea typeface="Times New Roman" charset="0"/>
                <a:cs typeface="Times New Roman" charset="0"/>
              </a:rPr>
            </a:br>
            <a:endParaRPr lang="ru-RU" sz="3800" dirty="0">
              <a:latin typeface="Times New Roman" charset="0"/>
              <a:ea typeface="Times New Roman" charset="0"/>
              <a:cs typeface="Times New Roman" charset="0"/>
            </a:endParaRPr>
          </a:p>
        </p:txBody>
      </p:sp>
      <p:sp>
        <p:nvSpPr>
          <p:cNvPr id="3" name="Объект 2"/>
          <p:cNvSpPr>
            <a:spLocks noGrp="1"/>
          </p:cNvSpPr>
          <p:nvPr>
            <p:ph idx="1"/>
          </p:nvPr>
        </p:nvSpPr>
        <p:spPr>
          <a:xfrm>
            <a:off x="838200" y="1384663"/>
            <a:ext cx="10515600" cy="4792300"/>
          </a:xfrm>
        </p:spPr>
        <p:txBody>
          <a:bodyPr>
            <a:normAutofit fontScale="85000" lnSpcReduction="10000"/>
          </a:bodyPr>
          <a:lstStyle/>
          <a:p>
            <a:pPr marL="0" indent="0">
              <a:buNone/>
            </a:pPr>
            <a:r>
              <a:rPr lang="ru-RU" b="1" dirty="0" smtClean="0">
                <a:latin typeface="Times New Roman" charset="0"/>
                <a:ea typeface="Times New Roman" charset="0"/>
                <a:cs typeface="Times New Roman" charset="0"/>
              </a:rPr>
              <a:t>Электрический </a:t>
            </a:r>
            <a:r>
              <a:rPr lang="ru-RU" b="1" dirty="0">
                <a:latin typeface="Times New Roman" charset="0"/>
                <a:ea typeface="Times New Roman" charset="0"/>
                <a:cs typeface="Times New Roman" charset="0"/>
              </a:rPr>
              <a:t>ток, проходя через организм человека, оказывает:</a:t>
            </a:r>
          </a:p>
          <a:p>
            <a:r>
              <a:rPr lang="ru-RU" b="1" dirty="0">
                <a:latin typeface="Times New Roman" charset="0"/>
                <a:ea typeface="Times New Roman" charset="0"/>
                <a:cs typeface="Times New Roman" charset="0"/>
              </a:rPr>
              <a:t>термическое действие – </a:t>
            </a:r>
            <a:r>
              <a:rPr lang="ru-RU" dirty="0">
                <a:latin typeface="Times New Roman" charset="0"/>
                <a:ea typeface="Times New Roman" charset="0"/>
                <a:cs typeface="Times New Roman" charset="0"/>
              </a:rPr>
              <a:t>проявляется в ожогах отдельных участков тела, нагреве до высоких температур внутренних тканей человека, что вызывает в них серьезные функциональные расстройства;</a:t>
            </a:r>
          </a:p>
          <a:p>
            <a:r>
              <a:rPr lang="ru-RU" b="1" dirty="0">
                <a:latin typeface="Times New Roman" charset="0"/>
                <a:ea typeface="Times New Roman" charset="0"/>
                <a:cs typeface="Times New Roman" charset="0"/>
              </a:rPr>
              <a:t>электролитическое действие</a:t>
            </a:r>
            <a:r>
              <a:rPr lang="ru-RU" dirty="0">
                <a:latin typeface="Times New Roman" charset="0"/>
                <a:ea typeface="Times New Roman" charset="0"/>
                <a:cs typeface="Times New Roman" charset="0"/>
              </a:rPr>
              <a:t>– проявляется в разложении органической жидкости, в том числе и крови, что вызывает значительные нарушения их физико-химического состава;</a:t>
            </a:r>
          </a:p>
          <a:p>
            <a:r>
              <a:rPr lang="ru-RU" b="1" dirty="0">
                <a:latin typeface="Times New Roman" charset="0"/>
                <a:ea typeface="Times New Roman" charset="0"/>
                <a:cs typeface="Times New Roman" charset="0"/>
              </a:rPr>
              <a:t>механическое действие – </a:t>
            </a:r>
            <a:r>
              <a:rPr lang="ru-RU" dirty="0">
                <a:latin typeface="Times New Roman" charset="0"/>
                <a:ea typeface="Times New Roman" charset="0"/>
                <a:cs typeface="Times New Roman" charset="0"/>
              </a:rPr>
              <a:t>приводит к разрыву тканей и переломам костей;</a:t>
            </a:r>
          </a:p>
          <a:p>
            <a:r>
              <a:rPr lang="ru-RU" b="1" dirty="0">
                <a:latin typeface="Times New Roman" charset="0"/>
                <a:ea typeface="Times New Roman" charset="0"/>
                <a:cs typeface="Times New Roman" charset="0"/>
              </a:rPr>
              <a:t>биологическое действие</a:t>
            </a:r>
            <a:r>
              <a:rPr lang="ru-RU" dirty="0">
                <a:latin typeface="Times New Roman" charset="0"/>
                <a:ea typeface="Times New Roman" charset="0"/>
                <a:cs typeface="Times New Roman" charset="0"/>
              </a:rPr>
              <a:t>- проявляется в раздражении и возбуждении живых тканей в организме, а также в нарушении внутренних биоэлектрических процессов, присущих нормально действующему организму; с биологической точки зрения исход поражения человека электрическим током может быть следствием тех физиологических реакций, которыми ткани отвечают на протекание через них электрического тока.</a:t>
            </a:r>
          </a:p>
          <a:p>
            <a:endParaRPr lang="ru-RU" dirty="0">
              <a:latin typeface="Times New Roman" charset="0"/>
              <a:ea typeface="Times New Roman" charset="0"/>
              <a:cs typeface="Times New Roman" charset="0"/>
            </a:endParaRPr>
          </a:p>
        </p:txBody>
      </p:sp>
    </p:spTree>
    <p:extLst>
      <p:ext uri="{BB962C8B-B14F-4D97-AF65-F5344CB8AC3E}">
        <p14:creationId xmlns:p14="http://schemas.microsoft.com/office/powerpoint/2010/main" val="5450899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bg>
      <p:bgPr>
        <a:gradFill>
          <a:gsLst>
            <a:gs pos="0">
              <a:srgbClr val="2DC2B9"/>
            </a:gs>
            <a:gs pos="6000">
              <a:schemeClr val="bg1"/>
            </a:gs>
            <a:gs pos="94000">
              <a:srgbClr val="FFF6F3">
                <a:alpha val="93000"/>
                <a:lumMod val="28000"/>
                <a:lumOff val="72000"/>
              </a:srgbClr>
            </a:gs>
            <a:gs pos="100000">
              <a:srgbClr val="2DC2B9"/>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2074" y="996449"/>
            <a:ext cx="10515600" cy="1325563"/>
          </a:xfrm>
        </p:spPr>
        <p:txBody>
          <a:bodyPr>
            <a:noAutofit/>
          </a:bodyPr>
          <a:lstStyle/>
          <a:p>
            <a:r>
              <a:rPr lang="ru-RU" sz="3400" b="1" dirty="0">
                <a:latin typeface="Times New Roman" charset="0"/>
                <a:ea typeface="Times New Roman" charset="0"/>
                <a:cs typeface="Times New Roman" charset="0"/>
              </a:rPr>
              <a:t>Все многообразие действий электрического тока на организм человека приводит к различным </a:t>
            </a:r>
            <a:r>
              <a:rPr lang="ru-RU" sz="3400" b="1" dirty="0" err="1">
                <a:latin typeface="Times New Roman" charset="0"/>
                <a:ea typeface="Times New Roman" charset="0"/>
                <a:cs typeface="Times New Roman" charset="0"/>
              </a:rPr>
              <a:t>электротравмам</a:t>
            </a:r>
            <a:r>
              <a:rPr lang="ru-RU" sz="3400" b="1" dirty="0">
                <a:latin typeface="Times New Roman" charset="0"/>
                <a:ea typeface="Times New Roman" charset="0"/>
                <a:cs typeface="Times New Roman" charset="0"/>
              </a:rPr>
              <a:t>.</a:t>
            </a:r>
            <a:br>
              <a:rPr lang="ru-RU" sz="3400" b="1" dirty="0">
                <a:latin typeface="Times New Roman" charset="0"/>
                <a:ea typeface="Times New Roman" charset="0"/>
                <a:cs typeface="Times New Roman" charset="0"/>
              </a:rPr>
            </a:br>
            <a:endParaRPr lang="ru-RU" sz="3400" b="1" dirty="0">
              <a:latin typeface="Times New Roman" charset="0"/>
              <a:ea typeface="Times New Roman" charset="0"/>
              <a:cs typeface="Times New Roman" charset="0"/>
            </a:endParaRPr>
          </a:p>
        </p:txBody>
      </p:sp>
      <p:sp>
        <p:nvSpPr>
          <p:cNvPr id="3" name="Объект 2"/>
          <p:cNvSpPr>
            <a:spLocks noGrp="1"/>
          </p:cNvSpPr>
          <p:nvPr>
            <p:ph idx="1"/>
          </p:nvPr>
        </p:nvSpPr>
        <p:spPr>
          <a:xfrm>
            <a:off x="1047205" y="2322012"/>
            <a:ext cx="10515600" cy="5032375"/>
          </a:xfrm>
        </p:spPr>
        <p:txBody>
          <a:bodyPr>
            <a:normAutofit/>
          </a:bodyPr>
          <a:lstStyle/>
          <a:p>
            <a:r>
              <a:rPr lang="ru-RU" b="1" dirty="0" err="1" smtClean="0">
                <a:latin typeface="Times New Roman" charset="0"/>
                <a:ea typeface="Times New Roman" charset="0"/>
                <a:cs typeface="Times New Roman" charset="0"/>
              </a:rPr>
              <a:t>Электротравма</a:t>
            </a:r>
            <a:r>
              <a:rPr lang="ru-RU" dirty="0">
                <a:latin typeface="Times New Roman" charset="0"/>
                <a:ea typeface="Times New Roman" charset="0"/>
                <a:cs typeface="Times New Roman" charset="0"/>
              </a:rPr>
              <a:t>– нарушение анатомических соотношений и функций тканей и органов, сопровождающееся местной и общей реакцией организма и вызванное ненормальным состоянием электрооборудования или электрических сетей.</a:t>
            </a:r>
          </a:p>
          <a:p>
            <a:pPr marL="0" indent="0">
              <a:buNone/>
            </a:pPr>
            <a:endParaRPr lang="ru-RU" dirty="0" smtClean="0">
              <a:latin typeface="Times New Roman" charset="0"/>
              <a:ea typeface="Times New Roman" charset="0"/>
              <a:cs typeface="Times New Roman" charset="0"/>
            </a:endParaRPr>
          </a:p>
        </p:txBody>
      </p:sp>
    </p:spTree>
    <p:extLst>
      <p:ext uri="{BB962C8B-B14F-4D97-AF65-F5344CB8AC3E}">
        <p14:creationId xmlns:p14="http://schemas.microsoft.com/office/powerpoint/2010/main" val="1511659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bg>
      <p:bgPr>
        <a:gradFill>
          <a:gsLst>
            <a:gs pos="0">
              <a:srgbClr val="2DC2B9"/>
            </a:gs>
            <a:gs pos="6000">
              <a:schemeClr val="bg1"/>
            </a:gs>
            <a:gs pos="94000">
              <a:srgbClr val="FFF6F3">
                <a:alpha val="93000"/>
                <a:lumMod val="28000"/>
                <a:lumOff val="72000"/>
              </a:srgbClr>
            </a:gs>
            <a:gs pos="100000">
              <a:srgbClr val="2DC2B9"/>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838200" y="992777"/>
            <a:ext cx="10515600" cy="5184186"/>
          </a:xfrm>
        </p:spPr>
        <p:txBody>
          <a:bodyPr/>
          <a:lstStyle/>
          <a:p>
            <a:pPr marL="0" indent="0">
              <a:buNone/>
            </a:pPr>
            <a:r>
              <a:rPr lang="ru-RU" dirty="0">
                <a:latin typeface="Times New Roman" charset="0"/>
                <a:ea typeface="Times New Roman" charset="0"/>
                <a:cs typeface="Times New Roman" charset="0"/>
              </a:rPr>
              <a:t>Условно все </a:t>
            </a:r>
            <a:r>
              <a:rPr lang="ru-RU" dirty="0" err="1">
                <a:latin typeface="Times New Roman" charset="0"/>
                <a:ea typeface="Times New Roman" charset="0"/>
                <a:cs typeface="Times New Roman" charset="0"/>
              </a:rPr>
              <a:t>электротравмы</a:t>
            </a:r>
            <a:r>
              <a:rPr lang="ru-RU" dirty="0">
                <a:latin typeface="Times New Roman" charset="0"/>
                <a:ea typeface="Times New Roman" charset="0"/>
                <a:cs typeface="Times New Roman" charset="0"/>
              </a:rPr>
              <a:t> можно свести к следующим видам:</a:t>
            </a:r>
          </a:p>
          <a:p>
            <a:r>
              <a:rPr lang="ru-RU" b="1" u="sng" dirty="0">
                <a:latin typeface="Times New Roman" charset="0"/>
                <a:ea typeface="Times New Roman" charset="0"/>
                <a:cs typeface="Times New Roman" charset="0"/>
              </a:rPr>
              <a:t>местные </a:t>
            </a:r>
            <a:r>
              <a:rPr lang="ru-RU" b="1" u="sng" dirty="0" err="1">
                <a:latin typeface="Times New Roman" charset="0"/>
                <a:ea typeface="Times New Roman" charset="0"/>
                <a:cs typeface="Times New Roman" charset="0"/>
              </a:rPr>
              <a:t>электротравмы</a:t>
            </a:r>
            <a:r>
              <a:rPr lang="ru-RU" b="1" dirty="0">
                <a:latin typeface="Times New Roman" charset="0"/>
                <a:ea typeface="Times New Roman" charset="0"/>
                <a:cs typeface="Times New Roman" charset="0"/>
              </a:rPr>
              <a:t> – </a:t>
            </a:r>
            <a:r>
              <a:rPr lang="ru-RU" dirty="0" err="1">
                <a:latin typeface="Times New Roman" charset="0"/>
                <a:ea typeface="Times New Roman" charset="0"/>
                <a:cs typeface="Times New Roman" charset="0"/>
              </a:rPr>
              <a:t>ярковыраженные</a:t>
            </a:r>
            <a:r>
              <a:rPr lang="ru-RU" dirty="0">
                <a:latin typeface="Times New Roman" charset="0"/>
                <a:ea typeface="Times New Roman" charset="0"/>
                <a:cs typeface="Times New Roman" charset="0"/>
              </a:rPr>
              <a:t> местные нарушения целостности тканей, местные повреждения организма, вызванные воздействием электрического тока или электрической дуги;</a:t>
            </a:r>
          </a:p>
          <a:p>
            <a:r>
              <a:rPr lang="ru-RU" b="1" u="sng" dirty="0">
                <a:latin typeface="Times New Roman" charset="0"/>
                <a:ea typeface="Times New Roman" charset="0"/>
                <a:cs typeface="Times New Roman" charset="0"/>
              </a:rPr>
              <a:t>общие </a:t>
            </a:r>
            <a:r>
              <a:rPr lang="ru-RU" b="1" u="sng" dirty="0" err="1">
                <a:latin typeface="Times New Roman" charset="0"/>
                <a:ea typeface="Times New Roman" charset="0"/>
                <a:cs typeface="Times New Roman" charset="0"/>
              </a:rPr>
              <a:t>электротравмы</a:t>
            </a:r>
            <a:r>
              <a:rPr lang="ru-RU" b="1" u="sng" dirty="0">
                <a:latin typeface="Times New Roman" charset="0"/>
                <a:ea typeface="Times New Roman" charset="0"/>
                <a:cs typeface="Times New Roman" charset="0"/>
              </a:rPr>
              <a:t> (электрические удары)</a:t>
            </a:r>
            <a:r>
              <a:rPr lang="ru-RU" b="1" dirty="0">
                <a:latin typeface="Times New Roman" charset="0"/>
                <a:ea typeface="Times New Roman" charset="0"/>
                <a:cs typeface="Times New Roman" charset="0"/>
              </a:rPr>
              <a:t> – </a:t>
            </a:r>
            <a:r>
              <a:rPr lang="ru-RU" dirty="0">
                <a:latin typeface="Times New Roman" charset="0"/>
                <a:ea typeface="Times New Roman" charset="0"/>
                <a:cs typeface="Times New Roman" charset="0"/>
              </a:rPr>
              <a:t>травмы, связанные с поражением всего организма из-за нарушения нормальной деятельности жизненно важных органов и систем человека.</a:t>
            </a:r>
          </a:p>
          <a:p>
            <a:r>
              <a:rPr lang="ru-RU" b="1" dirty="0">
                <a:latin typeface="Times New Roman" charset="0"/>
                <a:ea typeface="Times New Roman" charset="0"/>
                <a:cs typeface="Times New Roman" charset="0"/>
              </a:rPr>
              <a:t>смешанные </a:t>
            </a:r>
            <a:r>
              <a:rPr lang="ru-RU" b="1" dirty="0" err="1">
                <a:latin typeface="Times New Roman" charset="0"/>
                <a:ea typeface="Times New Roman" charset="0"/>
                <a:cs typeface="Times New Roman" charset="0"/>
              </a:rPr>
              <a:t>электротравмы</a:t>
            </a:r>
            <a:r>
              <a:rPr lang="ru-RU" b="1" dirty="0">
                <a:latin typeface="Times New Roman" charset="0"/>
                <a:ea typeface="Times New Roman" charset="0"/>
                <a:cs typeface="Times New Roman" charset="0"/>
              </a:rPr>
              <a:t>.</a:t>
            </a:r>
            <a:endParaRPr lang="ru-RU" dirty="0">
              <a:latin typeface="Times New Roman" charset="0"/>
              <a:ea typeface="Times New Roman" charset="0"/>
              <a:cs typeface="Times New Roman" charset="0"/>
            </a:endParaRPr>
          </a:p>
          <a:p>
            <a:pPr marL="0" indent="0">
              <a:buNone/>
            </a:pPr>
            <a:endParaRPr lang="ru-RU" dirty="0">
              <a:latin typeface="Times New Roman" charset="0"/>
              <a:ea typeface="Times New Roman" charset="0"/>
              <a:cs typeface="Times New Roman" charset="0"/>
            </a:endParaRPr>
          </a:p>
          <a:p>
            <a:endParaRPr lang="ru-RU" dirty="0">
              <a:latin typeface="Times New Roman" charset="0"/>
              <a:ea typeface="Times New Roman" charset="0"/>
              <a:cs typeface="Times New Roman" charset="0"/>
            </a:endParaRPr>
          </a:p>
        </p:txBody>
      </p:sp>
    </p:spTree>
    <p:extLst>
      <p:ext uri="{BB962C8B-B14F-4D97-AF65-F5344CB8AC3E}">
        <p14:creationId xmlns:p14="http://schemas.microsoft.com/office/powerpoint/2010/main" val="979581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6000">
              <a:schemeClr val="bg1">
                <a:lumMod val="85000"/>
              </a:schemeClr>
            </a:gs>
            <a:gs pos="94000">
              <a:srgbClr val="FFF6F3">
                <a:alpha val="93000"/>
                <a:lumMod val="28000"/>
                <a:lumOff val="72000"/>
              </a:srgbClr>
            </a:gs>
            <a:gs pos="100000">
              <a:srgbClr val="FF0000"/>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681446" y="679269"/>
            <a:ext cx="10515600" cy="4400414"/>
          </a:xfrm>
        </p:spPr>
        <p:txBody>
          <a:bodyPr>
            <a:noAutofit/>
          </a:bodyPr>
          <a:lstStyle/>
          <a:p>
            <a:pPr marL="0" indent="0">
              <a:buNone/>
            </a:pPr>
            <a:r>
              <a:rPr lang="ru-RU" sz="3200" b="1" dirty="0" smtClean="0">
                <a:latin typeface="Times New Roman" charset="0"/>
                <a:ea typeface="Times New Roman" charset="0"/>
                <a:cs typeface="Times New Roman" charset="0"/>
              </a:rPr>
              <a:t>1</a:t>
            </a:r>
            <a:r>
              <a:rPr lang="ru-RU" sz="3200" b="1" dirty="0">
                <a:latin typeface="Times New Roman" charset="0"/>
                <a:ea typeface="Times New Roman" charset="0"/>
                <a:cs typeface="Times New Roman" charset="0"/>
              </a:rPr>
              <a:t>. Введение </a:t>
            </a:r>
          </a:p>
          <a:p>
            <a:r>
              <a:rPr lang="ru-RU" sz="3200" dirty="0">
                <a:latin typeface="Times New Roman" charset="0"/>
                <a:ea typeface="Times New Roman" charset="0"/>
                <a:cs typeface="Times New Roman" charset="0"/>
              </a:rPr>
              <a:t>Общие сведения об </a:t>
            </a:r>
            <a:r>
              <a:rPr lang="ru-RU" sz="3200" dirty="0" err="1">
                <a:latin typeface="Times New Roman" charset="0"/>
                <a:ea typeface="Times New Roman" charset="0"/>
                <a:cs typeface="Times New Roman" charset="0"/>
              </a:rPr>
              <a:t>электропогрузчиках</a:t>
            </a:r>
            <a:r>
              <a:rPr lang="ru-RU" sz="3200" dirty="0">
                <a:latin typeface="Times New Roman" charset="0"/>
                <a:ea typeface="Times New Roman" charset="0"/>
                <a:cs typeface="Times New Roman" charset="0"/>
              </a:rPr>
              <a:t> (аккумуляторных), автопогрузчиков. </a:t>
            </a:r>
          </a:p>
          <a:p>
            <a:r>
              <a:rPr lang="ru-RU" sz="3200" dirty="0">
                <a:latin typeface="Times New Roman" charset="0"/>
                <a:ea typeface="Times New Roman" charset="0"/>
                <a:cs typeface="Times New Roman" charset="0"/>
              </a:rPr>
              <a:t>Классификация погрузчиков. Назначение, характеристика. </a:t>
            </a:r>
          </a:p>
          <a:p>
            <a:r>
              <a:rPr lang="ru-RU" sz="3200" dirty="0">
                <a:latin typeface="Times New Roman" charset="0"/>
                <a:ea typeface="Times New Roman" charset="0"/>
                <a:cs typeface="Times New Roman" charset="0"/>
              </a:rPr>
              <a:t>По </a:t>
            </a:r>
            <a:r>
              <a:rPr lang="ru-RU" sz="3200" dirty="0" smtClean="0">
                <a:latin typeface="Times New Roman" charset="0"/>
                <a:ea typeface="Times New Roman" charset="0"/>
                <a:cs typeface="Times New Roman" charset="0"/>
              </a:rPr>
              <a:t>назначению.</a:t>
            </a:r>
            <a:endParaRPr lang="ru-RU" sz="3200" dirty="0">
              <a:latin typeface="Times New Roman" charset="0"/>
              <a:ea typeface="Times New Roman" charset="0"/>
              <a:cs typeface="Times New Roman" charset="0"/>
            </a:endParaRPr>
          </a:p>
          <a:p>
            <a:r>
              <a:rPr lang="ru-RU" sz="3200" dirty="0" smtClean="0">
                <a:latin typeface="Times New Roman" charset="0"/>
                <a:ea typeface="Times New Roman" charset="0"/>
                <a:cs typeface="Times New Roman" charset="0"/>
              </a:rPr>
              <a:t>Основные </a:t>
            </a:r>
            <a:r>
              <a:rPr lang="ru-RU" sz="3200" dirty="0">
                <a:latin typeface="Times New Roman" charset="0"/>
                <a:ea typeface="Times New Roman" charset="0"/>
                <a:cs typeface="Times New Roman" charset="0"/>
              </a:rPr>
              <a:t>параметры: высота подъема и опускания груза, наименьший радиус поворота по наружному габариту, вес и габаритные размеры. </a:t>
            </a:r>
            <a:br>
              <a:rPr lang="ru-RU" sz="3200" dirty="0">
                <a:latin typeface="Times New Roman" charset="0"/>
                <a:ea typeface="Times New Roman" charset="0"/>
                <a:cs typeface="Times New Roman" charset="0"/>
              </a:rPr>
            </a:br>
            <a:endParaRPr lang="ru-RU" sz="32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097987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FF9A4A"/>
            </a:gs>
            <a:gs pos="8000">
              <a:schemeClr val="bg1"/>
            </a:gs>
            <a:gs pos="92000">
              <a:srgbClr val="FFF6F3">
                <a:alpha val="93000"/>
                <a:lumMod val="28000"/>
                <a:lumOff val="72000"/>
              </a:srgbClr>
            </a:gs>
            <a:gs pos="100000">
              <a:srgbClr val="FF9A4A"/>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733697" y="769317"/>
            <a:ext cx="10515600" cy="6088683"/>
          </a:xfrm>
        </p:spPr>
        <p:txBody>
          <a:bodyPr>
            <a:noAutofit/>
          </a:bodyPr>
          <a:lstStyle/>
          <a:p>
            <a:pPr marL="0" indent="0">
              <a:buNone/>
            </a:pPr>
            <a:r>
              <a:rPr lang="ru-RU" sz="3000" b="1" dirty="0">
                <a:latin typeface="Times New Roman" charset="0"/>
                <a:ea typeface="Times New Roman" charset="0"/>
                <a:cs typeface="Times New Roman" charset="0"/>
              </a:rPr>
              <a:t>Электрическая цепь </a:t>
            </a:r>
            <a:r>
              <a:rPr lang="ru-RU" sz="3000" dirty="0">
                <a:latin typeface="Times New Roman" charset="0"/>
                <a:ea typeface="Times New Roman" charset="0"/>
                <a:cs typeface="Times New Roman" charset="0"/>
              </a:rPr>
              <a:t>делится на </a:t>
            </a:r>
            <a:r>
              <a:rPr lang="ru-RU" sz="3000" b="1" dirty="0">
                <a:latin typeface="Times New Roman" charset="0"/>
                <a:ea typeface="Times New Roman" charset="0"/>
                <a:cs typeface="Times New Roman" charset="0"/>
              </a:rPr>
              <a:t>внутреннюю</a:t>
            </a:r>
            <a:r>
              <a:rPr lang="ru-RU" sz="3000" dirty="0">
                <a:latin typeface="Times New Roman" charset="0"/>
                <a:ea typeface="Times New Roman" charset="0"/>
                <a:cs typeface="Times New Roman" charset="0"/>
              </a:rPr>
              <a:t> и </a:t>
            </a:r>
            <a:r>
              <a:rPr lang="ru-RU" sz="3000" b="1" dirty="0">
                <a:latin typeface="Times New Roman" charset="0"/>
                <a:ea typeface="Times New Roman" charset="0"/>
                <a:cs typeface="Times New Roman" charset="0"/>
              </a:rPr>
              <a:t>внешнюю</a:t>
            </a:r>
            <a:r>
              <a:rPr lang="ru-RU" sz="3000" dirty="0">
                <a:latin typeface="Times New Roman" charset="0"/>
                <a:ea typeface="Times New Roman" charset="0"/>
                <a:cs typeface="Times New Roman" charset="0"/>
              </a:rPr>
              <a:t>. </a:t>
            </a:r>
            <a:endParaRPr lang="ru-RU" sz="3000" dirty="0" smtClean="0">
              <a:latin typeface="Times New Roman" charset="0"/>
              <a:ea typeface="Times New Roman" charset="0"/>
              <a:cs typeface="Times New Roman" charset="0"/>
            </a:endParaRPr>
          </a:p>
          <a:p>
            <a:pPr marL="0" indent="0">
              <a:buNone/>
            </a:pPr>
            <a:r>
              <a:rPr lang="ru-RU" sz="3000" b="1" i="1" dirty="0" smtClean="0">
                <a:latin typeface="Times New Roman" charset="0"/>
                <a:ea typeface="Times New Roman" charset="0"/>
                <a:cs typeface="Times New Roman" charset="0"/>
              </a:rPr>
              <a:t>Внутренняя </a:t>
            </a:r>
            <a:r>
              <a:rPr lang="ru-RU" sz="3000" b="1" i="1" dirty="0">
                <a:latin typeface="Times New Roman" charset="0"/>
                <a:ea typeface="Times New Roman" charset="0"/>
                <a:cs typeface="Times New Roman" charset="0"/>
              </a:rPr>
              <a:t>цепь-</a:t>
            </a:r>
            <a:r>
              <a:rPr lang="ru-RU" sz="3000" dirty="0">
                <a:latin typeface="Times New Roman" charset="0"/>
                <a:ea typeface="Times New Roman" charset="0"/>
                <a:cs typeface="Times New Roman" charset="0"/>
              </a:rPr>
              <a:t>часть</a:t>
            </a:r>
            <a:r>
              <a:rPr lang="ru-RU" sz="3000" i="1" dirty="0">
                <a:latin typeface="Times New Roman" charset="0"/>
                <a:ea typeface="Times New Roman" charset="0"/>
                <a:cs typeface="Times New Roman" charset="0"/>
              </a:rPr>
              <a:t> </a:t>
            </a:r>
            <a:r>
              <a:rPr lang="ru-RU" sz="3000" dirty="0">
                <a:latin typeface="Times New Roman" charset="0"/>
                <a:ea typeface="Times New Roman" charset="0"/>
                <a:cs typeface="Times New Roman" charset="0"/>
              </a:rPr>
              <a:t>цепи, находящаяся внутри самого источника. </a:t>
            </a:r>
            <a:endParaRPr lang="ru-RU" sz="3000" dirty="0" smtClean="0">
              <a:latin typeface="Times New Roman" charset="0"/>
              <a:ea typeface="Times New Roman" charset="0"/>
              <a:cs typeface="Times New Roman" charset="0"/>
            </a:endParaRPr>
          </a:p>
          <a:p>
            <a:pPr marL="0" indent="0">
              <a:buNone/>
            </a:pPr>
            <a:r>
              <a:rPr lang="ru-RU" sz="3000" b="1" i="1" dirty="0" smtClean="0">
                <a:latin typeface="Times New Roman" charset="0"/>
                <a:ea typeface="Times New Roman" charset="0"/>
                <a:cs typeface="Times New Roman" charset="0"/>
              </a:rPr>
              <a:t>Внешняя цепь- </a:t>
            </a:r>
            <a:r>
              <a:rPr lang="ru-RU" sz="3000" dirty="0" smtClean="0">
                <a:latin typeface="Times New Roman" charset="0"/>
                <a:ea typeface="Times New Roman" charset="0"/>
                <a:cs typeface="Times New Roman" charset="0"/>
              </a:rPr>
              <a:t>цепь</a:t>
            </a:r>
            <a:r>
              <a:rPr lang="ru-RU" sz="3000" dirty="0">
                <a:latin typeface="Times New Roman" charset="0"/>
                <a:ea typeface="Times New Roman" charset="0"/>
                <a:cs typeface="Times New Roman" charset="0"/>
              </a:rPr>
              <a:t>,</a:t>
            </a:r>
            <a:r>
              <a:rPr lang="ru-RU" sz="3000" i="1" dirty="0">
                <a:latin typeface="Times New Roman" charset="0"/>
                <a:ea typeface="Times New Roman" charset="0"/>
                <a:cs typeface="Times New Roman" charset="0"/>
              </a:rPr>
              <a:t> </a:t>
            </a:r>
            <a:r>
              <a:rPr lang="ru-RU" sz="3000" dirty="0">
                <a:latin typeface="Times New Roman" charset="0"/>
                <a:ea typeface="Times New Roman" charset="0"/>
                <a:cs typeface="Times New Roman" charset="0"/>
              </a:rPr>
              <a:t>состоящая из соединительных проводов и потребителей тока.</a:t>
            </a:r>
          </a:p>
          <a:p>
            <a:pPr marL="0" indent="0">
              <a:buNone/>
            </a:pPr>
            <a:r>
              <a:rPr lang="ru-RU" sz="3000" dirty="0" smtClean="0">
                <a:latin typeface="Times New Roman" charset="0"/>
                <a:ea typeface="Times New Roman" charset="0"/>
                <a:cs typeface="Times New Roman" charset="0"/>
              </a:rPr>
              <a:t>Электрические </a:t>
            </a:r>
            <a:r>
              <a:rPr lang="ru-RU" sz="3000" dirty="0">
                <a:latin typeface="Times New Roman" charset="0"/>
                <a:ea typeface="Times New Roman" charset="0"/>
                <a:cs typeface="Times New Roman" charset="0"/>
              </a:rPr>
              <a:t>цепи бывают </a:t>
            </a:r>
            <a:r>
              <a:rPr lang="ru-RU" sz="3000" b="1" dirty="0">
                <a:latin typeface="Times New Roman" charset="0"/>
                <a:ea typeface="Times New Roman" charset="0"/>
                <a:cs typeface="Times New Roman" charset="0"/>
              </a:rPr>
              <a:t>однопроводные и двухпровод­ные</a:t>
            </a:r>
            <a:r>
              <a:rPr lang="ru-RU" sz="3000" dirty="0">
                <a:latin typeface="Times New Roman" charset="0"/>
                <a:ea typeface="Times New Roman" charset="0"/>
                <a:cs typeface="Times New Roman" charset="0"/>
              </a:rPr>
              <a:t>. </a:t>
            </a:r>
            <a:endParaRPr lang="ru-RU" sz="3000" dirty="0" smtClean="0">
              <a:latin typeface="Times New Roman" charset="0"/>
              <a:ea typeface="Times New Roman" charset="0"/>
              <a:cs typeface="Times New Roman" charset="0"/>
            </a:endParaRPr>
          </a:p>
          <a:p>
            <a:pPr marL="0" indent="0">
              <a:buNone/>
            </a:pPr>
            <a:r>
              <a:rPr lang="ru-RU" sz="3000" dirty="0" smtClean="0">
                <a:latin typeface="Times New Roman" charset="0"/>
                <a:ea typeface="Times New Roman" charset="0"/>
                <a:cs typeface="Times New Roman" charset="0"/>
              </a:rPr>
              <a:t>На </a:t>
            </a:r>
            <a:r>
              <a:rPr lang="ru-RU" sz="3000" dirty="0">
                <a:latin typeface="Times New Roman" charset="0"/>
                <a:ea typeface="Times New Roman" charset="0"/>
                <a:cs typeface="Times New Roman" charset="0"/>
              </a:rPr>
              <a:t>автомобилях применятся однопроводная электричес­кая цепь, в которой в качестве одного из проводов использует­ся масса, т.е. все металлические части автомобиля.</a:t>
            </a:r>
          </a:p>
          <a:p>
            <a:endParaRPr lang="ru-RU" sz="30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7289702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bg>
      <p:bgPr>
        <a:gradFill>
          <a:gsLst>
            <a:gs pos="0">
              <a:srgbClr val="2DC2B9"/>
            </a:gs>
            <a:gs pos="6000">
              <a:schemeClr val="bg1"/>
            </a:gs>
            <a:gs pos="94000">
              <a:srgbClr val="FFF6F3">
                <a:alpha val="93000"/>
                <a:lumMod val="28000"/>
                <a:lumOff val="72000"/>
              </a:srgbClr>
            </a:gs>
            <a:gs pos="100000">
              <a:srgbClr val="2DC2B9"/>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783137"/>
            <a:ext cx="10515600" cy="1325563"/>
          </a:xfrm>
        </p:spPr>
        <p:txBody>
          <a:bodyPr>
            <a:normAutofit/>
          </a:bodyPr>
          <a:lstStyle/>
          <a:p>
            <a:r>
              <a:rPr lang="ru-RU" sz="3600" b="1" dirty="0">
                <a:latin typeface="Times New Roman" charset="0"/>
                <a:ea typeface="Times New Roman" charset="0"/>
                <a:cs typeface="Times New Roman" charset="0"/>
              </a:rPr>
              <a:t>Оказание первой доврачебной помощи человеку, пораженному электрическим током</a:t>
            </a:r>
            <a:endParaRPr lang="ru-RU" sz="3600" dirty="0">
              <a:latin typeface="Times New Roman" charset="0"/>
              <a:ea typeface="Times New Roman" charset="0"/>
              <a:cs typeface="Times New Roman" charset="0"/>
            </a:endParaRPr>
          </a:p>
        </p:txBody>
      </p:sp>
      <p:sp>
        <p:nvSpPr>
          <p:cNvPr id="3" name="Объект 2"/>
          <p:cNvSpPr>
            <a:spLocks noGrp="1"/>
          </p:cNvSpPr>
          <p:nvPr>
            <p:ph idx="1"/>
          </p:nvPr>
        </p:nvSpPr>
        <p:spPr>
          <a:xfrm>
            <a:off x="838200" y="2108700"/>
            <a:ext cx="10515600" cy="4351338"/>
          </a:xfrm>
        </p:spPr>
        <p:txBody>
          <a:bodyPr/>
          <a:lstStyle/>
          <a:p>
            <a:pPr marL="0" indent="0">
              <a:buNone/>
            </a:pPr>
            <a:r>
              <a:rPr lang="ru-RU" dirty="0">
                <a:latin typeface="Times New Roman" charset="0"/>
                <a:ea typeface="Times New Roman" charset="0"/>
                <a:cs typeface="Times New Roman" charset="0"/>
              </a:rPr>
              <a:t>Первая помощь пострадавшему от электрического тока оказывается в  два этапа: </a:t>
            </a:r>
            <a:endParaRPr lang="ru-RU" dirty="0" smtClean="0">
              <a:latin typeface="Times New Roman" charset="0"/>
              <a:ea typeface="Times New Roman" charset="0"/>
              <a:cs typeface="Times New Roman" charset="0"/>
            </a:endParaRPr>
          </a:p>
          <a:p>
            <a:pPr marL="0" indent="0">
              <a:buNone/>
            </a:pPr>
            <a:r>
              <a:rPr lang="ru-RU" b="1" dirty="0" smtClean="0">
                <a:latin typeface="Times New Roman" charset="0"/>
                <a:ea typeface="Times New Roman" charset="0"/>
                <a:cs typeface="Times New Roman" charset="0"/>
              </a:rPr>
              <a:t>освобождение </a:t>
            </a:r>
            <a:r>
              <a:rPr lang="ru-RU" dirty="0">
                <a:latin typeface="Times New Roman" charset="0"/>
                <a:ea typeface="Times New Roman" charset="0"/>
                <a:cs typeface="Times New Roman" charset="0"/>
              </a:rPr>
              <a:t>пострадавшего от действия тока и </a:t>
            </a:r>
            <a:endParaRPr lang="en-US" dirty="0" smtClean="0">
              <a:latin typeface="Times New Roman" charset="0"/>
              <a:ea typeface="Times New Roman" charset="0"/>
              <a:cs typeface="Times New Roman" charset="0"/>
            </a:endParaRPr>
          </a:p>
          <a:p>
            <a:pPr marL="0" indent="0">
              <a:buNone/>
            </a:pPr>
            <a:r>
              <a:rPr lang="ru-RU" b="1" dirty="0" smtClean="0">
                <a:latin typeface="Times New Roman" charset="0"/>
                <a:ea typeface="Times New Roman" charset="0"/>
                <a:cs typeface="Times New Roman" charset="0"/>
              </a:rPr>
              <a:t>оказание</a:t>
            </a:r>
            <a:r>
              <a:rPr lang="ru-RU" dirty="0" smtClean="0">
                <a:latin typeface="Times New Roman" charset="0"/>
                <a:ea typeface="Times New Roman" charset="0"/>
                <a:cs typeface="Times New Roman" charset="0"/>
              </a:rPr>
              <a:t> </a:t>
            </a:r>
            <a:r>
              <a:rPr lang="ru-RU" dirty="0">
                <a:latin typeface="Times New Roman" charset="0"/>
                <a:ea typeface="Times New Roman" charset="0"/>
                <a:cs typeface="Times New Roman" charset="0"/>
              </a:rPr>
              <a:t>ему первой доврачебной медицинской помощи.</a:t>
            </a:r>
          </a:p>
        </p:txBody>
      </p:sp>
    </p:spTree>
    <p:extLst>
      <p:ext uri="{BB962C8B-B14F-4D97-AF65-F5344CB8AC3E}">
        <p14:creationId xmlns:p14="http://schemas.microsoft.com/office/powerpoint/2010/main" val="800066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FF9A4A"/>
            </a:gs>
            <a:gs pos="8000">
              <a:schemeClr val="bg1"/>
            </a:gs>
            <a:gs pos="92000">
              <a:srgbClr val="FFF6F3">
                <a:alpha val="93000"/>
                <a:lumMod val="28000"/>
                <a:lumOff val="72000"/>
              </a:srgbClr>
            </a:gs>
            <a:gs pos="100000">
              <a:srgbClr val="FF9A4A"/>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562837"/>
            <a:ext cx="10515600" cy="1325563"/>
          </a:xfrm>
        </p:spPr>
        <p:txBody>
          <a:bodyPr>
            <a:normAutofit/>
          </a:bodyPr>
          <a:lstStyle/>
          <a:p>
            <a:r>
              <a:rPr lang="ru-RU" sz="3200" i="1" dirty="0" smtClean="0">
                <a:latin typeface="Times New Roman" charset="0"/>
                <a:ea typeface="Times New Roman" charset="0"/>
                <a:cs typeface="Times New Roman" charset="0"/>
              </a:rPr>
              <a:t>Рис</a:t>
            </a:r>
            <a:r>
              <a:rPr lang="ru-RU" sz="3200" i="1" dirty="0">
                <a:latin typeface="Times New Roman" charset="0"/>
                <a:ea typeface="Times New Roman" charset="0"/>
                <a:cs typeface="Times New Roman" charset="0"/>
              </a:rPr>
              <a:t>. </a:t>
            </a:r>
            <a:r>
              <a:rPr lang="ru-RU" sz="3200" i="1" dirty="0" smtClean="0">
                <a:latin typeface="Times New Roman" charset="0"/>
                <a:ea typeface="Times New Roman" charset="0"/>
                <a:cs typeface="Times New Roman" charset="0"/>
              </a:rPr>
              <a:t>3. </a:t>
            </a:r>
            <a:r>
              <a:rPr lang="ru-RU" sz="3200" i="1" dirty="0">
                <a:latin typeface="Times New Roman" charset="0"/>
                <a:ea typeface="Times New Roman" charset="0"/>
                <a:cs typeface="Times New Roman" charset="0"/>
              </a:rPr>
              <a:t>Простейшая электрическая цепь постоянного тока (а) и ее принципиальная схема (б)</a:t>
            </a:r>
            <a:endParaRPr lang="ru-RU" sz="3200" dirty="0">
              <a:latin typeface="Times New Roman" charset="0"/>
              <a:ea typeface="Times New Roman" charset="0"/>
              <a:cs typeface="Times New Roman" charset="0"/>
            </a:endParaRPr>
          </a:p>
        </p:txBody>
      </p:sp>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62872" y="1985656"/>
            <a:ext cx="9647071" cy="3353260"/>
          </a:xfrm>
        </p:spPr>
      </p:pic>
    </p:spTree>
    <p:extLst>
      <p:ext uri="{BB962C8B-B14F-4D97-AF65-F5344CB8AC3E}">
        <p14:creationId xmlns:p14="http://schemas.microsoft.com/office/powerpoint/2010/main" val="601385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FF9A4A"/>
            </a:gs>
            <a:gs pos="8000">
              <a:schemeClr val="bg1"/>
            </a:gs>
            <a:gs pos="92000">
              <a:srgbClr val="FFF6F3">
                <a:alpha val="93000"/>
                <a:lumMod val="28000"/>
                <a:lumOff val="72000"/>
              </a:srgbClr>
            </a:gs>
            <a:gs pos="100000">
              <a:srgbClr val="FF9A4A"/>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838200" y="821928"/>
            <a:ext cx="10515600" cy="2684206"/>
          </a:xfrm>
        </p:spPr>
        <p:txBody>
          <a:bodyPr>
            <a:normAutofit/>
          </a:bodyPr>
          <a:lstStyle/>
          <a:p>
            <a:pPr marL="0" indent="0">
              <a:buNone/>
            </a:pPr>
            <a:r>
              <a:rPr lang="ru-RU" sz="3200" dirty="0">
                <a:latin typeface="Times New Roman" charset="0"/>
                <a:ea typeface="Times New Roman" charset="0"/>
                <a:cs typeface="Times New Roman" charset="0"/>
              </a:rPr>
              <a:t>Различают следующие </a:t>
            </a:r>
            <a:r>
              <a:rPr lang="ru-RU" sz="3200" dirty="0" smtClean="0">
                <a:latin typeface="Times New Roman" charset="0"/>
                <a:ea typeface="Times New Roman" charset="0"/>
                <a:cs typeface="Times New Roman" charset="0"/>
              </a:rPr>
              <a:t>способы </a:t>
            </a:r>
            <a:r>
              <a:rPr lang="ru-RU" sz="3200" i="1" dirty="0" smtClean="0">
                <a:latin typeface="Times New Roman" charset="0"/>
                <a:ea typeface="Times New Roman" charset="0"/>
                <a:cs typeface="Times New Roman" charset="0"/>
              </a:rPr>
              <a:t>соединения </a:t>
            </a:r>
            <a:r>
              <a:rPr lang="ru-RU" sz="3200" i="1" dirty="0">
                <a:latin typeface="Times New Roman" charset="0"/>
                <a:ea typeface="Times New Roman" charset="0"/>
                <a:cs typeface="Times New Roman" charset="0"/>
              </a:rPr>
              <a:t>резисторов </a:t>
            </a:r>
            <a:r>
              <a:rPr lang="ru-RU" sz="3200" dirty="0">
                <a:latin typeface="Times New Roman" charset="0"/>
                <a:ea typeface="Times New Roman" charset="0"/>
                <a:cs typeface="Times New Roman" charset="0"/>
              </a:rPr>
              <a:t>(приемников электрической энергии): </a:t>
            </a:r>
            <a:endParaRPr lang="ru-RU" sz="3200" dirty="0" smtClean="0">
              <a:latin typeface="Times New Roman" charset="0"/>
              <a:ea typeface="Times New Roman" charset="0"/>
              <a:cs typeface="Times New Roman" charset="0"/>
            </a:endParaRPr>
          </a:p>
          <a:p>
            <a:pPr marL="0" indent="0">
              <a:buNone/>
            </a:pPr>
            <a:r>
              <a:rPr lang="ru-RU" sz="3200" dirty="0" smtClean="0">
                <a:latin typeface="Times New Roman" charset="0"/>
                <a:ea typeface="Times New Roman" charset="0"/>
                <a:cs typeface="Times New Roman" charset="0"/>
              </a:rPr>
              <a:t>- последовательное</a:t>
            </a:r>
            <a:r>
              <a:rPr lang="ru-RU" sz="3200" dirty="0">
                <a:latin typeface="Times New Roman" charset="0"/>
                <a:ea typeface="Times New Roman" charset="0"/>
                <a:cs typeface="Times New Roman" charset="0"/>
              </a:rPr>
              <a:t>, </a:t>
            </a:r>
            <a:endParaRPr lang="ru-RU" sz="3200" dirty="0" smtClean="0">
              <a:latin typeface="Times New Roman" charset="0"/>
              <a:ea typeface="Times New Roman" charset="0"/>
              <a:cs typeface="Times New Roman" charset="0"/>
            </a:endParaRPr>
          </a:p>
          <a:p>
            <a:pPr marL="0" indent="0">
              <a:buNone/>
            </a:pPr>
            <a:r>
              <a:rPr lang="ru-RU" sz="3200" dirty="0" smtClean="0">
                <a:latin typeface="Times New Roman" charset="0"/>
                <a:ea typeface="Times New Roman" charset="0"/>
                <a:cs typeface="Times New Roman" charset="0"/>
              </a:rPr>
              <a:t>- параллельное </a:t>
            </a:r>
            <a:r>
              <a:rPr lang="ru-RU" sz="3200" dirty="0">
                <a:latin typeface="Times New Roman" charset="0"/>
                <a:ea typeface="Times New Roman" charset="0"/>
                <a:cs typeface="Times New Roman" charset="0"/>
              </a:rPr>
              <a:t>и </a:t>
            </a:r>
            <a:endParaRPr lang="ru-RU" sz="3200" dirty="0" smtClean="0">
              <a:latin typeface="Times New Roman" charset="0"/>
              <a:ea typeface="Times New Roman" charset="0"/>
              <a:cs typeface="Times New Roman" charset="0"/>
            </a:endParaRPr>
          </a:p>
          <a:p>
            <a:pPr marL="0" indent="0">
              <a:buNone/>
            </a:pPr>
            <a:r>
              <a:rPr lang="ru-RU" sz="3200" dirty="0" smtClean="0">
                <a:latin typeface="Times New Roman" charset="0"/>
                <a:ea typeface="Times New Roman" charset="0"/>
                <a:cs typeface="Times New Roman" charset="0"/>
              </a:rPr>
              <a:t>- смешанное</a:t>
            </a:r>
            <a:r>
              <a:rPr lang="ru-RU" sz="3200" dirty="0">
                <a:latin typeface="Times New Roman" charset="0"/>
                <a:ea typeface="Times New Roman" charset="0"/>
                <a:cs typeface="Times New Roman" charset="0"/>
              </a:rPr>
              <a:t>.</a:t>
            </a:r>
          </a:p>
        </p:txBody>
      </p:sp>
    </p:spTree>
    <p:extLst>
      <p:ext uri="{BB962C8B-B14F-4D97-AF65-F5344CB8AC3E}">
        <p14:creationId xmlns:p14="http://schemas.microsoft.com/office/powerpoint/2010/main" val="1973387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FF9A4A"/>
            </a:gs>
            <a:gs pos="8000">
              <a:schemeClr val="bg1"/>
            </a:gs>
            <a:gs pos="92000">
              <a:srgbClr val="FFF6F3">
                <a:alpha val="93000"/>
                <a:lumMod val="28000"/>
                <a:lumOff val="72000"/>
              </a:srgbClr>
            </a:gs>
            <a:gs pos="100000">
              <a:srgbClr val="FF9A4A"/>
            </a:gs>
          </a:gsLst>
          <a:lin ang="5400000" scaled="1"/>
        </a:gradFill>
        <a:effectLst/>
      </p:bgPr>
    </p:bg>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01096" y="1105299"/>
            <a:ext cx="9041541" cy="3761668"/>
          </a:xfrm>
        </p:spPr>
      </p:pic>
      <p:sp>
        <p:nvSpPr>
          <p:cNvPr id="5" name="TextBox 4"/>
          <p:cNvSpPr txBox="1"/>
          <p:nvPr/>
        </p:nvSpPr>
        <p:spPr>
          <a:xfrm>
            <a:off x="1725560" y="4866967"/>
            <a:ext cx="8717077" cy="2062103"/>
          </a:xfrm>
          <a:prstGeom prst="rect">
            <a:avLst/>
          </a:prstGeom>
          <a:noFill/>
        </p:spPr>
        <p:txBody>
          <a:bodyPr wrap="square" rtlCol="0">
            <a:spAutoFit/>
          </a:bodyPr>
          <a:lstStyle/>
          <a:p>
            <a:r>
              <a:rPr lang="ru-RU" sz="3200" i="1" dirty="0" smtClean="0">
                <a:latin typeface="Times New Roman" charset="0"/>
                <a:ea typeface="Times New Roman" charset="0"/>
                <a:cs typeface="Times New Roman" charset="0"/>
              </a:rPr>
              <a:t>Рис</a:t>
            </a:r>
            <a:r>
              <a:rPr lang="ru-RU" sz="3200" i="1" dirty="0">
                <a:latin typeface="Times New Roman" charset="0"/>
                <a:ea typeface="Times New Roman" charset="0"/>
                <a:cs typeface="Times New Roman" charset="0"/>
              </a:rPr>
              <a:t>. 4</a:t>
            </a:r>
            <a:r>
              <a:rPr lang="ru-RU" sz="3200" i="1" dirty="0" smtClean="0">
                <a:latin typeface="Times New Roman" charset="0"/>
                <a:ea typeface="Times New Roman" charset="0"/>
                <a:cs typeface="Times New Roman" charset="0"/>
              </a:rPr>
              <a:t>. </a:t>
            </a:r>
            <a:r>
              <a:rPr lang="ru-RU" sz="3200" i="1" dirty="0">
                <a:latin typeface="Times New Roman" charset="0"/>
                <a:ea typeface="Times New Roman" charset="0"/>
                <a:cs typeface="Times New Roman" charset="0"/>
              </a:rPr>
              <a:t>Схемы последовательного соединения приемников</a:t>
            </a:r>
            <a:endParaRPr lang="ru-RU" sz="3200" dirty="0">
              <a:latin typeface="Times New Roman" charset="0"/>
              <a:ea typeface="Times New Roman" charset="0"/>
              <a:cs typeface="Times New Roman" charset="0"/>
            </a:endParaRPr>
          </a:p>
          <a:p>
            <a:r>
              <a:rPr lang="ru-RU" sz="3200" dirty="0"/>
              <a:t/>
            </a:r>
            <a:br>
              <a:rPr lang="ru-RU" sz="3200" dirty="0"/>
            </a:br>
            <a:endParaRPr lang="ru-RU" sz="3200" dirty="0"/>
          </a:p>
        </p:txBody>
      </p:sp>
    </p:spTree>
    <p:extLst>
      <p:ext uri="{BB962C8B-B14F-4D97-AF65-F5344CB8AC3E}">
        <p14:creationId xmlns:p14="http://schemas.microsoft.com/office/powerpoint/2010/main" val="3247639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FF9A4A"/>
            </a:gs>
            <a:gs pos="8000">
              <a:schemeClr val="bg1"/>
            </a:gs>
            <a:gs pos="92000">
              <a:srgbClr val="FFF6F3">
                <a:alpha val="93000"/>
                <a:lumMod val="28000"/>
                <a:lumOff val="72000"/>
              </a:srgbClr>
            </a:gs>
            <a:gs pos="100000">
              <a:srgbClr val="FF9A4A"/>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3735" y="4824514"/>
            <a:ext cx="10515600" cy="1325563"/>
          </a:xfrm>
        </p:spPr>
        <p:txBody>
          <a:bodyPr>
            <a:normAutofit/>
          </a:bodyPr>
          <a:lstStyle/>
          <a:p>
            <a:r>
              <a:rPr lang="ru-RU" sz="3200" i="1" dirty="0">
                <a:latin typeface="Times New Roman" charset="0"/>
                <a:ea typeface="Times New Roman" charset="0"/>
                <a:cs typeface="Times New Roman" charset="0"/>
              </a:rPr>
              <a:t>Рис. 5</a:t>
            </a:r>
            <a:r>
              <a:rPr lang="ru-RU" sz="3200" i="1" dirty="0" smtClean="0">
                <a:latin typeface="Times New Roman" charset="0"/>
                <a:ea typeface="Times New Roman" charset="0"/>
                <a:cs typeface="Times New Roman" charset="0"/>
              </a:rPr>
              <a:t>. </a:t>
            </a:r>
            <a:r>
              <a:rPr lang="ru-RU" sz="3200" i="1" dirty="0">
                <a:latin typeface="Times New Roman" charset="0"/>
                <a:ea typeface="Times New Roman" charset="0"/>
                <a:cs typeface="Times New Roman" charset="0"/>
              </a:rPr>
              <a:t>Схемы параллельного соединения приемников</a:t>
            </a:r>
            <a:endParaRPr lang="ru-RU" sz="3200" dirty="0">
              <a:latin typeface="Times New Roman" charset="0"/>
              <a:ea typeface="Times New Roman" charset="0"/>
              <a:cs typeface="Times New Roman" charset="0"/>
            </a:endParaRPr>
          </a:p>
        </p:txBody>
      </p:sp>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16857" y="737419"/>
            <a:ext cx="10112478" cy="3569110"/>
          </a:xfrm>
        </p:spPr>
      </p:pic>
    </p:spTree>
    <p:extLst>
      <p:ext uri="{BB962C8B-B14F-4D97-AF65-F5344CB8AC3E}">
        <p14:creationId xmlns:p14="http://schemas.microsoft.com/office/powerpoint/2010/main" val="1242608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FF9A4A"/>
            </a:gs>
            <a:gs pos="8000">
              <a:schemeClr val="bg1"/>
            </a:gs>
            <a:gs pos="92000">
              <a:srgbClr val="FFF6F3">
                <a:alpha val="93000"/>
                <a:lumMod val="28000"/>
                <a:lumOff val="72000"/>
              </a:srgbClr>
            </a:gs>
            <a:gs pos="100000">
              <a:srgbClr val="FF9A4A"/>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4742" y="4942315"/>
            <a:ext cx="10515600" cy="1325563"/>
          </a:xfrm>
        </p:spPr>
        <p:txBody>
          <a:bodyPr>
            <a:normAutofit/>
          </a:bodyPr>
          <a:lstStyle/>
          <a:p>
            <a:r>
              <a:rPr lang="ru-RU" sz="3200" i="1" dirty="0">
                <a:latin typeface="Times New Roman" charset="0"/>
                <a:ea typeface="Times New Roman" charset="0"/>
                <a:cs typeface="Times New Roman" charset="0"/>
              </a:rPr>
              <a:t>Рис. 6</a:t>
            </a:r>
            <a:r>
              <a:rPr lang="ru-RU" sz="3200" i="1" dirty="0" smtClean="0">
                <a:latin typeface="Times New Roman" charset="0"/>
                <a:ea typeface="Times New Roman" charset="0"/>
                <a:cs typeface="Times New Roman" charset="0"/>
              </a:rPr>
              <a:t>. </a:t>
            </a:r>
            <a:r>
              <a:rPr lang="ru-RU" sz="3200" i="1" dirty="0">
                <a:latin typeface="Times New Roman" charset="0"/>
                <a:ea typeface="Times New Roman" charset="0"/>
                <a:cs typeface="Times New Roman" charset="0"/>
              </a:rPr>
              <a:t>Схемы смешанного соединения приемников</a:t>
            </a:r>
            <a:endParaRPr lang="ru-RU" sz="3200" dirty="0">
              <a:latin typeface="Times New Roman" charset="0"/>
              <a:ea typeface="Times New Roman" charset="0"/>
              <a:cs typeface="Times New Roman" charset="0"/>
            </a:endParaRPr>
          </a:p>
        </p:txBody>
      </p:sp>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2103643"/>
            <a:ext cx="11317822" cy="2838672"/>
          </a:xfrm>
        </p:spPr>
      </p:pic>
    </p:spTree>
    <p:extLst>
      <p:ext uri="{BB962C8B-B14F-4D97-AF65-F5344CB8AC3E}">
        <p14:creationId xmlns:p14="http://schemas.microsoft.com/office/powerpoint/2010/main" val="1781999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FF9A4A"/>
            </a:gs>
            <a:gs pos="8000">
              <a:schemeClr val="bg1"/>
            </a:gs>
            <a:gs pos="92000">
              <a:srgbClr val="FFF6F3">
                <a:alpha val="93000"/>
                <a:lumMod val="28000"/>
                <a:lumOff val="72000"/>
              </a:srgbClr>
            </a:gs>
            <a:gs pos="100000">
              <a:srgbClr val="FF9A4A"/>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908823"/>
            <a:ext cx="10515600" cy="1325563"/>
          </a:xfrm>
        </p:spPr>
        <p:txBody>
          <a:bodyPr>
            <a:noAutofit/>
          </a:bodyPr>
          <a:lstStyle/>
          <a:p>
            <a:r>
              <a:rPr lang="ru-RU" sz="3200" i="1" dirty="0">
                <a:latin typeface="Times New Roman" charset="0"/>
                <a:ea typeface="Times New Roman" charset="0"/>
                <a:cs typeface="Times New Roman" charset="0"/>
              </a:rPr>
              <a:t>Рис. </a:t>
            </a:r>
            <a:r>
              <a:rPr lang="ru-RU" sz="3200" i="1" dirty="0" smtClean="0">
                <a:latin typeface="Times New Roman" charset="0"/>
                <a:ea typeface="Times New Roman" charset="0"/>
                <a:cs typeface="Times New Roman" charset="0"/>
              </a:rPr>
              <a:t>7. </a:t>
            </a:r>
            <a:r>
              <a:rPr lang="ru-RU" sz="3200" i="1" dirty="0">
                <a:latin typeface="Times New Roman" charset="0"/>
                <a:ea typeface="Times New Roman" charset="0"/>
                <a:cs typeface="Times New Roman" charset="0"/>
              </a:rPr>
              <a:t>Схемы прохождения электрического тока между двумя заряженными телами (а) и по замкнутой электрической цепи (б)</a:t>
            </a:r>
            <a:endParaRPr lang="ru-RU" sz="3200" dirty="0">
              <a:latin typeface="Times New Roman" charset="0"/>
              <a:ea typeface="Times New Roman" charset="0"/>
              <a:cs typeface="Times New Roman" charset="0"/>
            </a:endParaRPr>
          </a:p>
        </p:txBody>
      </p:sp>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1" y="2351257"/>
            <a:ext cx="9516762" cy="3601914"/>
          </a:xfrm>
        </p:spPr>
      </p:pic>
    </p:spTree>
    <p:extLst>
      <p:ext uri="{BB962C8B-B14F-4D97-AF65-F5344CB8AC3E}">
        <p14:creationId xmlns:p14="http://schemas.microsoft.com/office/powerpoint/2010/main" val="1750003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FF9A4A"/>
            </a:gs>
            <a:gs pos="8000">
              <a:schemeClr val="bg1"/>
            </a:gs>
            <a:gs pos="92000">
              <a:srgbClr val="FFF6F3">
                <a:alpha val="93000"/>
                <a:lumMod val="28000"/>
                <a:lumOff val="72000"/>
              </a:srgbClr>
            </a:gs>
            <a:gs pos="100000">
              <a:srgbClr val="FF9A4A"/>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a:bodyPr>
          <a:lstStyle/>
          <a:p>
            <a:pPr marL="0" indent="0">
              <a:buNone/>
            </a:pPr>
            <a:r>
              <a:rPr lang="ru-RU" sz="3200" b="1" dirty="0">
                <a:latin typeface="Times New Roman" charset="0"/>
                <a:ea typeface="Times New Roman" charset="0"/>
                <a:cs typeface="Times New Roman" charset="0"/>
              </a:rPr>
              <a:t>Сила тока</a:t>
            </a:r>
            <a:r>
              <a:rPr lang="ru-RU" sz="3200" dirty="0">
                <a:latin typeface="Times New Roman" charset="0"/>
                <a:ea typeface="Times New Roman" charset="0"/>
                <a:cs typeface="Times New Roman" charset="0"/>
              </a:rPr>
              <a:t> – количественная мера электрического тока, протекающего через поперечное сечение проводника. Чем толще проводник, тем больший ток может по нему течь. Измеряется сила тока прибором, который называется Амперметр. </a:t>
            </a:r>
            <a:endParaRPr lang="en-US" sz="3200" dirty="0" smtClean="0">
              <a:latin typeface="Times New Roman" charset="0"/>
              <a:ea typeface="Times New Roman" charset="0"/>
              <a:cs typeface="Times New Roman" charset="0"/>
            </a:endParaRPr>
          </a:p>
          <a:p>
            <a:pPr marL="0" indent="0">
              <a:buNone/>
            </a:pPr>
            <a:r>
              <a:rPr lang="ru-RU" sz="3200" dirty="0" smtClean="0">
                <a:latin typeface="Times New Roman" charset="0"/>
                <a:ea typeface="Times New Roman" charset="0"/>
                <a:cs typeface="Times New Roman" charset="0"/>
              </a:rPr>
              <a:t>Единица </a:t>
            </a:r>
            <a:r>
              <a:rPr lang="ru-RU" sz="3200" dirty="0">
                <a:latin typeface="Times New Roman" charset="0"/>
                <a:ea typeface="Times New Roman" charset="0"/>
                <a:cs typeface="Times New Roman" charset="0"/>
              </a:rPr>
              <a:t>измерения - Ампер (А</a:t>
            </a:r>
            <a:r>
              <a:rPr lang="ru-RU" sz="3200" dirty="0" smtClean="0">
                <a:latin typeface="Times New Roman" charset="0"/>
                <a:ea typeface="Times New Roman" charset="0"/>
                <a:cs typeface="Times New Roman" charset="0"/>
              </a:rPr>
              <a:t>).</a:t>
            </a:r>
            <a:endParaRPr lang="en-US" sz="3200" dirty="0" smtClean="0">
              <a:latin typeface="Times New Roman" charset="0"/>
              <a:ea typeface="Times New Roman" charset="0"/>
              <a:cs typeface="Times New Roman" charset="0"/>
            </a:endParaRPr>
          </a:p>
          <a:p>
            <a:pPr marL="0" indent="0">
              <a:buNone/>
            </a:pPr>
            <a:r>
              <a:rPr lang="ru-RU" sz="3200" dirty="0" smtClean="0">
                <a:latin typeface="Times New Roman" charset="0"/>
                <a:ea typeface="Times New Roman" charset="0"/>
                <a:cs typeface="Times New Roman" charset="0"/>
              </a:rPr>
              <a:t>Сила </a:t>
            </a:r>
            <a:r>
              <a:rPr lang="ru-RU" sz="3200" dirty="0">
                <a:latin typeface="Times New Roman" charset="0"/>
                <a:ea typeface="Times New Roman" charset="0"/>
                <a:cs typeface="Times New Roman" charset="0"/>
              </a:rPr>
              <a:t>тока обозначается буквой – </a:t>
            </a:r>
            <a:r>
              <a:rPr lang="ru-RU" sz="3200" b="1" dirty="0" err="1">
                <a:latin typeface="Times New Roman" charset="0"/>
                <a:ea typeface="Times New Roman" charset="0"/>
                <a:cs typeface="Times New Roman" charset="0"/>
              </a:rPr>
              <a:t>I</a:t>
            </a:r>
            <a:r>
              <a:rPr lang="ru-RU" sz="3200" dirty="0">
                <a:latin typeface="Times New Roman" charset="0"/>
                <a:ea typeface="Times New Roman" charset="0"/>
                <a:cs typeface="Times New Roman" charset="0"/>
              </a:rPr>
              <a:t>. </a:t>
            </a:r>
          </a:p>
        </p:txBody>
      </p:sp>
    </p:spTree>
    <p:extLst>
      <p:ext uri="{BB962C8B-B14F-4D97-AF65-F5344CB8AC3E}">
        <p14:creationId xmlns:p14="http://schemas.microsoft.com/office/powerpoint/2010/main" val="6778704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FF9A4A"/>
            </a:gs>
            <a:gs pos="8000">
              <a:schemeClr val="bg1"/>
            </a:gs>
            <a:gs pos="92000">
              <a:srgbClr val="FFF6F3">
                <a:alpha val="93000"/>
                <a:lumMod val="28000"/>
                <a:lumOff val="72000"/>
              </a:srgbClr>
            </a:gs>
            <a:gs pos="100000">
              <a:srgbClr val="FF9A4A"/>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838200" y="1120877"/>
            <a:ext cx="10515600" cy="5056086"/>
          </a:xfrm>
        </p:spPr>
        <p:txBody>
          <a:bodyPr>
            <a:normAutofit/>
          </a:bodyPr>
          <a:lstStyle/>
          <a:p>
            <a:pPr marL="0" indent="0">
              <a:buNone/>
            </a:pPr>
            <a:r>
              <a:rPr lang="ru-RU" sz="3200" b="1" dirty="0">
                <a:latin typeface="Times New Roman" charset="0"/>
                <a:ea typeface="Times New Roman" charset="0"/>
                <a:cs typeface="Times New Roman" charset="0"/>
              </a:rPr>
              <a:t>Напряжение (падение напряжения)</a:t>
            </a:r>
            <a:r>
              <a:rPr lang="ru-RU" sz="3200" dirty="0">
                <a:latin typeface="Times New Roman" charset="0"/>
                <a:ea typeface="Times New Roman" charset="0"/>
                <a:cs typeface="Times New Roman" charset="0"/>
              </a:rPr>
              <a:t> – количественная мера разности потенциалов (электрической энергии) между двумя точками электрической цепи. Напряжение источника тока – разность потенциалов на выводах источника тока. Измеряется напряжение вольтметром. </a:t>
            </a:r>
            <a:endParaRPr lang="en-US" sz="3200" dirty="0" smtClean="0">
              <a:latin typeface="Times New Roman" charset="0"/>
              <a:ea typeface="Times New Roman" charset="0"/>
              <a:cs typeface="Times New Roman" charset="0"/>
            </a:endParaRPr>
          </a:p>
          <a:p>
            <a:pPr marL="0" indent="0">
              <a:buNone/>
            </a:pPr>
            <a:r>
              <a:rPr lang="ru-RU" sz="3200" dirty="0" smtClean="0">
                <a:latin typeface="Times New Roman" charset="0"/>
                <a:ea typeface="Times New Roman" charset="0"/>
                <a:cs typeface="Times New Roman" charset="0"/>
              </a:rPr>
              <a:t>Единица </a:t>
            </a:r>
            <a:r>
              <a:rPr lang="ru-RU" sz="3200" dirty="0">
                <a:latin typeface="Times New Roman" charset="0"/>
                <a:ea typeface="Times New Roman" charset="0"/>
                <a:cs typeface="Times New Roman" charset="0"/>
              </a:rPr>
              <a:t>измерения - Вольт (В). </a:t>
            </a:r>
            <a:endParaRPr lang="en-US" sz="3200" dirty="0" smtClean="0">
              <a:latin typeface="Times New Roman" charset="0"/>
              <a:ea typeface="Times New Roman" charset="0"/>
              <a:cs typeface="Times New Roman" charset="0"/>
            </a:endParaRPr>
          </a:p>
          <a:p>
            <a:pPr marL="0" indent="0">
              <a:buNone/>
            </a:pPr>
            <a:r>
              <a:rPr lang="ru-RU" sz="3200" dirty="0" smtClean="0">
                <a:latin typeface="Times New Roman" charset="0"/>
                <a:ea typeface="Times New Roman" charset="0"/>
                <a:cs typeface="Times New Roman" charset="0"/>
              </a:rPr>
              <a:t>Напряжение </a:t>
            </a:r>
            <a:r>
              <a:rPr lang="ru-RU" sz="3200" dirty="0">
                <a:latin typeface="Times New Roman" charset="0"/>
                <a:ea typeface="Times New Roman" charset="0"/>
                <a:cs typeface="Times New Roman" charset="0"/>
              </a:rPr>
              <a:t>обозначается буквой – </a:t>
            </a:r>
            <a:r>
              <a:rPr lang="ru-RU" sz="3200" b="1" dirty="0" err="1">
                <a:latin typeface="Times New Roman" charset="0"/>
                <a:ea typeface="Times New Roman" charset="0"/>
                <a:cs typeface="Times New Roman" charset="0"/>
              </a:rPr>
              <a:t>U</a:t>
            </a:r>
            <a:r>
              <a:rPr lang="ru-RU" sz="3200" dirty="0">
                <a:latin typeface="Times New Roman" charset="0"/>
                <a:ea typeface="Times New Roman" charset="0"/>
                <a:cs typeface="Times New Roman" charset="0"/>
              </a:rPr>
              <a:t>, напряжение источника питания (синоним - электродвижущая сила) может обозначаться буквой – </a:t>
            </a:r>
            <a:r>
              <a:rPr lang="ru-RU" sz="3200" b="1" dirty="0">
                <a:latin typeface="Times New Roman" charset="0"/>
                <a:ea typeface="Times New Roman" charset="0"/>
                <a:cs typeface="Times New Roman" charset="0"/>
              </a:rPr>
              <a:t>Е</a:t>
            </a:r>
            <a:r>
              <a:rPr lang="ru-RU" sz="3200" dirty="0">
                <a:latin typeface="Times New Roman" charset="0"/>
                <a:ea typeface="Times New Roman" charset="0"/>
                <a:cs typeface="Times New Roman" charset="0"/>
              </a:rPr>
              <a:t>.</a:t>
            </a:r>
          </a:p>
        </p:txBody>
      </p:sp>
    </p:spTree>
    <p:extLst>
      <p:ext uri="{BB962C8B-B14F-4D97-AF65-F5344CB8AC3E}">
        <p14:creationId xmlns:p14="http://schemas.microsoft.com/office/powerpoint/2010/main" val="11927075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FF9A4A"/>
            </a:gs>
            <a:gs pos="8000">
              <a:schemeClr val="bg1"/>
            </a:gs>
            <a:gs pos="92000">
              <a:srgbClr val="FFF6F3">
                <a:alpha val="93000"/>
                <a:lumMod val="28000"/>
                <a:lumOff val="72000"/>
              </a:srgbClr>
            </a:gs>
            <a:gs pos="100000">
              <a:srgbClr val="FF9A4A"/>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838200" y="1238865"/>
            <a:ext cx="10515600" cy="4938098"/>
          </a:xfrm>
        </p:spPr>
        <p:txBody>
          <a:bodyPr>
            <a:noAutofit/>
          </a:bodyPr>
          <a:lstStyle/>
          <a:p>
            <a:pPr marL="0" indent="0">
              <a:buNone/>
            </a:pPr>
            <a:r>
              <a:rPr lang="ru-RU" sz="3200" b="1" dirty="0">
                <a:latin typeface="Times New Roman" charset="0"/>
                <a:ea typeface="Times New Roman" charset="0"/>
                <a:cs typeface="Times New Roman" charset="0"/>
              </a:rPr>
              <a:t>Мощность электрического тока</a:t>
            </a:r>
            <a:r>
              <a:rPr lang="ru-RU" sz="3200" dirty="0">
                <a:latin typeface="Times New Roman" charset="0"/>
                <a:ea typeface="Times New Roman" charset="0"/>
                <a:cs typeface="Times New Roman" charset="0"/>
              </a:rPr>
              <a:t> – количественная мера тока, характеризующая его энергетические свойства. Определяется основными параметрами – силой тока и напряжением. Измеряется мощность электрического тока прибором, который называется Ваттметр. Единица измерения - Ватт (Вт). </a:t>
            </a:r>
            <a:endParaRPr lang="ru-RU" sz="3200" dirty="0" smtClean="0">
              <a:latin typeface="Times New Roman" charset="0"/>
              <a:ea typeface="Times New Roman" charset="0"/>
              <a:cs typeface="Times New Roman" charset="0"/>
            </a:endParaRPr>
          </a:p>
          <a:p>
            <a:pPr marL="0" indent="0">
              <a:buNone/>
            </a:pPr>
            <a:endParaRPr lang="ru-RU" sz="3200" dirty="0">
              <a:latin typeface="Times New Roman" charset="0"/>
              <a:ea typeface="Times New Roman" charset="0"/>
              <a:cs typeface="Times New Roman" charset="0"/>
            </a:endParaRPr>
          </a:p>
          <a:p>
            <a:pPr marL="0" indent="0">
              <a:buNone/>
            </a:pPr>
            <a:r>
              <a:rPr lang="ru-RU" sz="3200" dirty="0" smtClean="0">
                <a:latin typeface="Times New Roman" charset="0"/>
                <a:ea typeface="Times New Roman" charset="0"/>
                <a:cs typeface="Times New Roman" charset="0"/>
              </a:rPr>
              <a:t>Мощность </a:t>
            </a:r>
            <a:r>
              <a:rPr lang="ru-RU" sz="3200" dirty="0">
                <a:latin typeface="Times New Roman" charset="0"/>
                <a:ea typeface="Times New Roman" charset="0"/>
                <a:cs typeface="Times New Roman" charset="0"/>
              </a:rPr>
              <a:t>электрического тока обозначается буквой – </a:t>
            </a:r>
            <a:r>
              <a:rPr lang="ru-RU" sz="3200" b="1" dirty="0">
                <a:latin typeface="Times New Roman" charset="0"/>
                <a:ea typeface="Times New Roman" charset="0"/>
                <a:cs typeface="Times New Roman" charset="0"/>
              </a:rPr>
              <a:t>Р</a:t>
            </a:r>
            <a:r>
              <a:rPr lang="ru-RU" sz="3200" dirty="0">
                <a:latin typeface="Times New Roman" charset="0"/>
                <a:ea typeface="Times New Roman" charset="0"/>
                <a:cs typeface="Times New Roman" charset="0"/>
              </a:rPr>
              <a:t>. </a:t>
            </a:r>
            <a:endParaRPr lang="en-US" sz="3200" dirty="0" smtClean="0">
              <a:latin typeface="Times New Roman" charset="0"/>
              <a:ea typeface="Times New Roman" charset="0"/>
              <a:cs typeface="Times New Roman" charset="0"/>
            </a:endParaRPr>
          </a:p>
          <a:p>
            <a:pPr marL="0" indent="0">
              <a:buNone/>
            </a:pPr>
            <a:r>
              <a:rPr lang="ru-RU" sz="3200" dirty="0" smtClean="0">
                <a:latin typeface="Times New Roman" charset="0"/>
                <a:ea typeface="Times New Roman" charset="0"/>
                <a:cs typeface="Times New Roman" charset="0"/>
              </a:rPr>
              <a:t>Мощность </a:t>
            </a:r>
            <a:r>
              <a:rPr lang="ru-RU" sz="3200" dirty="0">
                <a:latin typeface="Times New Roman" charset="0"/>
                <a:ea typeface="Times New Roman" charset="0"/>
                <a:cs typeface="Times New Roman" charset="0"/>
              </a:rPr>
              <a:t>определяется </a:t>
            </a:r>
            <a:r>
              <a:rPr lang="ru-RU" sz="3200" dirty="0" smtClean="0">
                <a:latin typeface="Times New Roman" charset="0"/>
                <a:ea typeface="Times New Roman" charset="0"/>
                <a:cs typeface="Times New Roman" charset="0"/>
              </a:rPr>
              <a:t>зависимостью:</a:t>
            </a:r>
          </a:p>
          <a:p>
            <a:pPr marL="0" indent="0" algn="ctr">
              <a:buNone/>
            </a:pPr>
            <a:r>
              <a:rPr lang="en-US" sz="3200" b="1" dirty="0" smtClean="0">
                <a:latin typeface="Times New Roman" charset="0"/>
                <a:ea typeface="Times New Roman" charset="0"/>
                <a:cs typeface="Times New Roman" charset="0"/>
              </a:rPr>
              <a:t>P=I x U</a:t>
            </a:r>
            <a:endParaRPr lang="ru-RU" sz="3200" b="1" dirty="0">
              <a:latin typeface="Times New Roman" charset="0"/>
              <a:ea typeface="Times New Roman" charset="0"/>
              <a:cs typeface="Times New Roman" charset="0"/>
            </a:endParaRPr>
          </a:p>
        </p:txBody>
      </p:sp>
    </p:spTree>
    <p:extLst>
      <p:ext uri="{BB962C8B-B14F-4D97-AF65-F5344CB8AC3E}">
        <p14:creationId xmlns:p14="http://schemas.microsoft.com/office/powerpoint/2010/main" val="559301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6000">
              <a:schemeClr val="bg1"/>
            </a:gs>
            <a:gs pos="94000">
              <a:srgbClr val="FFF6F3">
                <a:alpha val="93000"/>
                <a:lumMod val="28000"/>
                <a:lumOff val="72000"/>
              </a:srgbClr>
            </a:gs>
            <a:gs pos="100000">
              <a:srgbClr val="FF0000"/>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53276" y="442804"/>
            <a:ext cx="10356982" cy="2387600"/>
          </a:xfrm>
        </p:spPr>
        <p:txBody>
          <a:bodyPr>
            <a:normAutofit/>
          </a:bodyPr>
          <a:lstStyle/>
          <a:p>
            <a:r>
              <a:rPr lang="ru-RU" sz="3800" dirty="0" smtClean="0">
                <a:latin typeface="Times New Roman" charset="0"/>
                <a:ea typeface="Times New Roman" charset="0"/>
                <a:cs typeface="Times New Roman" charset="0"/>
              </a:rPr>
              <a:t/>
            </a:r>
            <a:br>
              <a:rPr lang="ru-RU" sz="3800" dirty="0" smtClean="0">
                <a:latin typeface="Times New Roman" charset="0"/>
                <a:ea typeface="Times New Roman" charset="0"/>
                <a:cs typeface="Times New Roman" charset="0"/>
              </a:rPr>
            </a:br>
            <a:r>
              <a:rPr lang="ru-RU" sz="3800" b="1" dirty="0" smtClean="0">
                <a:latin typeface="Times New Roman" charset="0"/>
                <a:ea typeface="Times New Roman" charset="0"/>
                <a:cs typeface="Times New Roman" charset="0"/>
              </a:rPr>
              <a:t>Общие сведения об </a:t>
            </a:r>
            <a:r>
              <a:rPr lang="ru-RU" sz="3800" b="1" dirty="0" err="1" smtClean="0">
                <a:latin typeface="Times New Roman" charset="0"/>
                <a:ea typeface="Times New Roman" charset="0"/>
                <a:cs typeface="Times New Roman" charset="0"/>
              </a:rPr>
              <a:t>электропогрузчиках</a:t>
            </a:r>
            <a:r>
              <a:rPr lang="ru-RU" sz="3800" b="1" dirty="0" smtClean="0">
                <a:latin typeface="Times New Roman" charset="0"/>
                <a:ea typeface="Times New Roman" charset="0"/>
                <a:cs typeface="Times New Roman" charset="0"/>
              </a:rPr>
              <a:t> (аккумуляторных), автопогрузчиков. </a:t>
            </a:r>
            <a:r>
              <a:rPr lang="ru-RU" sz="3800" dirty="0" smtClean="0">
                <a:latin typeface="Times New Roman" charset="0"/>
                <a:ea typeface="Times New Roman" charset="0"/>
                <a:cs typeface="Times New Roman" charset="0"/>
              </a:rPr>
              <a:t/>
            </a:r>
            <a:br>
              <a:rPr lang="ru-RU" sz="3800" dirty="0" smtClean="0">
                <a:latin typeface="Times New Roman" charset="0"/>
                <a:ea typeface="Times New Roman" charset="0"/>
                <a:cs typeface="Times New Roman" charset="0"/>
              </a:rPr>
            </a:br>
            <a:endParaRPr lang="ru-RU" sz="3800" dirty="0">
              <a:latin typeface="Times New Roman" charset="0"/>
              <a:ea typeface="Times New Roman" charset="0"/>
              <a:cs typeface="Times New Roman" charset="0"/>
            </a:endParaRPr>
          </a:p>
        </p:txBody>
      </p:sp>
      <p:sp>
        <p:nvSpPr>
          <p:cNvPr id="3" name="Подзаголовок 2"/>
          <p:cNvSpPr>
            <a:spLocks noGrp="1"/>
          </p:cNvSpPr>
          <p:nvPr>
            <p:ph type="subTitle" idx="1"/>
          </p:nvPr>
        </p:nvSpPr>
        <p:spPr>
          <a:xfrm>
            <a:off x="5604899" y="2416863"/>
            <a:ext cx="5520616" cy="3570397"/>
          </a:xfrm>
        </p:spPr>
        <p:txBody>
          <a:bodyPr vert="horz" lIns="91440" tIns="45720" rIns="91440" bIns="45720" rtlCol="0">
            <a:normAutofit/>
          </a:bodyPr>
          <a:lstStyle/>
          <a:p>
            <a:pPr algn="l"/>
            <a:r>
              <a:rPr lang="ru-RU" sz="3000" dirty="0">
                <a:latin typeface="Times New Roman" charset="0"/>
                <a:ea typeface="Times New Roman" charset="0"/>
                <a:cs typeface="Times New Roman" charset="0"/>
              </a:rPr>
              <a:t>Погрузчик – это самоходная-подъемно-транспортная машина предназначенная для погрузочно-разгрузочных работ и транспортирования грузов на небольшие расстояния</a:t>
            </a:r>
          </a:p>
          <a:p>
            <a:pPr algn="l"/>
            <a:endParaRPr lang="ru-RU" sz="3000" dirty="0">
              <a:latin typeface="Times New Roman" charset="0"/>
              <a:ea typeface="Times New Roman" charset="0"/>
              <a:cs typeface="Times New Roman" charset="0"/>
            </a:endParaRPr>
          </a:p>
        </p:txBody>
      </p:sp>
      <p:pic>
        <p:nvPicPr>
          <p:cNvPr id="4" name="Изображение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790" y="2601803"/>
            <a:ext cx="4836367" cy="3385457"/>
          </a:xfrm>
          <a:prstGeom prst="rect">
            <a:avLst/>
          </a:prstGeom>
        </p:spPr>
      </p:pic>
    </p:spTree>
    <p:extLst>
      <p:ext uri="{BB962C8B-B14F-4D97-AF65-F5344CB8AC3E}">
        <p14:creationId xmlns:p14="http://schemas.microsoft.com/office/powerpoint/2010/main" val="1681692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FF9A4A"/>
            </a:gs>
            <a:gs pos="8000">
              <a:schemeClr val="bg1"/>
            </a:gs>
            <a:gs pos="92000">
              <a:srgbClr val="FFF6F3">
                <a:alpha val="93000"/>
                <a:lumMod val="28000"/>
                <a:lumOff val="72000"/>
              </a:srgbClr>
            </a:gs>
            <a:gs pos="100000">
              <a:srgbClr val="FF9A4A"/>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a:bodyPr>
          <a:lstStyle/>
          <a:p>
            <a:pPr marL="0" indent="0">
              <a:buNone/>
            </a:pPr>
            <a:r>
              <a:rPr lang="ru-RU" sz="3200" b="1" dirty="0">
                <a:latin typeface="Times New Roman" charset="0"/>
                <a:ea typeface="Times New Roman" charset="0"/>
                <a:cs typeface="Times New Roman" charset="0"/>
              </a:rPr>
              <a:t>Потребляемая электроэнергия</a:t>
            </a:r>
            <a:r>
              <a:rPr lang="ru-RU" sz="3200" dirty="0">
                <a:latin typeface="Times New Roman" charset="0"/>
                <a:ea typeface="Times New Roman" charset="0"/>
                <a:cs typeface="Times New Roman" charset="0"/>
              </a:rPr>
              <a:t> – суммарное значение потребляемой мощности от источника электрической сети за единицу времени. Измеряется потребляемая электроэнергия счётчиком (обыкновенным квартирным). </a:t>
            </a:r>
            <a:endParaRPr lang="en-US" sz="3200" dirty="0" smtClean="0">
              <a:latin typeface="Times New Roman" charset="0"/>
              <a:ea typeface="Times New Roman" charset="0"/>
              <a:cs typeface="Times New Roman" charset="0"/>
            </a:endParaRPr>
          </a:p>
          <a:p>
            <a:endParaRPr lang="en-US" sz="3200" dirty="0">
              <a:latin typeface="Times New Roman" charset="0"/>
              <a:ea typeface="Times New Roman" charset="0"/>
              <a:cs typeface="Times New Roman" charset="0"/>
            </a:endParaRPr>
          </a:p>
          <a:p>
            <a:pPr marL="0" indent="0">
              <a:buNone/>
            </a:pPr>
            <a:r>
              <a:rPr lang="ru-RU" sz="3200" dirty="0" smtClean="0">
                <a:latin typeface="Times New Roman" charset="0"/>
                <a:ea typeface="Times New Roman" charset="0"/>
                <a:cs typeface="Times New Roman" charset="0"/>
              </a:rPr>
              <a:t>Единица </a:t>
            </a:r>
            <a:r>
              <a:rPr lang="ru-RU" sz="3200" dirty="0">
                <a:latin typeface="Times New Roman" charset="0"/>
                <a:ea typeface="Times New Roman" charset="0"/>
                <a:cs typeface="Times New Roman" charset="0"/>
              </a:rPr>
              <a:t>измерения – киловатт*час (кВт*ч).</a:t>
            </a:r>
          </a:p>
        </p:txBody>
      </p:sp>
    </p:spTree>
    <p:extLst>
      <p:ext uri="{BB962C8B-B14F-4D97-AF65-F5344CB8AC3E}">
        <p14:creationId xmlns:p14="http://schemas.microsoft.com/office/powerpoint/2010/main" val="14073922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FF9A4A"/>
            </a:gs>
            <a:gs pos="8000">
              <a:schemeClr val="bg1"/>
            </a:gs>
            <a:gs pos="92000">
              <a:srgbClr val="FFF6F3">
                <a:alpha val="93000"/>
                <a:lumMod val="28000"/>
                <a:lumOff val="72000"/>
              </a:srgbClr>
            </a:gs>
            <a:gs pos="100000">
              <a:srgbClr val="FF9A4A"/>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707572" y="589935"/>
            <a:ext cx="10515600" cy="5781368"/>
          </a:xfrm>
        </p:spPr>
        <p:txBody>
          <a:bodyPr>
            <a:noAutofit/>
          </a:bodyPr>
          <a:lstStyle/>
          <a:p>
            <a:pPr marL="0" indent="0">
              <a:buNone/>
            </a:pPr>
            <a:r>
              <a:rPr lang="ru-RU" sz="3000" b="1" dirty="0">
                <a:latin typeface="Times New Roman" charset="0"/>
                <a:ea typeface="Times New Roman" charset="0"/>
                <a:cs typeface="Times New Roman" charset="0"/>
              </a:rPr>
              <a:t>Сопротивление элемента цепи</a:t>
            </a:r>
            <a:r>
              <a:rPr lang="ru-RU" sz="3000" dirty="0">
                <a:latin typeface="Times New Roman" charset="0"/>
                <a:ea typeface="Times New Roman" charset="0"/>
                <a:cs typeface="Times New Roman" charset="0"/>
              </a:rPr>
              <a:t> – количественная мера, характеризующая способность элемента электрической цепи сопротивляться электрическому току. </a:t>
            </a:r>
          </a:p>
          <a:p>
            <a:pPr marL="0" indent="0">
              <a:buNone/>
            </a:pPr>
            <a:r>
              <a:rPr lang="ru-RU" sz="3000" dirty="0" smtClean="0">
                <a:latin typeface="Times New Roman" charset="0"/>
                <a:ea typeface="Times New Roman" charset="0"/>
                <a:cs typeface="Times New Roman" charset="0"/>
              </a:rPr>
              <a:t>В простом виде, сопротивление это обыкновенный резистор. Резистор может использоваться: как ограничитель тока – добавочный резистор, как потребитель тока – нагрузочный резистор. Источник электрического тока так же обладает внутренним сопротивлением. Измеряется сопротивление прибором называемым Омметром. Единица измерения - Ом (Ом). Сопротивление обозначается буквой – </a:t>
            </a:r>
            <a:r>
              <a:rPr lang="ru-RU" sz="3000" b="1" dirty="0" err="1" smtClean="0">
                <a:latin typeface="Times New Roman" charset="0"/>
                <a:ea typeface="Times New Roman" charset="0"/>
                <a:cs typeface="Times New Roman" charset="0"/>
              </a:rPr>
              <a:t>R</a:t>
            </a:r>
            <a:r>
              <a:rPr lang="ru-RU" sz="3000" dirty="0" smtClean="0">
                <a:latin typeface="Times New Roman" charset="0"/>
                <a:ea typeface="Times New Roman" charset="0"/>
                <a:cs typeface="Times New Roman" charset="0"/>
              </a:rPr>
              <a:t>. Связано с током и напряжением законом Ома (формулой):</a:t>
            </a:r>
            <a:endParaRPr lang="en-US" sz="3000" dirty="0" smtClean="0">
              <a:latin typeface="Times New Roman" charset="0"/>
              <a:ea typeface="Times New Roman" charset="0"/>
              <a:cs typeface="Times New Roman" charset="0"/>
            </a:endParaRPr>
          </a:p>
          <a:p>
            <a:pPr marL="0" indent="0">
              <a:buNone/>
            </a:pPr>
            <a:r>
              <a:rPr lang="ru-RU" sz="3000" dirty="0" smtClean="0">
                <a:latin typeface="Times New Roman" charset="0"/>
                <a:ea typeface="Times New Roman" charset="0"/>
                <a:cs typeface="Times New Roman" charset="0"/>
              </a:rPr>
              <a:t>где </a:t>
            </a:r>
            <a:r>
              <a:rPr lang="ru-RU" sz="3000" b="1" dirty="0" err="1" smtClean="0">
                <a:latin typeface="Times New Roman" charset="0"/>
                <a:ea typeface="Times New Roman" charset="0"/>
                <a:cs typeface="Times New Roman" charset="0"/>
              </a:rPr>
              <a:t>U</a:t>
            </a:r>
            <a:r>
              <a:rPr lang="ru-RU" sz="3000" dirty="0" smtClean="0">
                <a:latin typeface="Times New Roman" charset="0"/>
                <a:ea typeface="Times New Roman" charset="0"/>
                <a:cs typeface="Times New Roman" charset="0"/>
              </a:rPr>
              <a:t> – падение напряжения на элементе электрической цепи, </a:t>
            </a:r>
            <a:r>
              <a:rPr lang="ru-RU" sz="3000" b="1" dirty="0" err="1" smtClean="0">
                <a:latin typeface="Times New Roman" charset="0"/>
                <a:ea typeface="Times New Roman" charset="0"/>
                <a:cs typeface="Times New Roman" charset="0"/>
              </a:rPr>
              <a:t>I</a:t>
            </a:r>
            <a:r>
              <a:rPr lang="ru-RU" sz="3000" dirty="0" smtClean="0">
                <a:latin typeface="Times New Roman" charset="0"/>
                <a:ea typeface="Times New Roman" charset="0"/>
                <a:cs typeface="Times New Roman" charset="0"/>
              </a:rPr>
              <a:t> – ток, протекающий через элемент цепи</a:t>
            </a:r>
            <a:endParaRPr lang="ru-RU" sz="3000" dirty="0">
              <a:latin typeface="Times New Roman" charset="0"/>
              <a:ea typeface="Times New Roman" charset="0"/>
              <a:cs typeface="Times New Roman" charset="0"/>
            </a:endParaRPr>
          </a:p>
        </p:txBody>
      </p:sp>
      <p:pic>
        <p:nvPicPr>
          <p:cNvPr id="4" name="Изображение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8384" y="4826819"/>
            <a:ext cx="1062828" cy="607330"/>
          </a:xfrm>
          <a:prstGeom prst="rect">
            <a:avLst/>
          </a:prstGeom>
        </p:spPr>
      </p:pic>
    </p:spTree>
    <p:extLst>
      <p:ext uri="{BB962C8B-B14F-4D97-AF65-F5344CB8AC3E}">
        <p14:creationId xmlns:p14="http://schemas.microsoft.com/office/powerpoint/2010/main" val="1748806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6000">
              <a:schemeClr val="bg1">
                <a:lumMod val="85000"/>
              </a:schemeClr>
            </a:gs>
            <a:gs pos="94000">
              <a:srgbClr val="FFF6F3">
                <a:alpha val="93000"/>
                <a:lumMod val="28000"/>
                <a:lumOff val="72000"/>
              </a:srgbClr>
            </a:gs>
            <a:gs pos="100000">
              <a:srgbClr val="FFFF00"/>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681446" y="495740"/>
            <a:ext cx="10515600" cy="6153253"/>
          </a:xfrm>
        </p:spPr>
        <p:txBody>
          <a:bodyPr>
            <a:noAutofit/>
          </a:bodyPr>
          <a:lstStyle/>
          <a:p>
            <a:pPr marL="0" indent="0">
              <a:buNone/>
            </a:pPr>
            <a:r>
              <a:rPr lang="ru-RU" sz="3800" b="1" dirty="0">
                <a:solidFill>
                  <a:srgbClr val="FF0000"/>
                </a:solidFill>
                <a:latin typeface="Times New Roman" charset="0"/>
                <a:ea typeface="Times New Roman" charset="0"/>
                <a:cs typeface="Times New Roman" charset="0"/>
              </a:rPr>
              <a:t>3. Электрооборудование погрузчиков </a:t>
            </a:r>
          </a:p>
          <a:p>
            <a:r>
              <a:rPr lang="ru-RU" sz="3000" dirty="0" smtClean="0">
                <a:latin typeface="Times New Roman" charset="0"/>
                <a:ea typeface="Times New Roman" charset="0"/>
                <a:cs typeface="Times New Roman" charset="0"/>
              </a:rPr>
              <a:t>Электроизмерительные </a:t>
            </a:r>
            <a:r>
              <a:rPr lang="ru-RU" sz="3000" dirty="0">
                <a:latin typeface="Times New Roman" charset="0"/>
                <a:ea typeface="Times New Roman" charset="0"/>
                <a:cs typeface="Times New Roman" charset="0"/>
              </a:rPr>
              <a:t>приборы: амперметры, вольтметры, омметры. </a:t>
            </a:r>
            <a:endParaRPr lang="ru-RU" sz="3000" dirty="0" smtClean="0">
              <a:latin typeface="Times New Roman" charset="0"/>
              <a:ea typeface="Times New Roman" charset="0"/>
              <a:cs typeface="Times New Roman" charset="0"/>
            </a:endParaRPr>
          </a:p>
          <a:p>
            <a:r>
              <a:rPr lang="ru-RU" sz="3000" dirty="0" smtClean="0">
                <a:latin typeface="Times New Roman" charset="0"/>
                <a:ea typeface="Times New Roman" charset="0"/>
                <a:cs typeface="Times New Roman" charset="0"/>
              </a:rPr>
              <a:t>Принцип </a:t>
            </a:r>
            <a:r>
              <a:rPr lang="ru-RU" sz="3000" dirty="0">
                <a:latin typeface="Times New Roman" charset="0"/>
                <a:ea typeface="Times New Roman" charset="0"/>
                <a:cs typeface="Times New Roman" charset="0"/>
              </a:rPr>
              <a:t>действия приборов, их устройство, включение в цепь. </a:t>
            </a:r>
            <a:endParaRPr lang="ru-RU" sz="3000" dirty="0" smtClean="0">
              <a:latin typeface="Times New Roman" charset="0"/>
              <a:ea typeface="Times New Roman" charset="0"/>
              <a:cs typeface="Times New Roman" charset="0"/>
            </a:endParaRPr>
          </a:p>
          <a:p>
            <a:r>
              <a:rPr lang="ru-RU" sz="3000" dirty="0" smtClean="0">
                <a:latin typeface="Times New Roman" charset="0"/>
                <a:ea typeface="Times New Roman" charset="0"/>
                <a:cs typeface="Times New Roman" charset="0"/>
              </a:rPr>
              <a:t>Назначение</a:t>
            </a:r>
            <a:r>
              <a:rPr lang="ru-RU" sz="3000" dirty="0">
                <a:latin typeface="Times New Roman" charset="0"/>
                <a:ea typeface="Times New Roman" charset="0"/>
                <a:cs typeface="Times New Roman" charset="0"/>
              </a:rPr>
              <a:t>, тип, устройство аккумуляторных батарей. Их зарядка и разрядка. </a:t>
            </a:r>
            <a:endParaRPr lang="ru-RU" sz="3000" dirty="0" smtClean="0">
              <a:latin typeface="Times New Roman" charset="0"/>
              <a:ea typeface="Times New Roman" charset="0"/>
              <a:cs typeface="Times New Roman" charset="0"/>
            </a:endParaRPr>
          </a:p>
          <a:p>
            <a:r>
              <a:rPr lang="ru-RU" sz="3000" dirty="0" smtClean="0">
                <a:latin typeface="Times New Roman" charset="0"/>
                <a:ea typeface="Times New Roman" charset="0"/>
                <a:cs typeface="Times New Roman" charset="0"/>
              </a:rPr>
              <a:t>Назначение </a:t>
            </a:r>
            <a:r>
              <a:rPr lang="ru-RU" sz="3000" dirty="0">
                <a:latin typeface="Times New Roman" charset="0"/>
                <a:ea typeface="Times New Roman" charset="0"/>
                <a:cs typeface="Times New Roman" charset="0"/>
              </a:rPr>
              <a:t>и работа стартера. </a:t>
            </a:r>
            <a:endParaRPr lang="ru-RU" sz="3000" dirty="0" smtClean="0">
              <a:latin typeface="Times New Roman" charset="0"/>
              <a:ea typeface="Times New Roman" charset="0"/>
              <a:cs typeface="Times New Roman" charset="0"/>
            </a:endParaRPr>
          </a:p>
          <a:p>
            <a:r>
              <a:rPr lang="ru-RU" sz="3000" dirty="0" smtClean="0">
                <a:latin typeface="Times New Roman" charset="0"/>
                <a:ea typeface="Times New Roman" charset="0"/>
                <a:cs typeface="Times New Roman" charset="0"/>
              </a:rPr>
              <a:t>Звуковая</a:t>
            </a:r>
            <a:r>
              <a:rPr lang="ru-RU" sz="3000" dirty="0">
                <a:latin typeface="Times New Roman" charset="0"/>
                <a:ea typeface="Times New Roman" charset="0"/>
                <a:cs typeface="Times New Roman" charset="0"/>
              </a:rPr>
              <a:t>, световая сигнализация, освещение аккумуляторного погрузчика. </a:t>
            </a:r>
            <a:endParaRPr lang="ru-RU" sz="3000" dirty="0" smtClean="0">
              <a:latin typeface="Times New Roman" charset="0"/>
              <a:ea typeface="Times New Roman" charset="0"/>
              <a:cs typeface="Times New Roman" charset="0"/>
            </a:endParaRPr>
          </a:p>
          <a:p>
            <a:r>
              <a:rPr lang="ru-RU" sz="3000" dirty="0" smtClean="0">
                <a:latin typeface="Times New Roman" charset="0"/>
                <a:ea typeface="Times New Roman" charset="0"/>
                <a:cs typeface="Times New Roman" charset="0"/>
              </a:rPr>
              <a:t>Принципиальная </a:t>
            </a:r>
            <a:r>
              <a:rPr lang="ru-RU" sz="3000" dirty="0">
                <a:latin typeface="Times New Roman" charset="0"/>
                <a:ea typeface="Times New Roman" charset="0"/>
                <a:cs typeface="Times New Roman" charset="0"/>
              </a:rPr>
              <a:t>схема эл</a:t>
            </a:r>
            <a:r>
              <a:rPr lang="ru-RU" sz="3000" dirty="0" smtClean="0">
                <a:latin typeface="Times New Roman" charset="0"/>
                <a:ea typeface="Times New Roman" charset="0"/>
                <a:cs typeface="Times New Roman" charset="0"/>
              </a:rPr>
              <a:t>. оборудования </a:t>
            </a:r>
            <a:r>
              <a:rPr lang="ru-RU" sz="3000" dirty="0">
                <a:latin typeface="Times New Roman" charset="0"/>
                <a:ea typeface="Times New Roman" charset="0"/>
                <a:cs typeface="Times New Roman" charset="0"/>
              </a:rPr>
              <a:t>погрузчика. </a:t>
            </a:r>
            <a:r>
              <a:rPr lang="ru-RU" sz="3200" dirty="0">
                <a:latin typeface="Times New Roman" charset="0"/>
                <a:ea typeface="Times New Roman" charset="0"/>
                <a:cs typeface="Times New Roman" charset="0"/>
              </a:rPr>
              <a:t/>
            </a:r>
            <a:br>
              <a:rPr lang="ru-RU" sz="3200" dirty="0">
                <a:latin typeface="Times New Roman" charset="0"/>
                <a:ea typeface="Times New Roman" charset="0"/>
                <a:cs typeface="Times New Roman" charset="0"/>
              </a:rPr>
            </a:br>
            <a:endParaRPr lang="ru-RU" sz="32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37806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6000">
              <a:schemeClr val="bg1"/>
            </a:gs>
            <a:gs pos="94000">
              <a:srgbClr val="FFF6F3">
                <a:alpha val="93000"/>
                <a:lumMod val="28000"/>
                <a:lumOff val="72000"/>
              </a:srgbClr>
            </a:gs>
            <a:gs pos="100000">
              <a:srgbClr val="FFFF00"/>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540704" y="1854083"/>
            <a:ext cx="10515600" cy="5840361"/>
          </a:xfrm>
        </p:spPr>
        <p:txBody>
          <a:bodyPr>
            <a:normAutofit/>
          </a:bodyPr>
          <a:lstStyle/>
          <a:p>
            <a:pPr marL="0" indent="0">
              <a:buNone/>
            </a:pPr>
            <a:r>
              <a:rPr lang="ru-RU" sz="3400" b="1" dirty="0">
                <a:latin typeface="Times New Roman" charset="0"/>
                <a:ea typeface="Times New Roman" charset="0"/>
                <a:cs typeface="Times New Roman" charset="0"/>
              </a:rPr>
              <a:t>Электроизмерительные приборы </a:t>
            </a:r>
            <a:r>
              <a:rPr lang="ru-RU" sz="3400" dirty="0">
                <a:latin typeface="Times New Roman" charset="0"/>
                <a:ea typeface="Times New Roman" charset="0"/>
                <a:cs typeface="Times New Roman" charset="0"/>
              </a:rPr>
              <a:t>служат для контроля режима работы электрических установок, их испытания и учета расходуемой электрической энергии. </a:t>
            </a:r>
            <a:endParaRPr lang="ru-RU" sz="3400" dirty="0" smtClean="0">
              <a:latin typeface="Times New Roman" charset="0"/>
              <a:ea typeface="Times New Roman" charset="0"/>
              <a:cs typeface="Times New Roman" charset="0"/>
            </a:endParaRPr>
          </a:p>
        </p:txBody>
      </p:sp>
    </p:spTree>
    <p:extLst>
      <p:ext uri="{BB962C8B-B14F-4D97-AF65-F5344CB8AC3E}">
        <p14:creationId xmlns:p14="http://schemas.microsoft.com/office/powerpoint/2010/main" val="1477171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6000">
              <a:schemeClr val="bg1"/>
            </a:gs>
            <a:gs pos="94000">
              <a:srgbClr val="FFF6F3">
                <a:alpha val="93000"/>
                <a:lumMod val="28000"/>
                <a:lumOff val="72000"/>
              </a:srgbClr>
            </a:gs>
            <a:gs pos="100000">
              <a:srgbClr val="FFFF00"/>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838200" y="1018903"/>
            <a:ext cx="10515600" cy="5158060"/>
          </a:xfrm>
        </p:spPr>
        <p:txBody>
          <a:bodyPr>
            <a:normAutofit/>
          </a:bodyPr>
          <a:lstStyle/>
          <a:p>
            <a:pPr marL="0" indent="0">
              <a:buNone/>
            </a:pPr>
            <a:r>
              <a:rPr lang="ru-RU" sz="3200" dirty="0">
                <a:latin typeface="Times New Roman" charset="0"/>
                <a:ea typeface="Times New Roman" charset="0"/>
                <a:cs typeface="Times New Roman" charset="0"/>
              </a:rPr>
              <a:t>В зависимости от назначения электроизмерительные приборы подразделяют на: </a:t>
            </a:r>
          </a:p>
          <a:p>
            <a:pPr marL="0" indent="0">
              <a:buNone/>
            </a:pPr>
            <a:r>
              <a:rPr lang="ru-RU" sz="3200" b="1" dirty="0">
                <a:latin typeface="Times New Roman" charset="0"/>
                <a:ea typeface="Times New Roman" charset="0"/>
                <a:cs typeface="Times New Roman" charset="0"/>
              </a:rPr>
              <a:t>амперметры (измерители тока), </a:t>
            </a:r>
          </a:p>
          <a:p>
            <a:pPr marL="0" indent="0">
              <a:buNone/>
            </a:pPr>
            <a:r>
              <a:rPr lang="ru-RU" sz="3200" b="1" dirty="0">
                <a:latin typeface="Times New Roman" charset="0"/>
                <a:ea typeface="Times New Roman" charset="0"/>
                <a:cs typeface="Times New Roman" charset="0"/>
              </a:rPr>
              <a:t>вольтметры (измерители напряжения), </a:t>
            </a:r>
          </a:p>
          <a:p>
            <a:pPr marL="0" indent="0">
              <a:buNone/>
            </a:pPr>
            <a:r>
              <a:rPr lang="ru-RU" sz="3200" b="1" dirty="0">
                <a:latin typeface="Times New Roman" charset="0"/>
                <a:ea typeface="Times New Roman" charset="0"/>
                <a:cs typeface="Times New Roman" charset="0"/>
              </a:rPr>
              <a:t>ваттметры (измерители мощности), </a:t>
            </a:r>
          </a:p>
          <a:p>
            <a:pPr marL="0" indent="0">
              <a:buNone/>
            </a:pPr>
            <a:r>
              <a:rPr lang="ru-RU" sz="3200" b="1" dirty="0">
                <a:latin typeface="Times New Roman" charset="0"/>
                <a:ea typeface="Times New Roman" charset="0"/>
                <a:cs typeface="Times New Roman" charset="0"/>
              </a:rPr>
              <a:t>омметры (измерители сопротивления), </a:t>
            </a:r>
          </a:p>
          <a:p>
            <a:pPr marL="0" indent="0">
              <a:buNone/>
            </a:pPr>
            <a:r>
              <a:rPr lang="ru-RU" sz="3200" b="1" dirty="0">
                <a:latin typeface="Times New Roman" charset="0"/>
                <a:ea typeface="Times New Roman" charset="0"/>
                <a:cs typeface="Times New Roman" charset="0"/>
              </a:rPr>
              <a:t>частотомеры (измерители частоты переменного тока), счетчики электрической энергии и др. </a:t>
            </a:r>
          </a:p>
          <a:p>
            <a:endParaRPr lang="ru-RU" sz="3200" dirty="0"/>
          </a:p>
        </p:txBody>
      </p:sp>
    </p:spTree>
    <p:extLst>
      <p:ext uri="{BB962C8B-B14F-4D97-AF65-F5344CB8AC3E}">
        <p14:creationId xmlns:p14="http://schemas.microsoft.com/office/powerpoint/2010/main" val="2043792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6000">
              <a:schemeClr val="bg1"/>
            </a:gs>
            <a:gs pos="94000">
              <a:srgbClr val="FFF6F3">
                <a:alpha val="93000"/>
                <a:lumMod val="28000"/>
                <a:lumOff val="72000"/>
              </a:srgbClr>
            </a:gs>
            <a:gs pos="100000">
              <a:srgbClr val="FFFF00"/>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785948" y="1581223"/>
            <a:ext cx="10515600" cy="4351338"/>
          </a:xfrm>
        </p:spPr>
        <p:txBody>
          <a:bodyPr>
            <a:normAutofit/>
          </a:bodyPr>
          <a:lstStyle/>
          <a:p>
            <a:pPr marL="0" indent="0">
              <a:buNone/>
            </a:pPr>
            <a:r>
              <a:rPr lang="ru-RU" sz="3200" dirty="0">
                <a:latin typeface="Times New Roman" charset="0"/>
                <a:ea typeface="Times New Roman" charset="0"/>
                <a:cs typeface="Times New Roman" charset="0"/>
              </a:rPr>
              <a:t>Различают две категории электроизмерительных приборов: </a:t>
            </a:r>
            <a:r>
              <a:rPr lang="ru-RU" sz="3200" b="1" dirty="0">
                <a:latin typeface="Times New Roman" charset="0"/>
                <a:ea typeface="Times New Roman" charset="0"/>
                <a:cs typeface="Times New Roman" charset="0"/>
              </a:rPr>
              <a:t>рабочие </a:t>
            </a:r>
            <a:r>
              <a:rPr lang="ru-RU" sz="3200" dirty="0">
                <a:latin typeface="Times New Roman" charset="0"/>
                <a:ea typeface="Times New Roman" charset="0"/>
                <a:cs typeface="Times New Roman" charset="0"/>
              </a:rPr>
              <a:t>— для контроля режима работы электрических установок в производственных условиях и </a:t>
            </a:r>
            <a:endParaRPr lang="ru-RU" sz="3200" dirty="0" smtClean="0">
              <a:latin typeface="Times New Roman" charset="0"/>
              <a:ea typeface="Times New Roman" charset="0"/>
              <a:cs typeface="Times New Roman" charset="0"/>
            </a:endParaRPr>
          </a:p>
          <a:p>
            <a:pPr marL="0" indent="0">
              <a:buNone/>
            </a:pPr>
            <a:r>
              <a:rPr lang="ru-RU" sz="3200" b="1" dirty="0" smtClean="0">
                <a:latin typeface="Times New Roman" charset="0"/>
                <a:ea typeface="Times New Roman" charset="0"/>
                <a:cs typeface="Times New Roman" charset="0"/>
              </a:rPr>
              <a:t>образцовые</a:t>
            </a:r>
            <a:r>
              <a:rPr lang="ru-RU" sz="3200" dirty="0" smtClean="0">
                <a:latin typeface="Times New Roman" charset="0"/>
                <a:ea typeface="Times New Roman" charset="0"/>
                <a:cs typeface="Times New Roman" charset="0"/>
              </a:rPr>
              <a:t> </a:t>
            </a:r>
            <a:r>
              <a:rPr lang="ru-RU" sz="3200" dirty="0">
                <a:latin typeface="Times New Roman" charset="0"/>
                <a:ea typeface="Times New Roman" charset="0"/>
                <a:cs typeface="Times New Roman" charset="0"/>
              </a:rPr>
              <a:t>— для градуировки и периодической проверки рабочих приборов. </a:t>
            </a:r>
            <a:endParaRPr lang="ru-RU" sz="3200" dirty="0" smtClean="0">
              <a:latin typeface="Times New Roman" charset="0"/>
              <a:ea typeface="Times New Roman" charset="0"/>
              <a:cs typeface="Times New Roman" charset="0"/>
            </a:endParaRPr>
          </a:p>
          <a:p>
            <a:pPr marL="0" indent="0">
              <a:buNone/>
            </a:pPr>
            <a:endParaRPr lang="ru-RU" sz="32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956297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6000">
              <a:schemeClr val="bg1"/>
            </a:gs>
            <a:gs pos="94000">
              <a:srgbClr val="FFF6F3">
                <a:alpha val="93000"/>
                <a:lumMod val="28000"/>
                <a:lumOff val="72000"/>
              </a:srgbClr>
            </a:gs>
            <a:gs pos="100000">
              <a:srgbClr val="FFFF00"/>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781396" y="710595"/>
            <a:ext cx="14803395" cy="4874558"/>
          </a:xfrm>
        </p:spPr>
        <p:txBody>
          <a:bodyPr>
            <a:normAutofit/>
          </a:bodyPr>
          <a:lstStyle/>
          <a:p>
            <a:pPr marL="0" indent="0">
              <a:buNone/>
            </a:pPr>
            <a:r>
              <a:rPr lang="ru-RU" sz="3600" dirty="0">
                <a:latin typeface="Times New Roman" charset="0"/>
                <a:ea typeface="Times New Roman" charset="0"/>
                <a:cs typeface="Times New Roman" charset="0"/>
              </a:rPr>
              <a:t>Силу тока в цепи измеряют прибором, </a:t>
            </a:r>
            <a:r>
              <a:rPr lang="ru-RU" sz="3600" dirty="0" smtClean="0">
                <a:latin typeface="Times New Roman" charset="0"/>
                <a:ea typeface="Times New Roman" charset="0"/>
                <a:cs typeface="Times New Roman" charset="0"/>
              </a:rPr>
              <a:t>называемым </a:t>
            </a:r>
          </a:p>
          <a:p>
            <a:pPr marL="0" indent="0">
              <a:buNone/>
            </a:pPr>
            <a:r>
              <a:rPr lang="ru-RU" sz="3600" b="1" dirty="0" smtClean="0">
                <a:latin typeface="Times New Roman" charset="0"/>
                <a:ea typeface="Times New Roman" charset="0"/>
                <a:cs typeface="Times New Roman" charset="0"/>
              </a:rPr>
              <a:t>амперметром.</a:t>
            </a:r>
          </a:p>
          <a:p>
            <a:pPr marL="0" indent="0">
              <a:buNone/>
            </a:pPr>
            <a:endParaRPr lang="ru-RU" sz="3200" dirty="0">
              <a:latin typeface="Times New Roman" charset="0"/>
              <a:ea typeface="Times New Roman" charset="0"/>
              <a:cs typeface="Times New Roman" charset="0"/>
            </a:endParaRPr>
          </a:p>
          <a:p>
            <a:pPr marL="0" indent="0">
              <a:buNone/>
            </a:pPr>
            <a:endParaRPr lang="ru-RU" sz="3200" dirty="0">
              <a:latin typeface="Times New Roman" charset="0"/>
              <a:ea typeface="Times New Roman" charset="0"/>
              <a:cs typeface="Times New Roman" charset="0"/>
            </a:endParaRPr>
          </a:p>
        </p:txBody>
      </p:sp>
      <p:pic>
        <p:nvPicPr>
          <p:cNvPr id="4" name="Изображение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8306" y="2295140"/>
            <a:ext cx="8375385" cy="2798097"/>
          </a:xfrm>
          <a:prstGeom prst="rect">
            <a:avLst/>
          </a:prstGeom>
        </p:spPr>
      </p:pic>
      <p:sp>
        <p:nvSpPr>
          <p:cNvPr id="5" name="TextBox 4"/>
          <p:cNvSpPr txBox="1"/>
          <p:nvPr/>
        </p:nvSpPr>
        <p:spPr>
          <a:xfrm>
            <a:off x="4503172" y="5323543"/>
            <a:ext cx="3185651" cy="523220"/>
          </a:xfrm>
          <a:prstGeom prst="rect">
            <a:avLst/>
          </a:prstGeom>
          <a:noFill/>
        </p:spPr>
        <p:txBody>
          <a:bodyPr wrap="square" rtlCol="0">
            <a:spAutoFit/>
          </a:bodyPr>
          <a:lstStyle/>
          <a:p>
            <a:r>
              <a:rPr lang="ru-RU" sz="2800" i="1" dirty="0">
                <a:latin typeface="Times New Roman" charset="0"/>
                <a:ea typeface="Times New Roman" charset="0"/>
                <a:cs typeface="Times New Roman" charset="0"/>
              </a:rPr>
              <a:t>Рис. </a:t>
            </a:r>
            <a:r>
              <a:rPr lang="ru-RU" sz="2800" i="1" dirty="0" smtClean="0">
                <a:latin typeface="Times New Roman" charset="0"/>
                <a:ea typeface="Times New Roman" charset="0"/>
                <a:cs typeface="Times New Roman" charset="0"/>
              </a:rPr>
              <a:t>8. </a:t>
            </a:r>
            <a:r>
              <a:rPr lang="ru-RU" sz="2800" i="1" dirty="0">
                <a:latin typeface="Times New Roman" charset="0"/>
                <a:ea typeface="Times New Roman" charset="0"/>
                <a:cs typeface="Times New Roman" charset="0"/>
              </a:rPr>
              <a:t>Амперметр</a:t>
            </a:r>
            <a:endParaRPr lang="ru-RU" sz="28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2724697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6000">
              <a:schemeClr val="bg1"/>
            </a:gs>
            <a:gs pos="94000">
              <a:srgbClr val="FFF6F3">
                <a:alpha val="93000"/>
                <a:lumMod val="28000"/>
                <a:lumOff val="72000"/>
              </a:srgbClr>
            </a:gs>
            <a:gs pos="100000">
              <a:srgbClr val="FFFF00"/>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838200" y="2506662"/>
            <a:ext cx="10515600" cy="4351338"/>
          </a:xfrm>
        </p:spPr>
        <p:txBody>
          <a:bodyPr>
            <a:normAutofit/>
          </a:bodyPr>
          <a:lstStyle/>
          <a:p>
            <a:pPr marL="0" indent="0">
              <a:buNone/>
            </a:pPr>
            <a:r>
              <a:rPr lang="ru-RU" sz="3200" dirty="0">
                <a:latin typeface="Times New Roman" charset="0"/>
                <a:ea typeface="Times New Roman" charset="0"/>
                <a:cs typeface="Times New Roman" charset="0"/>
              </a:rPr>
              <a:t>При измерении силы тока </a:t>
            </a:r>
            <a:r>
              <a:rPr lang="ru-RU" sz="3200" b="1" dirty="0">
                <a:latin typeface="Times New Roman" charset="0"/>
                <a:ea typeface="Times New Roman" charset="0"/>
                <a:cs typeface="Times New Roman" charset="0"/>
              </a:rPr>
              <a:t>амперметр включают в цепь последовательно с тем прибором, силу тока в котором измеряют</a:t>
            </a:r>
            <a:r>
              <a:rPr lang="ru-RU" sz="3200" dirty="0">
                <a:latin typeface="Times New Roman" charset="0"/>
                <a:ea typeface="Times New Roman" charset="0"/>
                <a:cs typeface="Times New Roman" charset="0"/>
              </a:rPr>
              <a:t>.</a:t>
            </a:r>
          </a:p>
        </p:txBody>
      </p:sp>
    </p:spTree>
    <p:extLst>
      <p:ext uri="{BB962C8B-B14F-4D97-AF65-F5344CB8AC3E}">
        <p14:creationId xmlns:p14="http://schemas.microsoft.com/office/powerpoint/2010/main" val="10371278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6000">
              <a:schemeClr val="bg1"/>
            </a:gs>
            <a:gs pos="94000">
              <a:srgbClr val="FFF6F3">
                <a:alpha val="93000"/>
                <a:lumMod val="28000"/>
                <a:lumOff val="72000"/>
              </a:srgbClr>
            </a:gs>
            <a:gs pos="100000">
              <a:srgbClr val="FFFF00"/>
            </a:gs>
          </a:gsLst>
          <a:lin ang="5400000" scaled="1"/>
        </a:gradFill>
        <a:effectLst/>
      </p:bgPr>
    </p:bg>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27923" y="1150374"/>
            <a:ext cx="9129908" cy="3664385"/>
          </a:xfrm>
        </p:spPr>
      </p:pic>
      <p:sp>
        <p:nvSpPr>
          <p:cNvPr id="5" name="TextBox 4"/>
          <p:cNvSpPr txBox="1"/>
          <p:nvPr/>
        </p:nvSpPr>
        <p:spPr>
          <a:xfrm>
            <a:off x="1127923" y="5559744"/>
            <a:ext cx="9930050" cy="584775"/>
          </a:xfrm>
          <a:prstGeom prst="rect">
            <a:avLst/>
          </a:prstGeom>
          <a:noFill/>
        </p:spPr>
        <p:txBody>
          <a:bodyPr wrap="square" rtlCol="0">
            <a:spAutoFit/>
          </a:bodyPr>
          <a:lstStyle/>
          <a:p>
            <a:r>
              <a:rPr lang="ru-RU" sz="3200" i="1" dirty="0">
                <a:latin typeface="Times New Roman" charset="0"/>
                <a:ea typeface="Times New Roman" charset="0"/>
                <a:cs typeface="Times New Roman" charset="0"/>
              </a:rPr>
              <a:t>Рис. 9</a:t>
            </a:r>
            <a:r>
              <a:rPr lang="ru-RU" sz="3200" i="1" dirty="0" smtClean="0">
                <a:latin typeface="Times New Roman" charset="0"/>
                <a:ea typeface="Times New Roman" charset="0"/>
                <a:cs typeface="Times New Roman" charset="0"/>
              </a:rPr>
              <a:t>. </a:t>
            </a:r>
            <a:r>
              <a:rPr lang="ru-RU" sz="3200" i="1" dirty="0">
                <a:latin typeface="Times New Roman" charset="0"/>
                <a:ea typeface="Times New Roman" charset="0"/>
                <a:cs typeface="Times New Roman" charset="0"/>
              </a:rPr>
              <a:t>Измерение силы тока на разных участках цепи</a:t>
            </a:r>
            <a:endParaRPr lang="ru-RU" sz="32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447267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6000">
              <a:schemeClr val="bg1"/>
            </a:gs>
            <a:gs pos="94000">
              <a:srgbClr val="FFF6F3">
                <a:alpha val="93000"/>
                <a:lumMod val="28000"/>
                <a:lumOff val="72000"/>
              </a:srgbClr>
            </a:gs>
            <a:gs pos="100000">
              <a:srgbClr val="FFFF00"/>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a:bodyPr>
          <a:lstStyle/>
          <a:p>
            <a:pPr marL="0" indent="0">
              <a:buNone/>
            </a:pPr>
            <a:r>
              <a:rPr lang="ru-RU" sz="3200" b="1" dirty="0">
                <a:latin typeface="Times New Roman" charset="0"/>
                <a:ea typeface="Times New Roman" charset="0"/>
                <a:cs typeface="Times New Roman" charset="0"/>
              </a:rPr>
              <a:t>Сила тока </a:t>
            </a:r>
            <a:r>
              <a:rPr lang="ru-RU" sz="3200" dirty="0">
                <a:latin typeface="Times New Roman" charset="0"/>
                <a:ea typeface="Times New Roman" charset="0"/>
                <a:cs typeface="Times New Roman" charset="0"/>
              </a:rPr>
              <a:t>— очень важная характеристика электрической цепи. Работающим с электрическими цепями надо знать, что для человеческого организма безопасной считается сила тока до 1 мА. Сила тока больше 100 мА приводит к серьёзным поражениям организма.</a:t>
            </a:r>
          </a:p>
        </p:txBody>
      </p:sp>
    </p:spTree>
    <p:extLst>
      <p:ext uri="{BB962C8B-B14F-4D97-AF65-F5344CB8AC3E}">
        <p14:creationId xmlns:p14="http://schemas.microsoft.com/office/powerpoint/2010/main" val="14025867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6000">
              <a:schemeClr val="bg1"/>
            </a:gs>
            <a:gs pos="94000">
              <a:srgbClr val="FFF6F3">
                <a:alpha val="93000"/>
                <a:lumMod val="28000"/>
                <a:lumOff val="72000"/>
              </a:srgbClr>
            </a:gs>
            <a:gs pos="100000">
              <a:srgbClr val="FF0000"/>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3600" b="1" dirty="0">
                <a:latin typeface="Times New Roman" charset="0"/>
                <a:ea typeface="Times New Roman" charset="0"/>
                <a:cs typeface="Times New Roman" charset="0"/>
              </a:rPr>
              <a:t>Общее устройство погрузчиков</a:t>
            </a:r>
            <a:br>
              <a:rPr lang="ru-RU" sz="3600" b="1" dirty="0">
                <a:latin typeface="Times New Roman" charset="0"/>
                <a:ea typeface="Times New Roman" charset="0"/>
                <a:cs typeface="Times New Roman" charset="0"/>
              </a:rPr>
            </a:br>
            <a:endParaRPr lang="ru-RU" sz="3600" b="1" dirty="0">
              <a:latin typeface="Times New Roman" charset="0"/>
              <a:ea typeface="Times New Roman" charset="0"/>
              <a:cs typeface="Times New Roman" charset="0"/>
            </a:endParaRPr>
          </a:p>
        </p:txBody>
      </p:sp>
      <p:sp>
        <p:nvSpPr>
          <p:cNvPr id="3" name="Объект 2"/>
          <p:cNvSpPr>
            <a:spLocks noGrp="1"/>
          </p:cNvSpPr>
          <p:nvPr>
            <p:ph idx="1"/>
          </p:nvPr>
        </p:nvSpPr>
        <p:spPr>
          <a:xfrm>
            <a:off x="838200" y="1234383"/>
            <a:ext cx="10515600" cy="4351338"/>
          </a:xfrm>
        </p:spPr>
        <p:txBody>
          <a:bodyPr>
            <a:noAutofit/>
          </a:bodyPr>
          <a:lstStyle/>
          <a:p>
            <a:pPr marL="0" indent="0">
              <a:buNone/>
            </a:pPr>
            <a:r>
              <a:rPr lang="ru-RU" b="1" u="sng" dirty="0">
                <a:latin typeface="Times New Roman" charset="0"/>
                <a:ea typeface="Times New Roman" charset="0"/>
                <a:cs typeface="Times New Roman" charset="0"/>
              </a:rPr>
              <a:t>Погрузчики состоят из следующих основных частей:</a:t>
            </a:r>
          </a:p>
          <a:p>
            <a:pPr marL="514350" lvl="0" indent="-514350">
              <a:buAutoNum type="arabicPeriod"/>
            </a:pPr>
            <a:r>
              <a:rPr lang="ru-RU" dirty="0">
                <a:latin typeface="Times New Roman" charset="0"/>
                <a:ea typeface="Times New Roman" charset="0"/>
                <a:cs typeface="Times New Roman" charset="0"/>
              </a:rPr>
              <a:t>Двигатель внутреннего сгорания</a:t>
            </a:r>
          </a:p>
          <a:p>
            <a:pPr marL="514350" lvl="0" indent="-514350">
              <a:buAutoNum type="arabicPeriod" startAt="2"/>
            </a:pPr>
            <a:r>
              <a:rPr lang="ru-RU" dirty="0">
                <a:latin typeface="Times New Roman" charset="0"/>
                <a:ea typeface="Times New Roman" charset="0"/>
                <a:cs typeface="Times New Roman" charset="0"/>
              </a:rPr>
              <a:t>Трансмиссия</a:t>
            </a:r>
          </a:p>
          <a:p>
            <a:pPr marL="514350" lvl="0" indent="-514350">
              <a:buAutoNum type="arabicPeriod" startAt="2"/>
            </a:pPr>
            <a:r>
              <a:rPr lang="ru-RU" dirty="0">
                <a:latin typeface="Times New Roman" charset="0"/>
                <a:ea typeface="Times New Roman" charset="0"/>
                <a:cs typeface="Times New Roman" charset="0"/>
              </a:rPr>
              <a:t>Ходовая часть (шасси)</a:t>
            </a:r>
          </a:p>
          <a:p>
            <a:pPr marL="514350" lvl="0" indent="-514350">
              <a:buAutoNum type="arabicPeriod" startAt="2"/>
            </a:pPr>
            <a:r>
              <a:rPr lang="ru-RU" dirty="0">
                <a:latin typeface="Times New Roman" charset="0"/>
                <a:ea typeface="Times New Roman" charset="0"/>
                <a:cs typeface="Times New Roman" charset="0"/>
              </a:rPr>
              <a:t>Рулевое управление</a:t>
            </a:r>
          </a:p>
          <a:p>
            <a:pPr marL="0" indent="0">
              <a:buNone/>
            </a:pPr>
            <a:r>
              <a:rPr lang="ru-RU" dirty="0">
                <a:latin typeface="Times New Roman" charset="0"/>
                <a:ea typeface="Times New Roman" charset="0"/>
                <a:cs typeface="Times New Roman" charset="0"/>
              </a:rPr>
              <a:t>5. Тормозная система</a:t>
            </a:r>
          </a:p>
          <a:p>
            <a:pPr marL="0" indent="0">
              <a:buNone/>
            </a:pPr>
            <a:r>
              <a:rPr lang="ru-RU" dirty="0">
                <a:latin typeface="Times New Roman" charset="0"/>
                <a:ea typeface="Times New Roman" charset="0"/>
                <a:cs typeface="Times New Roman" charset="0"/>
              </a:rPr>
              <a:t>6. Грузоподъемный механизм</a:t>
            </a:r>
          </a:p>
          <a:p>
            <a:pPr marL="0" indent="0">
              <a:buNone/>
            </a:pPr>
            <a:r>
              <a:rPr lang="ru-RU" dirty="0">
                <a:latin typeface="Times New Roman" charset="0"/>
                <a:ea typeface="Times New Roman" charset="0"/>
                <a:cs typeface="Times New Roman" charset="0"/>
              </a:rPr>
              <a:t>7. Гидравлическая система</a:t>
            </a:r>
          </a:p>
          <a:p>
            <a:pPr marL="0" indent="0">
              <a:buNone/>
            </a:pPr>
            <a:r>
              <a:rPr lang="ru-RU" dirty="0">
                <a:latin typeface="Times New Roman" charset="0"/>
                <a:ea typeface="Times New Roman" charset="0"/>
                <a:cs typeface="Times New Roman" charset="0"/>
              </a:rPr>
              <a:t>8. Электрооборудование</a:t>
            </a:r>
          </a:p>
        </p:txBody>
      </p:sp>
    </p:spTree>
    <p:extLst>
      <p:ext uri="{BB962C8B-B14F-4D97-AF65-F5344CB8AC3E}">
        <p14:creationId xmlns:p14="http://schemas.microsoft.com/office/powerpoint/2010/main" val="21147380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6000">
              <a:schemeClr val="bg1"/>
            </a:gs>
            <a:gs pos="94000">
              <a:srgbClr val="FFF6F3">
                <a:alpha val="93000"/>
                <a:lumMod val="28000"/>
                <a:lumOff val="72000"/>
              </a:srgbClr>
            </a:gs>
            <a:gs pos="100000">
              <a:srgbClr val="FFFF00"/>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739346" y="1406279"/>
            <a:ext cx="10515600" cy="5734511"/>
          </a:xfrm>
        </p:spPr>
        <p:txBody>
          <a:bodyPr>
            <a:normAutofit/>
          </a:bodyPr>
          <a:lstStyle/>
          <a:p>
            <a:pPr marL="0" indent="0">
              <a:buNone/>
            </a:pPr>
            <a:r>
              <a:rPr lang="ru-RU" sz="3200" b="1" dirty="0">
                <a:latin typeface="Times New Roman" charset="0"/>
                <a:ea typeface="Times New Roman" charset="0"/>
                <a:cs typeface="Times New Roman" charset="0"/>
              </a:rPr>
              <a:t>Вольтметр.</a:t>
            </a:r>
            <a:r>
              <a:rPr lang="ru-RU" sz="3200" dirty="0">
                <a:latin typeface="Times New Roman" charset="0"/>
                <a:ea typeface="Times New Roman" charset="0"/>
                <a:cs typeface="Times New Roman" charset="0"/>
              </a:rPr>
              <a:t> Измерение напряжения</a:t>
            </a:r>
          </a:p>
          <a:p>
            <a:r>
              <a:rPr lang="ru-RU" sz="3200" dirty="0">
                <a:latin typeface="Times New Roman" charset="0"/>
                <a:ea typeface="Times New Roman" charset="0"/>
                <a:cs typeface="Times New Roman" charset="0"/>
              </a:rPr>
              <a:t>Для измерения напряжения на полюсах источника тока или на каком-нибудь участке цепи применяют прибор, называемый </a:t>
            </a:r>
            <a:r>
              <a:rPr lang="ru-RU" sz="3200" b="1" dirty="0">
                <a:latin typeface="Times New Roman" charset="0"/>
                <a:ea typeface="Times New Roman" charset="0"/>
                <a:cs typeface="Times New Roman" charset="0"/>
              </a:rPr>
              <a:t>вольтметром</a:t>
            </a:r>
            <a:r>
              <a:rPr lang="ru-RU" sz="3200" dirty="0">
                <a:latin typeface="Times New Roman" charset="0"/>
                <a:ea typeface="Times New Roman" charset="0"/>
                <a:cs typeface="Times New Roman" charset="0"/>
              </a:rPr>
              <a:t>.</a:t>
            </a:r>
          </a:p>
          <a:p>
            <a:r>
              <a:rPr lang="ru-RU" sz="3200" dirty="0">
                <a:latin typeface="Times New Roman" charset="0"/>
                <a:ea typeface="Times New Roman" charset="0"/>
                <a:cs typeface="Times New Roman" charset="0"/>
              </a:rPr>
              <a:t>Вольтметр, используемый в школьных опытах, показан на рисунке </a:t>
            </a:r>
            <a:r>
              <a:rPr lang="ru-RU" sz="3200" dirty="0" smtClean="0">
                <a:latin typeface="Times New Roman" charset="0"/>
                <a:ea typeface="Times New Roman" charset="0"/>
                <a:cs typeface="Times New Roman" charset="0"/>
              </a:rPr>
              <a:t>10, </a:t>
            </a:r>
            <a:r>
              <a:rPr lang="ru-RU" sz="3200" dirty="0">
                <a:latin typeface="Times New Roman" charset="0"/>
                <a:ea typeface="Times New Roman" charset="0"/>
                <a:cs typeface="Times New Roman" charset="0"/>
              </a:rPr>
              <a:t>а, в лабораторных работах — на рисунке </a:t>
            </a:r>
            <a:r>
              <a:rPr lang="ru-RU" sz="3200" dirty="0" smtClean="0">
                <a:latin typeface="Times New Roman" charset="0"/>
                <a:ea typeface="Times New Roman" charset="0"/>
                <a:cs typeface="Times New Roman" charset="0"/>
              </a:rPr>
              <a:t>10, в.</a:t>
            </a:r>
            <a:endParaRPr lang="ru-RU" sz="3200" dirty="0">
              <a:latin typeface="Times New Roman" charset="0"/>
              <a:ea typeface="Times New Roman" charset="0"/>
              <a:cs typeface="Times New Roman" charset="0"/>
            </a:endParaRPr>
          </a:p>
          <a:p>
            <a:endParaRPr lang="ru-RU" sz="32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947346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6000">
              <a:schemeClr val="bg1"/>
            </a:gs>
            <a:gs pos="94000">
              <a:srgbClr val="FFF6F3">
                <a:alpha val="93000"/>
                <a:lumMod val="28000"/>
                <a:lumOff val="72000"/>
              </a:srgbClr>
            </a:gs>
            <a:gs pos="100000">
              <a:srgbClr val="FFFF00"/>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838200" y="707923"/>
            <a:ext cx="10515600" cy="5469040"/>
          </a:xfrm>
        </p:spPr>
        <p:txBody>
          <a:bodyPr>
            <a:normAutofit/>
          </a:bodyPr>
          <a:lstStyle/>
          <a:p>
            <a:pPr marL="0" indent="0">
              <a:buNone/>
            </a:pPr>
            <a:r>
              <a:rPr lang="ru-RU" sz="3200" dirty="0">
                <a:latin typeface="Times New Roman" charset="0"/>
                <a:ea typeface="Times New Roman" charset="0"/>
                <a:cs typeface="Times New Roman" charset="0"/>
              </a:rPr>
              <a:t>Многие вольтметры по внешнему виду очень похожи на амперметры. Для отличия вольтметра от других электроизмерительных приборов на его шкале ставят букву </a:t>
            </a:r>
            <a:r>
              <a:rPr lang="ru-RU" sz="3200" dirty="0" err="1">
                <a:latin typeface="Times New Roman" charset="0"/>
                <a:ea typeface="Times New Roman" charset="0"/>
                <a:cs typeface="Times New Roman" charset="0"/>
              </a:rPr>
              <a:t>V</a:t>
            </a:r>
            <a:r>
              <a:rPr lang="ru-RU" sz="3200" dirty="0">
                <a:latin typeface="Times New Roman" charset="0"/>
                <a:ea typeface="Times New Roman" charset="0"/>
                <a:cs typeface="Times New Roman" charset="0"/>
              </a:rPr>
              <a:t>. На схемах вольтметр изображают кружком с буквой </a:t>
            </a:r>
            <a:r>
              <a:rPr lang="ru-RU" sz="3200" dirty="0" err="1">
                <a:latin typeface="Times New Roman" charset="0"/>
                <a:ea typeface="Times New Roman" charset="0"/>
                <a:cs typeface="Times New Roman" charset="0"/>
              </a:rPr>
              <a:t>V</a:t>
            </a:r>
            <a:r>
              <a:rPr lang="ru-RU" sz="3200" dirty="0">
                <a:latin typeface="Times New Roman" charset="0"/>
                <a:ea typeface="Times New Roman" charset="0"/>
                <a:cs typeface="Times New Roman" charset="0"/>
              </a:rPr>
              <a:t> внутри (рис. </a:t>
            </a:r>
            <a:r>
              <a:rPr lang="ru-RU" sz="3200" dirty="0" smtClean="0">
                <a:latin typeface="Times New Roman" charset="0"/>
                <a:ea typeface="Times New Roman" charset="0"/>
                <a:cs typeface="Times New Roman" charset="0"/>
              </a:rPr>
              <a:t>10, </a:t>
            </a:r>
            <a:r>
              <a:rPr lang="ru-RU" sz="3200" dirty="0">
                <a:latin typeface="Times New Roman" charset="0"/>
                <a:ea typeface="Times New Roman" charset="0"/>
                <a:cs typeface="Times New Roman" charset="0"/>
              </a:rPr>
              <a:t>б).</a:t>
            </a:r>
          </a:p>
          <a:p>
            <a:endParaRPr lang="ru-RU" sz="3200" dirty="0">
              <a:latin typeface="Times New Roman" charset="0"/>
              <a:ea typeface="Times New Roman" charset="0"/>
              <a:cs typeface="Times New Roman" charset="0"/>
            </a:endParaRPr>
          </a:p>
        </p:txBody>
      </p:sp>
      <p:pic>
        <p:nvPicPr>
          <p:cNvPr id="4" name="Изображение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5429" y="3160252"/>
            <a:ext cx="7933528" cy="2591619"/>
          </a:xfrm>
          <a:prstGeom prst="rect">
            <a:avLst/>
          </a:prstGeom>
        </p:spPr>
      </p:pic>
      <p:sp>
        <p:nvSpPr>
          <p:cNvPr id="5" name="TextBox 4"/>
          <p:cNvSpPr txBox="1"/>
          <p:nvPr/>
        </p:nvSpPr>
        <p:spPr>
          <a:xfrm>
            <a:off x="4188542" y="5751871"/>
            <a:ext cx="5177880" cy="584775"/>
          </a:xfrm>
          <a:prstGeom prst="rect">
            <a:avLst/>
          </a:prstGeom>
          <a:noFill/>
        </p:spPr>
        <p:txBody>
          <a:bodyPr wrap="square" rtlCol="0">
            <a:spAutoFit/>
          </a:bodyPr>
          <a:lstStyle/>
          <a:p>
            <a:r>
              <a:rPr lang="ru-RU" sz="3200" i="1" dirty="0">
                <a:latin typeface="Times New Roman" charset="0"/>
                <a:ea typeface="Times New Roman" charset="0"/>
                <a:cs typeface="Times New Roman" charset="0"/>
              </a:rPr>
              <a:t>Рис. </a:t>
            </a:r>
            <a:r>
              <a:rPr lang="ru-RU" sz="3200" i="1" dirty="0" smtClean="0">
                <a:latin typeface="Times New Roman" charset="0"/>
                <a:ea typeface="Times New Roman" charset="0"/>
                <a:cs typeface="Times New Roman" charset="0"/>
              </a:rPr>
              <a:t>10. </a:t>
            </a:r>
            <a:r>
              <a:rPr lang="ru-RU" sz="3200" i="1" dirty="0">
                <a:latin typeface="Times New Roman" charset="0"/>
                <a:ea typeface="Times New Roman" charset="0"/>
                <a:cs typeface="Times New Roman" charset="0"/>
              </a:rPr>
              <a:t>Вольтметр</a:t>
            </a:r>
            <a:endParaRPr lang="ru-RU" sz="32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5722769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6000">
              <a:schemeClr val="bg1"/>
            </a:gs>
            <a:gs pos="94000">
              <a:srgbClr val="FFF6F3">
                <a:alpha val="93000"/>
                <a:lumMod val="28000"/>
                <a:lumOff val="72000"/>
              </a:srgbClr>
            </a:gs>
            <a:gs pos="100000">
              <a:srgbClr val="FFFF00"/>
            </a:gs>
          </a:gsLst>
          <a:lin ang="5400000" scaled="1"/>
        </a:gradFill>
        <a:effectLst/>
      </p:bgPr>
    </p:bg>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48534" y="1209368"/>
            <a:ext cx="9701144" cy="4561117"/>
          </a:xfrm>
        </p:spPr>
      </p:pic>
      <p:sp>
        <p:nvSpPr>
          <p:cNvPr id="5" name="TextBox 4"/>
          <p:cNvSpPr txBox="1"/>
          <p:nvPr/>
        </p:nvSpPr>
        <p:spPr>
          <a:xfrm>
            <a:off x="1348534" y="5782721"/>
            <a:ext cx="10747189" cy="584775"/>
          </a:xfrm>
          <a:prstGeom prst="rect">
            <a:avLst/>
          </a:prstGeom>
          <a:noFill/>
        </p:spPr>
        <p:txBody>
          <a:bodyPr wrap="square" rtlCol="0">
            <a:spAutoFit/>
          </a:bodyPr>
          <a:lstStyle/>
          <a:p>
            <a:r>
              <a:rPr lang="ru-RU" sz="3200" dirty="0" smtClean="0">
                <a:latin typeface="Times New Roman" charset="0"/>
                <a:ea typeface="Times New Roman" charset="0"/>
                <a:cs typeface="Times New Roman" charset="0"/>
              </a:rPr>
              <a:t>Рис 11 </a:t>
            </a:r>
            <a:r>
              <a:rPr lang="ru-RU" sz="3200" i="1" dirty="0">
                <a:latin typeface="Times New Roman" charset="0"/>
                <a:ea typeface="Times New Roman" charset="0"/>
                <a:cs typeface="Times New Roman" charset="0"/>
              </a:rPr>
              <a:t>Подключение вольтметра и амперметра в цепь</a:t>
            </a:r>
            <a:endParaRPr lang="ru-RU" sz="32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5733633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6000">
              <a:schemeClr val="bg1"/>
            </a:gs>
            <a:gs pos="94000">
              <a:srgbClr val="FFF6F3">
                <a:alpha val="93000"/>
                <a:lumMod val="28000"/>
                <a:lumOff val="72000"/>
              </a:srgbClr>
            </a:gs>
            <a:gs pos="100000">
              <a:srgbClr val="FFFF00"/>
            </a:gs>
          </a:gsLst>
          <a:lin ang="5400000" scaled="1"/>
        </a:gradFill>
        <a:effectLst/>
      </p:bgPr>
    </p:bg>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79713" y="825275"/>
            <a:ext cx="2075197" cy="4883547"/>
          </a:xfrm>
        </p:spPr>
      </p:pic>
      <p:sp>
        <p:nvSpPr>
          <p:cNvPr id="5" name="TextBox 4"/>
          <p:cNvSpPr txBox="1"/>
          <p:nvPr/>
        </p:nvSpPr>
        <p:spPr>
          <a:xfrm>
            <a:off x="5798109" y="1878228"/>
            <a:ext cx="4235578" cy="1569660"/>
          </a:xfrm>
          <a:prstGeom prst="rect">
            <a:avLst/>
          </a:prstGeom>
          <a:noFill/>
        </p:spPr>
        <p:txBody>
          <a:bodyPr wrap="square" rtlCol="0">
            <a:spAutoFit/>
          </a:bodyPr>
          <a:lstStyle/>
          <a:p>
            <a:r>
              <a:rPr lang="ru-RU" sz="3200" i="1" dirty="0">
                <a:latin typeface="Times New Roman" charset="0"/>
                <a:ea typeface="Times New Roman" charset="0"/>
                <a:cs typeface="Times New Roman" charset="0"/>
              </a:rPr>
              <a:t>Рис. </a:t>
            </a:r>
            <a:r>
              <a:rPr lang="ru-RU" sz="3200" i="1" dirty="0" smtClean="0">
                <a:latin typeface="Times New Roman" charset="0"/>
                <a:ea typeface="Times New Roman" charset="0"/>
                <a:cs typeface="Times New Roman" charset="0"/>
              </a:rPr>
              <a:t>12. </a:t>
            </a:r>
            <a:r>
              <a:rPr lang="ru-RU" sz="3200" i="1" dirty="0">
                <a:latin typeface="Times New Roman" charset="0"/>
                <a:ea typeface="Times New Roman" charset="0"/>
                <a:cs typeface="Times New Roman" charset="0"/>
              </a:rPr>
              <a:t>Подключение вольтметра к источнику тока</a:t>
            </a:r>
            <a:endParaRPr lang="ru-RU" sz="32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1122557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6000">
              <a:schemeClr val="bg1"/>
            </a:gs>
            <a:gs pos="94000">
              <a:srgbClr val="FFF6F3">
                <a:alpha val="93000"/>
                <a:lumMod val="28000"/>
                <a:lumOff val="72000"/>
              </a:srgbClr>
            </a:gs>
            <a:gs pos="100000">
              <a:srgbClr val="FFFF00"/>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838200" y="1091381"/>
            <a:ext cx="10515600" cy="5085582"/>
          </a:xfrm>
        </p:spPr>
        <p:txBody>
          <a:bodyPr>
            <a:normAutofit/>
          </a:bodyPr>
          <a:lstStyle/>
          <a:p>
            <a:pPr marL="0" indent="0">
              <a:buNone/>
            </a:pPr>
            <a:r>
              <a:rPr lang="ru-RU" sz="3200" b="1" dirty="0">
                <a:latin typeface="Times New Roman" charset="0"/>
                <a:ea typeface="Times New Roman" charset="0"/>
                <a:cs typeface="Times New Roman" charset="0"/>
              </a:rPr>
              <a:t>Омметр</a:t>
            </a:r>
            <a:r>
              <a:rPr lang="ru-RU" sz="3200" dirty="0">
                <a:latin typeface="Times New Roman" charset="0"/>
                <a:ea typeface="Times New Roman" charset="0"/>
                <a:cs typeface="Times New Roman" charset="0"/>
              </a:rPr>
              <a:t> — прибор для измерения сопротивления проводника или элемента электрической цепи.</a:t>
            </a:r>
          </a:p>
          <a:p>
            <a:pPr marL="0" indent="0">
              <a:buNone/>
            </a:pPr>
            <a:endParaRPr lang="ru-RU" sz="3200" dirty="0" smtClean="0">
              <a:latin typeface="Times New Roman" charset="0"/>
              <a:ea typeface="Times New Roman" charset="0"/>
              <a:cs typeface="Times New Roman" charset="0"/>
            </a:endParaRPr>
          </a:p>
          <a:p>
            <a:pPr marL="0" indent="0">
              <a:buNone/>
            </a:pPr>
            <a:r>
              <a:rPr lang="ru-RU" sz="3200" dirty="0" smtClean="0">
                <a:latin typeface="Times New Roman" charset="0"/>
                <a:ea typeface="Times New Roman" charset="0"/>
                <a:cs typeface="Times New Roman" charset="0"/>
              </a:rPr>
              <a:t>Омметр </a:t>
            </a:r>
            <a:r>
              <a:rPr lang="ru-RU" sz="3200" dirty="0">
                <a:latin typeface="Times New Roman" charset="0"/>
                <a:ea typeface="Times New Roman" charset="0"/>
                <a:cs typeface="Times New Roman" charset="0"/>
              </a:rPr>
              <a:t>и измеряемое сопротивление включаются последовательно. Диапазон измерений таких приборов — от единиц  ом до миллионов ом. </a:t>
            </a:r>
          </a:p>
        </p:txBody>
      </p:sp>
    </p:spTree>
    <p:extLst>
      <p:ext uri="{BB962C8B-B14F-4D97-AF65-F5344CB8AC3E}">
        <p14:creationId xmlns:p14="http://schemas.microsoft.com/office/powerpoint/2010/main" val="243268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6000">
              <a:schemeClr val="bg1"/>
            </a:gs>
            <a:gs pos="94000">
              <a:srgbClr val="FFF6F3">
                <a:alpha val="93000"/>
                <a:lumMod val="28000"/>
                <a:lumOff val="72000"/>
              </a:srgbClr>
            </a:gs>
            <a:gs pos="100000">
              <a:srgbClr val="FFFF00"/>
            </a:gs>
          </a:gsLst>
          <a:lin ang="5400000" scaled="1"/>
        </a:gradFill>
        <a:effectLst/>
      </p:bgPr>
    </p:bg>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54706" y="840259"/>
            <a:ext cx="3718338" cy="5164358"/>
          </a:xfrm>
        </p:spPr>
      </p:pic>
    </p:spTree>
    <p:extLst>
      <p:ext uri="{BB962C8B-B14F-4D97-AF65-F5344CB8AC3E}">
        <p14:creationId xmlns:p14="http://schemas.microsoft.com/office/powerpoint/2010/main" val="7765320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6000">
              <a:schemeClr val="bg1"/>
            </a:gs>
            <a:gs pos="94000">
              <a:srgbClr val="FFF6F3">
                <a:alpha val="93000"/>
                <a:lumMod val="28000"/>
                <a:lumOff val="72000"/>
              </a:srgbClr>
            </a:gs>
            <a:gs pos="100000">
              <a:srgbClr val="FFFF00"/>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1217673" y="790846"/>
            <a:ext cx="10515600" cy="4351338"/>
          </a:xfrm>
        </p:spPr>
        <p:txBody>
          <a:bodyPr>
            <a:normAutofit/>
          </a:bodyPr>
          <a:lstStyle/>
          <a:p>
            <a:r>
              <a:rPr lang="ru-RU" sz="3200" dirty="0">
                <a:latin typeface="Times New Roman" charset="0"/>
                <a:ea typeface="Times New Roman" charset="0"/>
                <a:cs typeface="Times New Roman" charset="0"/>
              </a:rPr>
              <a:t>Схема подключения измерительных приборов:</a:t>
            </a:r>
          </a:p>
          <a:p>
            <a:endParaRPr lang="ru-RU" sz="3200" dirty="0">
              <a:latin typeface="Times New Roman" charset="0"/>
              <a:ea typeface="Times New Roman" charset="0"/>
              <a:cs typeface="Times New Roman" charset="0"/>
            </a:endParaRPr>
          </a:p>
        </p:txBody>
      </p:sp>
      <p:pic>
        <p:nvPicPr>
          <p:cNvPr id="4" name="Изображение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8429" y="1672754"/>
            <a:ext cx="7056120" cy="4381500"/>
          </a:xfrm>
          <a:prstGeom prst="rect">
            <a:avLst/>
          </a:prstGeom>
        </p:spPr>
      </p:pic>
    </p:spTree>
    <p:extLst>
      <p:ext uri="{BB962C8B-B14F-4D97-AF65-F5344CB8AC3E}">
        <p14:creationId xmlns:p14="http://schemas.microsoft.com/office/powerpoint/2010/main" val="711845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6000">
              <a:schemeClr val="bg1"/>
            </a:gs>
            <a:gs pos="94000">
              <a:srgbClr val="FFF6F3">
                <a:alpha val="93000"/>
                <a:lumMod val="28000"/>
                <a:lumOff val="72000"/>
              </a:srgbClr>
            </a:gs>
            <a:gs pos="100000">
              <a:srgbClr val="FFFF00"/>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319216" y="958247"/>
            <a:ext cx="11642124" cy="5144576"/>
          </a:xfrm>
        </p:spPr>
        <p:txBody>
          <a:bodyPr>
            <a:normAutofit/>
          </a:bodyPr>
          <a:lstStyle/>
          <a:p>
            <a:pPr marL="0" indent="0">
              <a:buNone/>
            </a:pPr>
            <a:r>
              <a:rPr lang="ru-RU" sz="3200" b="1" dirty="0">
                <a:latin typeface="Times New Roman" charset="0"/>
                <a:ea typeface="Times New Roman" charset="0"/>
                <a:cs typeface="Times New Roman" charset="0"/>
              </a:rPr>
              <a:t>Автомобильный аккумулятор </a:t>
            </a:r>
            <a:r>
              <a:rPr lang="ru-RU" sz="3200" dirty="0">
                <a:latin typeface="Times New Roman" charset="0"/>
                <a:ea typeface="Times New Roman" charset="0"/>
                <a:cs typeface="Times New Roman" charset="0"/>
              </a:rPr>
              <a:t>является важным элементом электрооборудования – </a:t>
            </a:r>
            <a:r>
              <a:rPr lang="ru-RU" sz="3200" dirty="0" smtClean="0">
                <a:latin typeface="Times New Roman" charset="0"/>
                <a:ea typeface="Times New Roman" charset="0"/>
                <a:cs typeface="Times New Roman" charset="0"/>
              </a:rPr>
              <a:t>наряду </a:t>
            </a:r>
            <a:r>
              <a:rPr lang="ru-RU" sz="3200" dirty="0">
                <a:latin typeface="Times New Roman" charset="0"/>
                <a:ea typeface="Times New Roman" charset="0"/>
                <a:cs typeface="Times New Roman" charset="0"/>
              </a:rPr>
              <a:t>с </a:t>
            </a:r>
            <a:r>
              <a:rPr lang="ru-RU" sz="3200" dirty="0">
                <a:latin typeface="Times New Roman" charset="0"/>
                <a:ea typeface="Times New Roman" charset="0"/>
                <a:cs typeface="Times New Roman" charset="0"/>
                <a:hlinkClick r:id="rId3"/>
              </a:rPr>
              <a:t>генератором</a:t>
            </a:r>
            <a:r>
              <a:rPr lang="ru-RU" sz="3200" dirty="0">
                <a:latin typeface="Times New Roman" charset="0"/>
                <a:ea typeface="Times New Roman" charset="0"/>
                <a:cs typeface="Times New Roman" charset="0"/>
              </a:rPr>
              <a:t> выступает источником тока. </a:t>
            </a:r>
          </a:p>
          <a:p>
            <a:pPr marL="0" indent="0">
              <a:buNone/>
            </a:pPr>
            <a:r>
              <a:rPr lang="ru-RU" sz="3200" u="sng" dirty="0">
                <a:latin typeface="Times New Roman" charset="0"/>
                <a:ea typeface="Times New Roman" charset="0"/>
                <a:cs typeface="Times New Roman" charset="0"/>
              </a:rPr>
              <a:t>В автомобиле аккумуляторная батарея выполняет несколько функций:</a:t>
            </a:r>
          </a:p>
          <a:p>
            <a:r>
              <a:rPr lang="ru-RU" sz="3200" dirty="0">
                <a:latin typeface="Times New Roman" charset="0"/>
                <a:ea typeface="Times New Roman" charset="0"/>
                <a:cs typeface="Times New Roman" charset="0"/>
              </a:rPr>
              <a:t>питание стартера при запуске двигателя;</a:t>
            </a:r>
          </a:p>
          <a:p>
            <a:r>
              <a:rPr lang="ru-RU" sz="3200" dirty="0">
                <a:latin typeface="Times New Roman" charset="0"/>
                <a:ea typeface="Times New Roman" charset="0"/>
                <a:cs typeface="Times New Roman" charset="0"/>
              </a:rPr>
              <a:t>питание потребителей при выключенном двигателе;</a:t>
            </a:r>
          </a:p>
          <a:p>
            <a:r>
              <a:rPr lang="ru-RU" sz="3200" dirty="0">
                <a:latin typeface="Times New Roman" charset="0"/>
                <a:ea typeface="Times New Roman" charset="0"/>
                <a:cs typeface="Times New Roman" charset="0"/>
              </a:rPr>
              <a:t>питание потребителей в дополнение к генератору при включенном двигателе.</a:t>
            </a:r>
          </a:p>
          <a:p>
            <a:endParaRPr lang="ru-RU" sz="32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0251871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6000">
              <a:schemeClr val="bg1"/>
            </a:gs>
            <a:gs pos="94000">
              <a:srgbClr val="FFF6F3">
                <a:alpha val="93000"/>
                <a:lumMod val="28000"/>
                <a:lumOff val="72000"/>
              </a:srgbClr>
            </a:gs>
            <a:gs pos="100000">
              <a:srgbClr val="FFFF00"/>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21138" y="365124"/>
            <a:ext cx="10515600" cy="1325563"/>
          </a:xfrm>
        </p:spPr>
        <p:txBody>
          <a:bodyPr>
            <a:normAutofit/>
          </a:bodyPr>
          <a:lstStyle/>
          <a:p>
            <a:r>
              <a:rPr lang="ru-RU" sz="3600" b="1" dirty="0">
                <a:latin typeface="Times New Roman" charset="0"/>
                <a:ea typeface="Times New Roman" charset="0"/>
                <a:cs typeface="Times New Roman" charset="0"/>
              </a:rPr>
              <a:t>Устройство аккумуляторной батареи</a:t>
            </a:r>
            <a:br>
              <a:rPr lang="ru-RU" sz="3600" b="1" dirty="0">
                <a:latin typeface="Times New Roman" charset="0"/>
                <a:ea typeface="Times New Roman" charset="0"/>
                <a:cs typeface="Times New Roman" charset="0"/>
              </a:rPr>
            </a:br>
            <a:endParaRPr lang="ru-RU" sz="3600" dirty="0">
              <a:latin typeface="Times New Roman" charset="0"/>
              <a:ea typeface="Times New Roman" charset="0"/>
              <a:cs typeface="Times New Roman" charset="0"/>
            </a:endParaRPr>
          </a:p>
        </p:txBody>
      </p:sp>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21138" y="1027906"/>
            <a:ext cx="8349723" cy="5321557"/>
          </a:xfrm>
        </p:spPr>
      </p:pic>
    </p:spTree>
    <p:extLst>
      <p:ext uri="{BB962C8B-B14F-4D97-AF65-F5344CB8AC3E}">
        <p14:creationId xmlns:p14="http://schemas.microsoft.com/office/powerpoint/2010/main" val="1036140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6000">
              <a:schemeClr val="bg1"/>
            </a:gs>
            <a:gs pos="94000">
              <a:srgbClr val="FFF6F3">
                <a:alpha val="93000"/>
                <a:lumMod val="28000"/>
                <a:lumOff val="72000"/>
              </a:srgbClr>
            </a:gs>
            <a:gs pos="100000">
              <a:srgbClr val="FFFF00"/>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42287" y="612261"/>
            <a:ext cx="10515600" cy="1325563"/>
          </a:xfrm>
        </p:spPr>
        <p:txBody>
          <a:bodyPr>
            <a:normAutofit/>
          </a:bodyPr>
          <a:lstStyle/>
          <a:p>
            <a:r>
              <a:rPr lang="ru-RU" sz="3600" b="1" dirty="0">
                <a:latin typeface="Times New Roman" charset="0"/>
                <a:ea typeface="Times New Roman" charset="0"/>
                <a:cs typeface="Times New Roman" charset="0"/>
              </a:rPr>
              <a:t>Работа аккумуляторной батареи</a:t>
            </a:r>
            <a:br>
              <a:rPr lang="ru-RU" sz="3600" b="1" dirty="0">
                <a:latin typeface="Times New Roman" charset="0"/>
                <a:ea typeface="Times New Roman" charset="0"/>
                <a:cs typeface="Times New Roman" charset="0"/>
              </a:rPr>
            </a:br>
            <a:endParaRPr lang="ru-RU" sz="3600" dirty="0">
              <a:latin typeface="Times New Roman" charset="0"/>
              <a:ea typeface="Times New Roman" charset="0"/>
              <a:cs typeface="Times New Roman" charset="0"/>
            </a:endParaRPr>
          </a:p>
        </p:txBody>
      </p:sp>
      <p:sp>
        <p:nvSpPr>
          <p:cNvPr id="3" name="Объект 2"/>
          <p:cNvSpPr>
            <a:spLocks noGrp="1"/>
          </p:cNvSpPr>
          <p:nvPr>
            <p:ph idx="1"/>
          </p:nvPr>
        </p:nvSpPr>
        <p:spPr>
          <a:xfrm>
            <a:off x="838200" y="1275042"/>
            <a:ext cx="6452568" cy="5167312"/>
          </a:xfrm>
        </p:spPr>
        <p:txBody>
          <a:bodyPr>
            <a:normAutofit/>
          </a:bodyPr>
          <a:lstStyle/>
          <a:p>
            <a:r>
              <a:rPr lang="ru-RU" sz="3200" dirty="0">
                <a:latin typeface="Times New Roman" charset="0"/>
                <a:ea typeface="Times New Roman" charset="0"/>
                <a:cs typeface="Times New Roman" charset="0"/>
              </a:rPr>
              <a:t>Принцип действия аккумуляторной батареи основан на преобразовании электрической энергии в химическую энергию при заряде и наоборот химической энергии в электрическую при разряде. </a:t>
            </a:r>
            <a:endParaRPr lang="ru-RU" sz="3200" dirty="0" smtClean="0">
              <a:latin typeface="Times New Roman" charset="0"/>
              <a:ea typeface="Times New Roman" charset="0"/>
              <a:cs typeface="Times New Roman" charset="0"/>
            </a:endParaRPr>
          </a:p>
          <a:p>
            <a:r>
              <a:rPr lang="ru-RU" sz="3200" dirty="0" smtClean="0">
                <a:latin typeface="Times New Roman" charset="0"/>
                <a:ea typeface="Times New Roman" charset="0"/>
                <a:cs typeface="Times New Roman" charset="0"/>
              </a:rPr>
              <a:t>Работа </a:t>
            </a:r>
            <a:r>
              <a:rPr lang="ru-RU" sz="3200" dirty="0">
                <a:latin typeface="Times New Roman" charset="0"/>
                <a:ea typeface="Times New Roman" charset="0"/>
                <a:cs typeface="Times New Roman" charset="0"/>
              </a:rPr>
              <a:t>аккумуляторной батареи носит циклический характер: разряд-заряд.</a:t>
            </a:r>
          </a:p>
        </p:txBody>
      </p:sp>
      <p:pic>
        <p:nvPicPr>
          <p:cNvPr id="4" name="Изображение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0768" y="1764829"/>
            <a:ext cx="4901232" cy="3353260"/>
          </a:xfrm>
          <a:prstGeom prst="rect">
            <a:avLst/>
          </a:prstGeom>
        </p:spPr>
      </p:pic>
    </p:spTree>
    <p:extLst>
      <p:ext uri="{BB962C8B-B14F-4D97-AF65-F5344CB8AC3E}">
        <p14:creationId xmlns:p14="http://schemas.microsoft.com/office/powerpoint/2010/main" val="13767100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6000">
              <a:schemeClr val="bg1"/>
            </a:gs>
            <a:gs pos="94000">
              <a:srgbClr val="FFF6F3">
                <a:alpha val="93000"/>
                <a:lumMod val="28000"/>
                <a:lumOff val="72000"/>
              </a:srgbClr>
            </a:gs>
            <a:gs pos="100000">
              <a:srgbClr val="FF0000"/>
            </a:gs>
          </a:gsLst>
          <a:lin ang="5400000" scaled="1"/>
        </a:gradFill>
        <a:effectLst/>
      </p:bgPr>
    </p:bg>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0489" y="1194242"/>
            <a:ext cx="4870142" cy="4239419"/>
          </a:xfrm>
        </p:spPr>
      </p:pic>
      <p:sp>
        <p:nvSpPr>
          <p:cNvPr id="11" name="TextBox 10"/>
          <p:cNvSpPr txBox="1"/>
          <p:nvPr/>
        </p:nvSpPr>
        <p:spPr>
          <a:xfrm>
            <a:off x="5811124" y="1490804"/>
            <a:ext cx="5094710" cy="3046988"/>
          </a:xfrm>
          <a:prstGeom prst="rect">
            <a:avLst/>
          </a:prstGeom>
          <a:noFill/>
        </p:spPr>
        <p:txBody>
          <a:bodyPr wrap="square" rtlCol="0">
            <a:spAutoFit/>
          </a:bodyPr>
          <a:lstStyle/>
          <a:p>
            <a:pPr marL="342900" indent="-342900">
              <a:buAutoNum type="arabicPeriod"/>
            </a:pPr>
            <a:r>
              <a:rPr lang="ru-RU" sz="3200" dirty="0">
                <a:latin typeface="Times New Roman" charset="0"/>
                <a:ea typeface="Times New Roman" charset="0"/>
                <a:cs typeface="Times New Roman" charset="0"/>
              </a:rPr>
              <a:t>Мачта</a:t>
            </a:r>
          </a:p>
          <a:p>
            <a:pPr marL="342900" indent="-342900">
              <a:buAutoNum type="arabicPeriod"/>
            </a:pPr>
            <a:r>
              <a:rPr lang="ru-RU" sz="3200" dirty="0">
                <a:latin typeface="Times New Roman" charset="0"/>
                <a:ea typeface="Times New Roman" charset="0"/>
                <a:cs typeface="Times New Roman" charset="0"/>
              </a:rPr>
              <a:t>Цепь</a:t>
            </a:r>
          </a:p>
          <a:p>
            <a:pPr marL="342900" indent="-342900">
              <a:buAutoNum type="arabicPeriod"/>
            </a:pPr>
            <a:r>
              <a:rPr lang="ru-RU" sz="3200" dirty="0">
                <a:latin typeface="Times New Roman" charset="0"/>
                <a:ea typeface="Times New Roman" charset="0"/>
                <a:cs typeface="Times New Roman" charset="0"/>
              </a:rPr>
              <a:t>Вилы</a:t>
            </a:r>
          </a:p>
          <a:p>
            <a:pPr marL="342900" indent="-342900">
              <a:buAutoNum type="arabicPeriod"/>
            </a:pPr>
            <a:r>
              <a:rPr lang="ru-RU" sz="3200" dirty="0">
                <a:latin typeface="Times New Roman" charset="0"/>
                <a:ea typeface="Times New Roman" charset="0"/>
                <a:cs typeface="Times New Roman" charset="0"/>
              </a:rPr>
              <a:t>Цилиндр наклона</a:t>
            </a:r>
          </a:p>
          <a:p>
            <a:pPr marL="342900" indent="-342900">
              <a:buAutoNum type="arabicPeriod"/>
            </a:pPr>
            <a:r>
              <a:rPr lang="ru-RU" sz="3200" dirty="0">
                <a:latin typeface="Times New Roman" charset="0"/>
                <a:ea typeface="Times New Roman" charset="0"/>
                <a:cs typeface="Times New Roman" charset="0"/>
              </a:rPr>
              <a:t>Сидение машиниста</a:t>
            </a:r>
          </a:p>
          <a:p>
            <a:pPr marL="342900" indent="-342900">
              <a:buAutoNum type="arabicPeriod"/>
            </a:pPr>
            <a:r>
              <a:rPr lang="ru-RU" sz="3200" dirty="0">
                <a:latin typeface="Times New Roman" charset="0"/>
                <a:ea typeface="Times New Roman" charset="0"/>
                <a:cs typeface="Times New Roman" charset="0"/>
              </a:rPr>
              <a:t>Защитное ограждение</a:t>
            </a:r>
          </a:p>
        </p:txBody>
      </p:sp>
    </p:spTree>
    <p:extLst>
      <p:ext uri="{BB962C8B-B14F-4D97-AF65-F5344CB8AC3E}">
        <p14:creationId xmlns:p14="http://schemas.microsoft.com/office/powerpoint/2010/main" val="11769113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6000">
              <a:schemeClr val="bg1"/>
            </a:gs>
            <a:gs pos="94000">
              <a:srgbClr val="FFF6F3">
                <a:alpha val="93000"/>
                <a:lumMod val="28000"/>
                <a:lumOff val="72000"/>
              </a:srgbClr>
            </a:gs>
            <a:gs pos="100000">
              <a:srgbClr val="FFFF00"/>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838200" y="1045029"/>
            <a:ext cx="10515600" cy="5131934"/>
          </a:xfrm>
        </p:spPr>
        <p:txBody>
          <a:bodyPr>
            <a:normAutofit/>
          </a:bodyPr>
          <a:lstStyle/>
          <a:p>
            <a:pPr marL="0" indent="0">
              <a:buNone/>
            </a:pPr>
            <a:r>
              <a:rPr lang="ru-RU" sz="3400" dirty="0">
                <a:latin typeface="Times New Roman" charset="0"/>
                <a:ea typeface="Times New Roman" charset="0"/>
                <a:cs typeface="Times New Roman" charset="0"/>
              </a:rPr>
              <a:t>Работа аккумуляторной батареи зависит от температуры окружающего воздуха. </a:t>
            </a:r>
            <a:endParaRPr lang="ru-RU" sz="3400" dirty="0" smtClean="0">
              <a:latin typeface="Times New Roman" charset="0"/>
              <a:ea typeface="Times New Roman" charset="0"/>
              <a:cs typeface="Times New Roman" charset="0"/>
            </a:endParaRPr>
          </a:p>
          <a:p>
            <a:pPr marL="0" indent="0">
              <a:buNone/>
            </a:pPr>
            <a:r>
              <a:rPr lang="ru-RU" sz="3400" dirty="0" smtClean="0">
                <a:latin typeface="Times New Roman" charset="0"/>
                <a:ea typeface="Times New Roman" charset="0"/>
                <a:cs typeface="Times New Roman" charset="0"/>
              </a:rPr>
              <a:t>При </a:t>
            </a:r>
            <a:r>
              <a:rPr lang="ru-RU" sz="3400" dirty="0">
                <a:latin typeface="Times New Roman" charset="0"/>
                <a:ea typeface="Times New Roman" charset="0"/>
                <a:cs typeface="Times New Roman" charset="0"/>
              </a:rPr>
              <a:t>повышении температуры увеличивается отдаваемая мощность, но вместе с ней увеличивается саморазряд и коррозия электродов. </a:t>
            </a:r>
            <a:endParaRPr lang="ru-RU" sz="3400" dirty="0" smtClean="0">
              <a:latin typeface="Times New Roman" charset="0"/>
              <a:ea typeface="Times New Roman" charset="0"/>
              <a:cs typeface="Times New Roman" charset="0"/>
            </a:endParaRPr>
          </a:p>
          <a:p>
            <a:pPr marL="0" indent="0">
              <a:buNone/>
            </a:pPr>
            <a:r>
              <a:rPr lang="ru-RU" sz="3400" dirty="0" smtClean="0">
                <a:latin typeface="Times New Roman" charset="0"/>
                <a:ea typeface="Times New Roman" charset="0"/>
                <a:cs typeface="Times New Roman" charset="0"/>
              </a:rPr>
              <a:t>Понижение </a:t>
            </a:r>
            <a:r>
              <a:rPr lang="ru-RU" sz="3400" dirty="0">
                <a:latin typeface="Times New Roman" charset="0"/>
                <a:ea typeface="Times New Roman" charset="0"/>
                <a:cs typeface="Times New Roman" charset="0"/>
              </a:rPr>
              <a:t>температуры сопровождается снижением разрядной емкости, замедлением химических процессов и уменьшением плотности электролита.</a:t>
            </a:r>
          </a:p>
        </p:txBody>
      </p:sp>
    </p:spTree>
    <p:extLst>
      <p:ext uri="{BB962C8B-B14F-4D97-AF65-F5344CB8AC3E}">
        <p14:creationId xmlns:p14="http://schemas.microsoft.com/office/powerpoint/2010/main" val="8228906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6000">
              <a:schemeClr val="bg1"/>
            </a:gs>
            <a:gs pos="94000">
              <a:srgbClr val="FFF6F3">
                <a:alpha val="93000"/>
                <a:lumMod val="28000"/>
                <a:lumOff val="72000"/>
              </a:srgbClr>
            </a:gs>
            <a:gs pos="100000">
              <a:srgbClr val="FFFF00"/>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600" b="1" dirty="0">
                <a:latin typeface="Times New Roman" charset="0"/>
                <a:ea typeface="Times New Roman" charset="0"/>
                <a:cs typeface="Times New Roman" charset="0"/>
              </a:rPr>
              <a:t>Параметры автомобильного аккумулятора</a:t>
            </a:r>
          </a:p>
        </p:txBody>
      </p:sp>
      <p:sp>
        <p:nvSpPr>
          <p:cNvPr id="3" name="Объект 2"/>
          <p:cNvSpPr>
            <a:spLocks noGrp="1"/>
          </p:cNvSpPr>
          <p:nvPr>
            <p:ph idx="1"/>
          </p:nvPr>
        </p:nvSpPr>
        <p:spPr/>
        <p:txBody>
          <a:bodyPr>
            <a:normAutofit/>
          </a:bodyPr>
          <a:lstStyle/>
          <a:p>
            <a:pPr marL="0" indent="0">
              <a:buNone/>
            </a:pPr>
            <a:r>
              <a:rPr lang="ru-RU" sz="3200" dirty="0">
                <a:latin typeface="Times New Roman" charset="0"/>
                <a:ea typeface="Times New Roman" charset="0"/>
                <a:cs typeface="Times New Roman" charset="0"/>
              </a:rPr>
              <a:t>Основными параметрами автомобильной аккумуляторной батареи являются: номинальная емкость, номинальное напряжение и ток холодной прокрутки. Данные параметры отражаются в маркировке аккумуляторной батареи, которая наносится на корпусе.</a:t>
            </a:r>
          </a:p>
        </p:txBody>
      </p:sp>
    </p:spTree>
    <p:extLst>
      <p:ext uri="{BB962C8B-B14F-4D97-AF65-F5344CB8AC3E}">
        <p14:creationId xmlns:p14="http://schemas.microsoft.com/office/powerpoint/2010/main" val="4987778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6000">
              <a:schemeClr val="bg1"/>
            </a:gs>
            <a:gs pos="94000">
              <a:srgbClr val="FFF6F3">
                <a:alpha val="93000"/>
                <a:lumMod val="28000"/>
                <a:lumOff val="72000"/>
              </a:srgbClr>
            </a:gs>
            <a:gs pos="100000">
              <a:srgbClr val="FFFF00"/>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162843"/>
            <a:ext cx="10515600" cy="1325563"/>
          </a:xfrm>
        </p:spPr>
        <p:txBody>
          <a:bodyPr>
            <a:normAutofit/>
          </a:bodyPr>
          <a:lstStyle/>
          <a:p>
            <a:r>
              <a:rPr lang="ru-RU" sz="3600" b="1" dirty="0">
                <a:latin typeface="Times New Roman" charset="0"/>
                <a:ea typeface="Times New Roman" charset="0"/>
                <a:cs typeface="Times New Roman" charset="0"/>
              </a:rPr>
              <a:t>Стартер. Строение, устройство и назначение.</a:t>
            </a:r>
            <a:br>
              <a:rPr lang="ru-RU" sz="3600" b="1" dirty="0">
                <a:latin typeface="Times New Roman" charset="0"/>
                <a:ea typeface="Times New Roman" charset="0"/>
                <a:cs typeface="Times New Roman" charset="0"/>
              </a:rPr>
            </a:br>
            <a:endParaRPr lang="ru-RU" sz="3600" b="1" dirty="0">
              <a:latin typeface="Times New Roman" charset="0"/>
              <a:ea typeface="Times New Roman" charset="0"/>
              <a:cs typeface="Times New Roman" charset="0"/>
            </a:endParaRPr>
          </a:p>
        </p:txBody>
      </p:sp>
      <p:sp>
        <p:nvSpPr>
          <p:cNvPr id="3" name="Объект 2"/>
          <p:cNvSpPr>
            <a:spLocks noGrp="1"/>
          </p:cNvSpPr>
          <p:nvPr>
            <p:ph idx="1"/>
          </p:nvPr>
        </p:nvSpPr>
        <p:spPr>
          <a:xfrm>
            <a:off x="838200" y="2488406"/>
            <a:ext cx="10515600" cy="4351338"/>
          </a:xfrm>
        </p:spPr>
        <p:txBody>
          <a:bodyPr>
            <a:normAutofit/>
          </a:bodyPr>
          <a:lstStyle/>
          <a:p>
            <a:pPr marL="0" indent="0">
              <a:buNone/>
            </a:pPr>
            <a:r>
              <a:rPr lang="ru-RU" sz="3200" b="1" dirty="0" smtClean="0">
                <a:latin typeface="Times New Roman" charset="0"/>
                <a:ea typeface="Times New Roman" charset="0"/>
                <a:cs typeface="Times New Roman" charset="0"/>
              </a:rPr>
              <a:t>Стартер</a:t>
            </a:r>
            <a:r>
              <a:rPr lang="ru-RU" sz="3200" dirty="0" smtClean="0">
                <a:latin typeface="Times New Roman" charset="0"/>
                <a:ea typeface="Times New Roman" charset="0"/>
                <a:cs typeface="Times New Roman" charset="0"/>
              </a:rPr>
              <a:t> </a:t>
            </a:r>
            <a:r>
              <a:rPr lang="ru-RU" sz="3200" dirty="0">
                <a:latin typeface="Times New Roman" charset="0"/>
                <a:ea typeface="Times New Roman" charset="0"/>
                <a:cs typeface="Times New Roman" charset="0"/>
              </a:rPr>
              <a:t>– устройство, преобразующее электрическую энергию в механическую для запуска двигателя. По сути – стартер это электромотор постоянного тока с механическим приводом. </a:t>
            </a:r>
          </a:p>
        </p:txBody>
      </p:sp>
    </p:spTree>
    <p:extLst>
      <p:ext uri="{BB962C8B-B14F-4D97-AF65-F5344CB8AC3E}">
        <p14:creationId xmlns:p14="http://schemas.microsoft.com/office/powerpoint/2010/main" val="269455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6000">
              <a:schemeClr val="bg1"/>
            </a:gs>
            <a:gs pos="94000">
              <a:srgbClr val="FFF6F3">
                <a:alpha val="93000"/>
                <a:lumMod val="28000"/>
                <a:lumOff val="72000"/>
              </a:srgbClr>
            </a:gs>
            <a:gs pos="100000">
              <a:srgbClr val="FFFF00"/>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1768" y="221290"/>
            <a:ext cx="10515600" cy="1325563"/>
          </a:xfrm>
        </p:spPr>
        <p:txBody>
          <a:bodyPr>
            <a:normAutofit/>
          </a:bodyPr>
          <a:lstStyle/>
          <a:p>
            <a:r>
              <a:rPr lang="ru-RU" sz="3600" b="1" dirty="0" smtClean="0">
                <a:latin typeface="Times New Roman" charset="0"/>
                <a:ea typeface="Times New Roman" charset="0"/>
                <a:cs typeface="Times New Roman" charset="0"/>
              </a:rPr>
              <a:t>Устройство стартера</a:t>
            </a:r>
            <a:endParaRPr lang="ru-RU" sz="3600" b="1" dirty="0">
              <a:latin typeface="Times New Roman" charset="0"/>
              <a:ea typeface="Times New Roman" charset="0"/>
              <a:cs typeface="Times New Roman" charset="0"/>
            </a:endParaRPr>
          </a:p>
        </p:txBody>
      </p:sp>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99729" y="1250290"/>
            <a:ext cx="7439677" cy="4489804"/>
          </a:xfrm>
        </p:spPr>
      </p:pic>
    </p:spTree>
    <p:extLst>
      <p:ext uri="{BB962C8B-B14F-4D97-AF65-F5344CB8AC3E}">
        <p14:creationId xmlns:p14="http://schemas.microsoft.com/office/powerpoint/2010/main" val="2007477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6000">
              <a:schemeClr val="bg1"/>
            </a:gs>
            <a:gs pos="94000">
              <a:srgbClr val="FFF6F3">
                <a:alpha val="93000"/>
                <a:lumMod val="28000"/>
                <a:lumOff val="72000"/>
              </a:srgbClr>
            </a:gs>
            <a:gs pos="100000">
              <a:srgbClr val="FFFF00"/>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042987"/>
            <a:ext cx="10515600" cy="1325563"/>
          </a:xfrm>
        </p:spPr>
        <p:txBody>
          <a:bodyPr>
            <a:normAutofit/>
          </a:bodyPr>
          <a:lstStyle/>
          <a:p>
            <a:r>
              <a:rPr lang="ru-RU" sz="3600" b="1" dirty="0">
                <a:latin typeface="Times New Roman" charset="0"/>
                <a:ea typeface="Times New Roman" charset="0"/>
                <a:cs typeface="Times New Roman" charset="0"/>
              </a:rPr>
              <a:t>Конструкции стартеров</a:t>
            </a:r>
            <a:endParaRPr lang="ru-RU" sz="3600" dirty="0">
              <a:latin typeface="Times New Roman" charset="0"/>
              <a:ea typeface="Times New Roman" charset="0"/>
              <a:cs typeface="Times New Roman" charset="0"/>
            </a:endParaRPr>
          </a:p>
        </p:txBody>
      </p:sp>
      <p:sp>
        <p:nvSpPr>
          <p:cNvPr id="3" name="Объект 2"/>
          <p:cNvSpPr>
            <a:spLocks noGrp="1"/>
          </p:cNvSpPr>
          <p:nvPr>
            <p:ph idx="1"/>
          </p:nvPr>
        </p:nvSpPr>
        <p:spPr>
          <a:xfrm>
            <a:off x="838200" y="2368550"/>
            <a:ext cx="10515600" cy="4351338"/>
          </a:xfrm>
        </p:spPr>
        <p:txBody>
          <a:bodyPr/>
          <a:lstStyle/>
          <a:p>
            <a:pPr marL="0" indent="0">
              <a:buNone/>
            </a:pPr>
            <a:r>
              <a:rPr lang="ru-RU" dirty="0">
                <a:latin typeface="Times New Roman" charset="0"/>
                <a:ea typeface="Times New Roman" charset="0"/>
                <a:cs typeface="Times New Roman" charset="0"/>
              </a:rPr>
              <a:t>Основное различие в конструкции стартеров – тип передачи крутящего момента с вала якоря на </a:t>
            </a:r>
            <a:r>
              <a:rPr lang="ru-RU" dirty="0" err="1">
                <a:latin typeface="Times New Roman" charset="0"/>
                <a:ea typeface="Times New Roman" charset="0"/>
                <a:cs typeface="Times New Roman" charset="0"/>
              </a:rPr>
              <a:t>бендикс</a:t>
            </a:r>
            <a:r>
              <a:rPr lang="ru-RU" dirty="0">
                <a:latin typeface="Times New Roman" charset="0"/>
                <a:ea typeface="Times New Roman" charset="0"/>
                <a:cs typeface="Times New Roman" charset="0"/>
              </a:rPr>
              <a:t>. </a:t>
            </a:r>
          </a:p>
          <a:p>
            <a:pPr marL="0" indent="0">
              <a:buNone/>
            </a:pPr>
            <a:endParaRPr lang="ru-RU"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2390360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6000">
              <a:schemeClr val="bg1"/>
            </a:gs>
            <a:gs pos="94000">
              <a:srgbClr val="FFF6F3">
                <a:alpha val="93000"/>
                <a:lumMod val="28000"/>
                <a:lumOff val="72000"/>
              </a:srgbClr>
            </a:gs>
            <a:gs pos="100000">
              <a:srgbClr val="FFFF00"/>
            </a:gs>
          </a:gsLst>
          <a:lin ang="5400000" scaled="1"/>
        </a:gradFill>
        <a:effectLst/>
      </p:bgPr>
    </p:bg>
    <p:spTree>
      <p:nvGrpSpPr>
        <p:cNvPr id="1" name=""/>
        <p:cNvGrpSpPr/>
        <p:nvPr/>
      </p:nvGrpSpPr>
      <p:grpSpPr>
        <a:xfrm>
          <a:off x="0" y="0"/>
          <a:ext cx="0" cy="0"/>
          <a:chOff x="0" y="0"/>
          <a:chExt cx="0" cy="0"/>
        </a:xfrm>
      </p:grpSpPr>
      <p:sp>
        <p:nvSpPr>
          <p:cNvPr id="27" name="Объект 26"/>
          <p:cNvSpPr>
            <a:spLocks noGrp="1"/>
          </p:cNvSpPr>
          <p:nvPr>
            <p:ph idx="1"/>
          </p:nvPr>
        </p:nvSpPr>
        <p:spPr>
          <a:xfrm>
            <a:off x="862913" y="982163"/>
            <a:ext cx="10515600" cy="4997092"/>
          </a:xfrm>
        </p:spPr>
        <p:txBody>
          <a:bodyPr>
            <a:noAutofit/>
          </a:bodyPr>
          <a:lstStyle/>
          <a:p>
            <a:pPr marL="0" lvl="0" indent="0">
              <a:buNone/>
            </a:pPr>
            <a:r>
              <a:rPr lang="ru-RU" sz="3600" b="1" dirty="0" smtClean="0">
                <a:latin typeface="Times New Roman" charset="0"/>
                <a:ea typeface="Times New Roman" charset="0"/>
                <a:cs typeface="Times New Roman" charset="0"/>
              </a:rPr>
              <a:t>Приборы освящения, световой и звуковой сигнализации</a:t>
            </a:r>
            <a:endParaRPr lang="ru-RU" sz="3600" b="1" baseline="30000" dirty="0">
              <a:latin typeface="Times New Roman" charset="0"/>
              <a:ea typeface="Times New Roman" charset="0"/>
              <a:cs typeface="Times New Roman" charset="0"/>
            </a:endParaRPr>
          </a:p>
          <a:p>
            <a:pPr marL="0" lvl="0" indent="0">
              <a:buNone/>
            </a:pPr>
            <a:r>
              <a:rPr lang="ru-RU" dirty="0" smtClean="0">
                <a:latin typeface="Times New Roman" charset="0"/>
                <a:ea typeface="Times New Roman" charset="0"/>
                <a:cs typeface="Times New Roman" charset="0"/>
              </a:rPr>
              <a:t>Приборы </a:t>
            </a:r>
            <a:r>
              <a:rPr lang="ru-RU" dirty="0">
                <a:latin typeface="Times New Roman" charset="0"/>
                <a:ea typeface="Times New Roman" charset="0"/>
                <a:cs typeface="Times New Roman" charset="0"/>
              </a:rPr>
              <a:t>освещения (световые приборы) предназначены для </a:t>
            </a:r>
            <a:r>
              <a:rPr lang="ru-RU" dirty="0" smtClean="0">
                <a:latin typeface="Times New Roman" charset="0"/>
                <a:ea typeface="Times New Roman" charset="0"/>
                <a:cs typeface="Times New Roman" charset="0"/>
              </a:rPr>
              <a:t>обеспечения работы погрузчика в условиях недостаточной освещенности </a:t>
            </a:r>
            <a:r>
              <a:rPr lang="ru-RU" dirty="0">
                <a:latin typeface="Times New Roman" charset="0"/>
                <a:ea typeface="Times New Roman" charset="0"/>
                <a:cs typeface="Times New Roman" charset="0"/>
              </a:rPr>
              <a:t>мест производства работ и являются </a:t>
            </a:r>
            <a:r>
              <a:rPr lang="ru-RU" dirty="0" smtClean="0">
                <a:latin typeface="Times New Roman" charset="0"/>
                <a:ea typeface="Times New Roman" charset="0"/>
                <a:cs typeface="Times New Roman" charset="0"/>
              </a:rPr>
              <a:t>дополнительными источниками света.</a:t>
            </a:r>
          </a:p>
          <a:p>
            <a:r>
              <a:rPr lang="ru-RU" u="sng" dirty="0">
                <a:latin typeface="Times New Roman" charset="0"/>
                <a:ea typeface="Times New Roman" charset="0"/>
                <a:cs typeface="Times New Roman" charset="0"/>
              </a:rPr>
              <a:t>К ним относятся:</a:t>
            </a:r>
            <a:r>
              <a:rPr lang="ru-RU" dirty="0">
                <a:latin typeface="Times New Roman" charset="0"/>
                <a:ea typeface="Times New Roman" charset="0"/>
                <a:cs typeface="Times New Roman" charset="0"/>
              </a:rPr>
              <a:t>	.</a:t>
            </a:r>
          </a:p>
          <a:p>
            <a:pPr marL="0" lvl="0" indent="0">
              <a:buNone/>
            </a:pPr>
            <a:r>
              <a:rPr lang="ru-RU" dirty="0" smtClean="0">
                <a:latin typeface="Times New Roman" charset="0"/>
                <a:ea typeface="Times New Roman" charset="0"/>
                <a:cs typeface="Times New Roman" charset="0"/>
              </a:rPr>
              <a:t>1. Фары </a:t>
            </a:r>
            <a:r>
              <a:rPr lang="ru-RU" dirty="0">
                <a:latin typeface="Times New Roman" charset="0"/>
                <a:ea typeface="Times New Roman" charset="0"/>
                <a:cs typeface="Times New Roman" charset="0"/>
              </a:rPr>
              <a:t>переднего хода (возможна установка фары искателя</a:t>
            </a:r>
            <a:r>
              <a:rPr lang="ru-RU" dirty="0" smtClean="0">
                <a:latin typeface="Times New Roman" charset="0"/>
                <a:ea typeface="Times New Roman" charset="0"/>
                <a:cs typeface="Times New Roman" charset="0"/>
              </a:rPr>
              <a:t>). </a:t>
            </a:r>
          </a:p>
          <a:p>
            <a:pPr marL="0" lvl="0" indent="0">
              <a:buNone/>
            </a:pPr>
            <a:r>
              <a:rPr lang="ru-RU" dirty="0" smtClean="0">
                <a:latin typeface="Times New Roman" charset="0"/>
                <a:ea typeface="Times New Roman" charset="0"/>
                <a:cs typeface="Times New Roman" charset="0"/>
              </a:rPr>
              <a:t>2. Фары </a:t>
            </a:r>
            <a:r>
              <a:rPr lang="ru-RU" dirty="0">
                <a:latin typeface="Times New Roman" charset="0"/>
                <a:ea typeface="Times New Roman" charset="0"/>
                <a:cs typeface="Times New Roman" charset="0"/>
              </a:rPr>
              <a:t>заднего хода В целях повышения безопасности возможен </a:t>
            </a:r>
            <a:r>
              <a:rPr lang="ru-RU" dirty="0" smtClean="0">
                <a:latin typeface="Times New Roman" charset="0"/>
                <a:ea typeface="Times New Roman" charset="0"/>
                <a:cs typeface="Times New Roman" charset="0"/>
              </a:rPr>
              <a:t>мигающий режим работы фар заднего хода при выключении рычага реверса в положении «</a:t>
            </a:r>
            <a:r>
              <a:rPr lang="ru-RU" dirty="0">
                <a:latin typeface="Times New Roman" charset="0"/>
                <a:ea typeface="Times New Roman" charset="0"/>
                <a:cs typeface="Times New Roman" charset="0"/>
              </a:rPr>
              <a:t>движение назад</a:t>
            </a:r>
            <a:r>
              <a:rPr lang="ru-RU" dirty="0" smtClean="0">
                <a:latin typeface="Times New Roman" charset="0"/>
                <a:ea typeface="Times New Roman" charset="0"/>
                <a:cs typeface="Times New Roman" charset="0"/>
              </a:rPr>
              <a:t>».</a:t>
            </a:r>
          </a:p>
          <a:p>
            <a:pPr marL="0" lvl="0" indent="0">
              <a:buNone/>
            </a:pPr>
            <a:endParaRPr lang="ru-RU" dirty="0">
              <a:latin typeface="Times New Roman" charset="0"/>
              <a:ea typeface="Times New Roman" charset="0"/>
              <a:cs typeface="Times New Roman" charset="0"/>
            </a:endParaRPr>
          </a:p>
          <a:p>
            <a:pPr lvl="0"/>
            <a:endParaRPr lang="ru-RU" b="1" dirty="0">
              <a:latin typeface="Times New Roman" charset="0"/>
              <a:ea typeface="Times New Roman" charset="0"/>
              <a:cs typeface="Times New Roman" charset="0"/>
            </a:endParaRPr>
          </a:p>
          <a:p>
            <a:pPr lvl="0"/>
            <a:endParaRPr lang="ru-RU" b="1" dirty="0">
              <a:latin typeface="Times New Roman" charset="0"/>
              <a:ea typeface="Times New Roman" charset="0"/>
              <a:cs typeface="Times New Roman" charset="0"/>
            </a:endParaRPr>
          </a:p>
          <a:p>
            <a:endParaRPr lang="ru-RU"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7893661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6000">
              <a:schemeClr val="bg1"/>
            </a:gs>
            <a:gs pos="94000">
              <a:srgbClr val="FFF6F3">
                <a:alpha val="93000"/>
                <a:lumMod val="28000"/>
                <a:lumOff val="72000"/>
              </a:srgbClr>
            </a:gs>
            <a:gs pos="100000">
              <a:srgbClr val="FFFF00"/>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912340" y="911225"/>
            <a:ext cx="10515600" cy="6132126"/>
          </a:xfrm>
        </p:spPr>
        <p:txBody>
          <a:bodyPr>
            <a:noAutofit/>
          </a:bodyPr>
          <a:lstStyle/>
          <a:p>
            <a:pPr marL="0" lvl="0" indent="0">
              <a:buNone/>
            </a:pPr>
            <a:r>
              <a:rPr lang="ru-RU" sz="3600" b="1" dirty="0">
                <a:latin typeface="Times New Roman" charset="0"/>
                <a:ea typeface="Times New Roman" charset="0"/>
                <a:cs typeface="Times New Roman" charset="0"/>
              </a:rPr>
              <a:t>Приборы световой сигнализации предназначены:</a:t>
            </a:r>
          </a:p>
          <a:p>
            <a:pPr marL="457200" lvl="0" indent="-457200">
              <a:buAutoNum type="arabicPeriod"/>
            </a:pPr>
            <a:r>
              <a:rPr lang="ru-RU" sz="3200" dirty="0">
                <a:latin typeface="Times New Roman" charset="0"/>
                <a:ea typeface="Times New Roman" charset="0"/>
                <a:cs typeface="Times New Roman" charset="0"/>
              </a:rPr>
              <a:t>Для обозначения транспортного средства на проезжей части  в условиях недостаточной видимости – габаритные огни. </a:t>
            </a:r>
          </a:p>
          <a:p>
            <a:pPr marL="457200" lvl="0" indent="-457200">
              <a:buAutoNum type="arabicPeriod"/>
            </a:pPr>
            <a:r>
              <a:rPr lang="ru-RU" sz="3200" dirty="0">
                <a:latin typeface="Times New Roman" charset="0"/>
                <a:ea typeface="Times New Roman" charset="0"/>
                <a:cs typeface="Times New Roman" charset="0"/>
              </a:rPr>
              <a:t>Для подачи предупредительных сигналов о начале движения, изменении </a:t>
            </a:r>
            <a:r>
              <a:rPr lang="ru-RU" sz="3200" dirty="0" smtClean="0">
                <a:latin typeface="Times New Roman" charset="0"/>
                <a:ea typeface="Times New Roman" charset="0"/>
                <a:cs typeface="Times New Roman" charset="0"/>
              </a:rPr>
              <a:t>направления </a:t>
            </a:r>
            <a:r>
              <a:rPr lang="ru-RU" sz="3200" dirty="0">
                <a:latin typeface="Times New Roman" charset="0"/>
                <a:ea typeface="Times New Roman" charset="0"/>
                <a:cs typeface="Times New Roman" charset="0"/>
              </a:rPr>
              <a:t>движения или намерения остановиться –указатели поворота</a:t>
            </a:r>
            <a:r>
              <a:rPr lang="ru-RU" sz="3200" dirty="0" smtClean="0">
                <a:latin typeface="Times New Roman" charset="0"/>
                <a:ea typeface="Times New Roman" charset="0"/>
                <a:cs typeface="Times New Roman" charset="0"/>
              </a:rPr>
              <a:t>.</a:t>
            </a:r>
          </a:p>
          <a:p>
            <a:pPr marL="457200" lvl="0" indent="-457200">
              <a:buAutoNum type="arabicPeriod"/>
            </a:pPr>
            <a:r>
              <a:rPr lang="ru-RU" sz="3200" dirty="0" smtClean="0">
                <a:latin typeface="Times New Roman" charset="0"/>
                <a:ea typeface="Times New Roman" charset="0"/>
                <a:cs typeface="Times New Roman" charset="0"/>
              </a:rPr>
              <a:t>Для предупреждения о начале торможения или остановке погрузчика – стоп-сигналы.</a:t>
            </a:r>
          </a:p>
          <a:p>
            <a:pPr marL="0" lvl="0" indent="0">
              <a:buNone/>
            </a:pPr>
            <a:endParaRPr lang="ru-RU" sz="3200" dirty="0">
              <a:latin typeface="Times New Roman" charset="0"/>
              <a:ea typeface="Times New Roman" charset="0"/>
              <a:cs typeface="Times New Roman" charset="0"/>
            </a:endParaRPr>
          </a:p>
          <a:p>
            <a:endParaRPr lang="ru-RU" sz="32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875641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6000">
              <a:schemeClr val="bg1"/>
            </a:gs>
            <a:gs pos="94000">
              <a:srgbClr val="FFF6F3">
                <a:alpha val="93000"/>
                <a:lumMod val="28000"/>
                <a:lumOff val="72000"/>
              </a:srgbClr>
            </a:gs>
            <a:gs pos="100000">
              <a:srgbClr val="FFFF00"/>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1011195" y="1301048"/>
            <a:ext cx="10515600" cy="4554640"/>
          </a:xfrm>
        </p:spPr>
        <p:txBody>
          <a:bodyPr>
            <a:normAutofit/>
          </a:bodyPr>
          <a:lstStyle/>
          <a:p>
            <a:pPr marL="0" indent="0">
              <a:buNone/>
            </a:pPr>
            <a:r>
              <a:rPr lang="ru-RU" sz="3600" b="1" dirty="0" smtClean="0">
                <a:latin typeface="Times New Roman" charset="0"/>
                <a:ea typeface="Times New Roman" charset="0"/>
                <a:cs typeface="Times New Roman" charset="0"/>
              </a:rPr>
              <a:t>Приборы звуковой сигнализации </a:t>
            </a:r>
            <a:r>
              <a:rPr lang="ru-RU" sz="3200" dirty="0" smtClean="0">
                <a:latin typeface="Times New Roman" charset="0"/>
                <a:ea typeface="Times New Roman" charset="0"/>
                <a:cs typeface="Times New Roman" charset="0"/>
              </a:rPr>
              <a:t>предназначены для обеспечения безопасности движения и контроля за состоянием механизмов и систем погрузчика.</a:t>
            </a:r>
          </a:p>
          <a:p>
            <a:pPr marL="514350" indent="-514350">
              <a:buAutoNum type="arabicPeriod"/>
            </a:pPr>
            <a:r>
              <a:rPr lang="ru-RU" sz="3200" dirty="0" smtClean="0">
                <a:latin typeface="Times New Roman" charset="0"/>
                <a:ea typeface="Times New Roman" charset="0"/>
                <a:cs typeface="Times New Roman" charset="0"/>
              </a:rPr>
              <a:t>Звуковой сигнал</a:t>
            </a:r>
          </a:p>
          <a:p>
            <a:pPr marL="514350" indent="-514350">
              <a:buAutoNum type="arabicPeriod"/>
            </a:pPr>
            <a:r>
              <a:rPr lang="ru-RU" sz="3200" dirty="0" smtClean="0">
                <a:latin typeface="Times New Roman" charset="0"/>
                <a:ea typeface="Times New Roman" charset="0"/>
                <a:cs typeface="Times New Roman" charset="0"/>
              </a:rPr>
              <a:t>Автоматический звуковой сигнал заднего хода. Работает при включении рычага реверса в положение «движение назад»</a:t>
            </a:r>
          </a:p>
          <a:p>
            <a:pPr marL="514350" indent="-514350">
              <a:buAutoNum type="arabicPeriod"/>
            </a:pPr>
            <a:r>
              <a:rPr lang="ru-RU" sz="3200" dirty="0" smtClean="0">
                <a:latin typeface="Times New Roman" charset="0"/>
                <a:ea typeface="Times New Roman" charset="0"/>
                <a:cs typeface="Times New Roman" charset="0"/>
              </a:rPr>
              <a:t>Звуковой сигнал аварийного состояния систем погрузчика</a:t>
            </a:r>
            <a:endParaRPr lang="ru-RU" sz="32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829570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6000">
              <a:schemeClr val="bg1"/>
            </a:gs>
            <a:gs pos="94000">
              <a:srgbClr val="FFF6F3">
                <a:alpha val="93000"/>
                <a:lumMod val="28000"/>
                <a:lumOff val="72000"/>
              </a:srgbClr>
            </a:gs>
            <a:gs pos="100000">
              <a:srgbClr val="FFFF00"/>
            </a:gs>
          </a:gsLst>
          <a:lin ang="5400000" scaled="1"/>
        </a:gradFill>
        <a:effectLst/>
      </p:bgPr>
    </p:bg>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86663" y="1529250"/>
            <a:ext cx="7262732" cy="4636708"/>
          </a:xfrm>
        </p:spPr>
      </p:pic>
      <p:sp>
        <p:nvSpPr>
          <p:cNvPr id="5" name="Прямоугольник 4"/>
          <p:cNvSpPr/>
          <p:nvPr/>
        </p:nvSpPr>
        <p:spPr>
          <a:xfrm>
            <a:off x="731519" y="597767"/>
            <a:ext cx="11460481" cy="553998"/>
          </a:xfrm>
          <a:prstGeom prst="rect">
            <a:avLst/>
          </a:prstGeom>
        </p:spPr>
        <p:txBody>
          <a:bodyPr wrap="square">
            <a:spAutoFit/>
          </a:bodyPr>
          <a:lstStyle/>
          <a:p>
            <a:r>
              <a:rPr lang="ru-RU" sz="3000" b="1" dirty="0" smtClean="0">
                <a:latin typeface="Times New Roman" charset="0"/>
                <a:ea typeface="Times New Roman" charset="0"/>
                <a:cs typeface="Times New Roman" charset="0"/>
              </a:rPr>
              <a:t>П</a:t>
            </a:r>
            <a:r>
              <a:rPr lang="ru-RU" sz="3000" b="1" smtClean="0">
                <a:latin typeface="Times New Roman" charset="0"/>
                <a:ea typeface="Times New Roman" charset="0"/>
                <a:cs typeface="Times New Roman" charset="0"/>
              </a:rPr>
              <a:t>ринципиальная </a:t>
            </a:r>
            <a:r>
              <a:rPr lang="ru-RU" sz="3000" b="1" dirty="0">
                <a:latin typeface="Times New Roman" charset="0"/>
                <a:ea typeface="Times New Roman" charset="0"/>
                <a:cs typeface="Times New Roman" charset="0"/>
              </a:rPr>
              <a:t>схема электрооборудования автопогрузчика </a:t>
            </a:r>
          </a:p>
        </p:txBody>
      </p:sp>
    </p:spTree>
    <p:extLst>
      <p:ext uri="{BB962C8B-B14F-4D97-AF65-F5344CB8AC3E}">
        <p14:creationId xmlns:p14="http://schemas.microsoft.com/office/powerpoint/2010/main" val="330546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6000">
              <a:schemeClr val="bg1">
                <a:lumMod val="85000"/>
              </a:schemeClr>
            </a:gs>
            <a:gs pos="93000">
              <a:srgbClr val="FFF6F3">
                <a:alpha val="93000"/>
                <a:lumMod val="28000"/>
                <a:lumOff val="72000"/>
              </a:srgbClr>
            </a:gs>
            <a:gs pos="100000">
              <a:srgbClr val="00B050"/>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689232" y="-131118"/>
            <a:ext cx="10802551" cy="6803768"/>
          </a:xfrm>
        </p:spPr>
        <p:txBody>
          <a:bodyPr>
            <a:noAutofit/>
          </a:bodyPr>
          <a:lstStyle/>
          <a:p>
            <a:pPr marL="0" indent="0">
              <a:buNone/>
            </a:pPr>
            <a:endParaRPr lang="ru-RU" sz="3800" b="1" dirty="0" smtClean="0">
              <a:solidFill>
                <a:srgbClr val="FF0000"/>
              </a:solidFill>
              <a:latin typeface="Times New Roman" charset="0"/>
              <a:ea typeface="Times New Roman" charset="0"/>
              <a:cs typeface="Times New Roman" charset="0"/>
            </a:endParaRPr>
          </a:p>
          <a:p>
            <a:pPr marL="0" indent="0">
              <a:buNone/>
            </a:pPr>
            <a:r>
              <a:rPr lang="ru-RU" sz="3800" b="1" dirty="0" smtClean="0">
                <a:solidFill>
                  <a:srgbClr val="FF0000"/>
                </a:solidFill>
                <a:latin typeface="Times New Roman" charset="0"/>
                <a:ea typeface="Times New Roman" charset="0"/>
                <a:cs typeface="Times New Roman" charset="0"/>
              </a:rPr>
              <a:t>4</a:t>
            </a:r>
            <a:r>
              <a:rPr lang="ru-RU" sz="3800" b="1" dirty="0">
                <a:solidFill>
                  <a:srgbClr val="FF0000"/>
                </a:solidFill>
                <a:latin typeface="Times New Roman" charset="0"/>
                <a:ea typeface="Times New Roman" charset="0"/>
                <a:cs typeface="Times New Roman" charset="0"/>
              </a:rPr>
              <a:t>. Основы гидравлики. Гидравлические приводы </a:t>
            </a:r>
            <a:r>
              <a:rPr lang="ru-RU" sz="3800" b="1" dirty="0" smtClean="0">
                <a:solidFill>
                  <a:srgbClr val="FF0000"/>
                </a:solidFill>
                <a:latin typeface="Times New Roman" charset="0"/>
                <a:ea typeface="Times New Roman" charset="0"/>
                <a:cs typeface="Times New Roman" charset="0"/>
              </a:rPr>
              <a:t>погрузчиков</a:t>
            </a:r>
            <a:endParaRPr lang="ru-RU" sz="2600" b="1" dirty="0">
              <a:latin typeface="Times New Roman" charset="0"/>
              <a:ea typeface="Times New Roman" charset="0"/>
              <a:cs typeface="Times New Roman" charset="0"/>
            </a:endParaRPr>
          </a:p>
          <a:p>
            <a:pPr>
              <a:lnSpc>
                <a:spcPct val="100000"/>
              </a:lnSpc>
            </a:pPr>
            <a:r>
              <a:rPr lang="ru-RU" sz="2000" dirty="0">
                <a:latin typeface="Times New Roman" charset="0"/>
                <a:ea typeface="Times New Roman" charset="0"/>
                <a:cs typeface="Times New Roman" charset="0"/>
              </a:rPr>
              <a:t>Понятие гидравлики. </a:t>
            </a:r>
            <a:endParaRPr lang="en-US" sz="2000" dirty="0" smtClean="0">
              <a:latin typeface="Times New Roman" charset="0"/>
              <a:ea typeface="Times New Roman" charset="0"/>
              <a:cs typeface="Times New Roman" charset="0"/>
            </a:endParaRPr>
          </a:p>
          <a:p>
            <a:pPr>
              <a:lnSpc>
                <a:spcPct val="100000"/>
              </a:lnSpc>
            </a:pPr>
            <a:r>
              <a:rPr lang="ru-RU" sz="2000" dirty="0" smtClean="0">
                <a:latin typeface="Times New Roman" charset="0"/>
                <a:ea typeface="Times New Roman" charset="0"/>
                <a:cs typeface="Times New Roman" charset="0"/>
              </a:rPr>
              <a:t>Физические </a:t>
            </a:r>
            <a:r>
              <a:rPr lang="ru-RU" sz="2000" dirty="0">
                <a:latin typeface="Times New Roman" charset="0"/>
                <a:ea typeface="Times New Roman" charset="0"/>
                <a:cs typeface="Times New Roman" charset="0"/>
              </a:rPr>
              <a:t>свойства жидкости: плотность, вязкость, сжимаемость. Рабочие жидкости и масла. </a:t>
            </a:r>
            <a:endParaRPr lang="en-US" sz="2000" dirty="0" smtClean="0">
              <a:latin typeface="Times New Roman" charset="0"/>
              <a:ea typeface="Times New Roman" charset="0"/>
              <a:cs typeface="Times New Roman" charset="0"/>
            </a:endParaRPr>
          </a:p>
          <a:p>
            <a:pPr>
              <a:lnSpc>
                <a:spcPct val="100000"/>
              </a:lnSpc>
            </a:pPr>
            <a:r>
              <a:rPr lang="ru-RU" sz="2000" dirty="0" smtClean="0">
                <a:latin typeface="Times New Roman" charset="0"/>
                <a:ea typeface="Times New Roman" charset="0"/>
                <a:cs typeface="Times New Roman" charset="0"/>
              </a:rPr>
              <a:t>Основные </a:t>
            </a:r>
            <a:r>
              <a:rPr lang="ru-RU" sz="2000" dirty="0">
                <a:latin typeface="Times New Roman" charset="0"/>
                <a:ea typeface="Times New Roman" charset="0"/>
                <a:cs typeface="Times New Roman" charset="0"/>
              </a:rPr>
              <a:t>законы гидравлики. </a:t>
            </a:r>
            <a:endParaRPr lang="en-US" sz="2000" dirty="0" smtClean="0">
              <a:latin typeface="Times New Roman" charset="0"/>
              <a:ea typeface="Times New Roman" charset="0"/>
              <a:cs typeface="Times New Roman" charset="0"/>
            </a:endParaRPr>
          </a:p>
          <a:p>
            <a:pPr>
              <a:lnSpc>
                <a:spcPct val="100000"/>
              </a:lnSpc>
            </a:pPr>
            <a:r>
              <a:rPr lang="ru-RU" sz="2000" dirty="0" smtClean="0">
                <a:latin typeface="Times New Roman" charset="0"/>
                <a:ea typeface="Times New Roman" charset="0"/>
                <a:cs typeface="Times New Roman" charset="0"/>
              </a:rPr>
              <a:t>Закон </a:t>
            </a:r>
            <a:r>
              <a:rPr lang="ru-RU" sz="2000" dirty="0">
                <a:latin typeface="Times New Roman" charset="0"/>
                <a:ea typeface="Times New Roman" charset="0"/>
                <a:cs typeface="Times New Roman" charset="0"/>
              </a:rPr>
              <a:t>Паскаля. Виды давления</a:t>
            </a:r>
            <a:r>
              <a:rPr lang="ru-RU" sz="2000" dirty="0" smtClean="0">
                <a:latin typeface="Times New Roman" charset="0"/>
                <a:ea typeface="Times New Roman" charset="0"/>
                <a:cs typeface="Times New Roman" charset="0"/>
              </a:rPr>
              <a:t>.</a:t>
            </a:r>
            <a:endParaRPr lang="en-US" sz="2000" dirty="0" smtClean="0">
              <a:latin typeface="Times New Roman" charset="0"/>
              <a:ea typeface="Times New Roman" charset="0"/>
              <a:cs typeface="Times New Roman" charset="0"/>
            </a:endParaRPr>
          </a:p>
          <a:p>
            <a:pPr>
              <a:lnSpc>
                <a:spcPct val="100000"/>
              </a:lnSpc>
            </a:pPr>
            <a:r>
              <a:rPr lang="ru-RU" sz="2000" dirty="0" smtClean="0">
                <a:latin typeface="Times New Roman" charset="0"/>
                <a:ea typeface="Times New Roman" charset="0"/>
                <a:cs typeface="Times New Roman" charset="0"/>
              </a:rPr>
              <a:t>Общие </a:t>
            </a:r>
            <a:r>
              <a:rPr lang="ru-RU" sz="2000" dirty="0">
                <a:latin typeface="Times New Roman" charset="0"/>
                <a:ea typeface="Times New Roman" charset="0"/>
                <a:cs typeface="Times New Roman" charset="0"/>
              </a:rPr>
              <a:t>понятия о гидронасосах гидропривода. </a:t>
            </a:r>
            <a:br>
              <a:rPr lang="ru-RU" sz="2000" dirty="0">
                <a:latin typeface="Times New Roman" charset="0"/>
                <a:ea typeface="Times New Roman" charset="0"/>
                <a:cs typeface="Times New Roman" charset="0"/>
              </a:rPr>
            </a:br>
            <a:r>
              <a:rPr lang="ru-RU" sz="2000" dirty="0">
                <a:latin typeface="Times New Roman" charset="0"/>
                <a:ea typeface="Times New Roman" charset="0"/>
                <a:cs typeface="Times New Roman" charset="0"/>
              </a:rPr>
              <a:t>Гидравлическая система управления эл</a:t>
            </a:r>
            <a:r>
              <a:rPr lang="ru-RU" sz="2000" dirty="0" smtClean="0">
                <a:latin typeface="Times New Roman" charset="0"/>
                <a:ea typeface="Times New Roman" charset="0"/>
                <a:cs typeface="Times New Roman" charset="0"/>
              </a:rPr>
              <a:t>. погрузчиков</a:t>
            </a:r>
            <a:r>
              <a:rPr lang="ru-RU" sz="2000" dirty="0">
                <a:latin typeface="Times New Roman" charset="0"/>
                <a:ea typeface="Times New Roman" charset="0"/>
                <a:cs typeface="Times New Roman" charset="0"/>
              </a:rPr>
              <a:t>. </a:t>
            </a:r>
            <a:endParaRPr lang="en-US" sz="2000" dirty="0" smtClean="0">
              <a:latin typeface="Times New Roman" charset="0"/>
              <a:ea typeface="Times New Roman" charset="0"/>
              <a:cs typeface="Times New Roman" charset="0"/>
            </a:endParaRPr>
          </a:p>
          <a:p>
            <a:pPr>
              <a:lnSpc>
                <a:spcPct val="100000"/>
              </a:lnSpc>
            </a:pPr>
            <a:r>
              <a:rPr lang="ru-RU" sz="2000" dirty="0" smtClean="0">
                <a:latin typeface="Times New Roman" charset="0"/>
                <a:ea typeface="Times New Roman" charset="0"/>
                <a:cs typeface="Times New Roman" charset="0"/>
              </a:rPr>
              <a:t>Назначение</a:t>
            </a:r>
            <a:r>
              <a:rPr lang="ru-RU" sz="2000" dirty="0">
                <a:latin typeface="Times New Roman" charset="0"/>
                <a:ea typeface="Times New Roman" charset="0"/>
                <a:cs typeface="Times New Roman" charset="0"/>
              </a:rPr>
              <a:t>, основные узлы. </a:t>
            </a:r>
            <a:endParaRPr lang="en-US" sz="2000" dirty="0" smtClean="0">
              <a:latin typeface="Times New Roman" charset="0"/>
              <a:ea typeface="Times New Roman" charset="0"/>
              <a:cs typeface="Times New Roman" charset="0"/>
            </a:endParaRPr>
          </a:p>
          <a:p>
            <a:pPr>
              <a:lnSpc>
                <a:spcPct val="100000"/>
              </a:lnSpc>
            </a:pPr>
            <a:r>
              <a:rPr lang="ru-RU" sz="2000" dirty="0" smtClean="0">
                <a:latin typeface="Times New Roman" charset="0"/>
                <a:ea typeface="Times New Roman" charset="0"/>
                <a:cs typeface="Times New Roman" charset="0"/>
              </a:rPr>
              <a:t>Гидравлические </a:t>
            </a:r>
            <a:r>
              <a:rPr lang="ru-RU" sz="2000" dirty="0">
                <a:latin typeface="Times New Roman" charset="0"/>
                <a:ea typeface="Times New Roman" charset="0"/>
                <a:cs typeface="Times New Roman" charset="0"/>
              </a:rPr>
              <a:t>насосы и силовые цилиндры. </a:t>
            </a:r>
            <a:endParaRPr lang="en-US" sz="2000" dirty="0" smtClean="0">
              <a:latin typeface="Times New Roman" charset="0"/>
              <a:ea typeface="Times New Roman" charset="0"/>
              <a:cs typeface="Times New Roman" charset="0"/>
            </a:endParaRPr>
          </a:p>
          <a:p>
            <a:pPr>
              <a:lnSpc>
                <a:spcPct val="100000"/>
              </a:lnSpc>
            </a:pPr>
            <a:r>
              <a:rPr lang="ru-RU" sz="2000" dirty="0" err="1" smtClean="0">
                <a:latin typeface="Times New Roman" charset="0"/>
                <a:ea typeface="Times New Roman" charset="0"/>
                <a:cs typeface="Times New Roman" charset="0"/>
              </a:rPr>
              <a:t>Гидрораспределители</a:t>
            </a:r>
            <a:r>
              <a:rPr lang="ru-RU" sz="2000" dirty="0">
                <a:latin typeface="Times New Roman" charset="0"/>
                <a:ea typeface="Times New Roman" charset="0"/>
                <a:cs typeface="Times New Roman" charset="0"/>
              </a:rPr>
              <a:t>. </a:t>
            </a:r>
            <a:endParaRPr lang="en-US" sz="2000" dirty="0" smtClean="0">
              <a:latin typeface="Times New Roman" charset="0"/>
              <a:ea typeface="Times New Roman" charset="0"/>
              <a:cs typeface="Times New Roman" charset="0"/>
            </a:endParaRPr>
          </a:p>
          <a:p>
            <a:pPr>
              <a:lnSpc>
                <a:spcPct val="100000"/>
              </a:lnSpc>
            </a:pPr>
            <a:r>
              <a:rPr lang="ru-RU" sz="2000" dirty="0" smtClean="0">
                <a:latin typeface="Times New Roman" charset="0"/>
                <a:ea typeface="Times New Roman" charset="0"/>
                <a:cs typeface="Times New Roman" charset="0"/>
              </a:rPr>
              <a:t>Защитные </a:t>
            </a:r>
            <a:r>
              <a:rPr lang="ru-RU" sz="2000" dirty="0">
                <a:latin typeface="Times New Roman" charset="0"/>
                <a:ea typeface="Times New Roman" charset="0"/>
                <a:cs typeface="Times New Roman" charset="0"/>
              </a:rPr>
              <a:t>устройства. </a:t>
            </a:r>
            <a:endParaRPr lang="en-US" sz="2000" dirty="0" smtClean="0">
              <a:latin typeface="Times New Roman" charset="0"/>
              <a:ea typeface="Times New Roman" charset="0"/>
              <a:cs typeface="Times New Roman" charset="0"/>
            </a:endParaRPr>
          </a:p>
          <a:p>
            <a:pPr>
              <a:lnSpc>
                <a:spcPct val="100000"/>
              </a:lnSpc>
            </a:pPr>
            <a:r>
              <a:rPr lang="ru-RU" sz="2000" dirty="0" smtClean="0">
                <a:latin typeface="Times New Roman" charset="0"/>
                <a:ea typeface="Times New Roman" charset="0"/>
                <a:cs typeface="Times New Roman" charset="0"/>
              </a:rPr>
              <a:t>Трубопроводы</a:t>
            </a:r>
            <a:r>
              <a:rPr lang="ru-RU" sz="2000" dirty="0">
                <a:latin typeface="Times New Roman" charset="0"/>
                <a:ea typeface="Times New Roman" charset="0"/>
                <a:cs typeface="Times New Roman" charset="0"/>
              </a:rPr>
              <a:t>, шланги и баки рабочей жидкости. </a:t>
            </a:r>
            <a:br>
              <a:rPr lang="ru-RU" sz="2000" dirty="0">
                <a:latin typeface="Times New Roman" charset="0"/>
                <a:ea typeface="Times New Roman" charset="0"/>
                <a:cs typeface="Times New Roman" charset="0"/>
              </a:rPr>
            </a:br>
            <a:endParaRPr lang="ru-RU" sz="20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803602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6000">
              <a:schemeClr val="bg1"/>
            </a:gs>
            <a:gs pos="94000">
              <a:srgbClr val="FFF6F3">
                <a:alpha val="93000"/>
                <a:lumMod val="28000"/>
                <a:lumOff val="72000"/>
              </a:srgbClr>
            </a:gs>
            <a:gs pos="100000">
              <a:srgbClr val="FF0000"/>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29667" y="1322056"/>
            <a:ext cx="6547884" cy="4334466"/>
          </a:xfrm>
        </p:spPr>
        <p:txBody>
          <a:bodyPr>
            <a:noAutofit/>
          </a:bodyPr>
          <a:lstStyle/>
          <a:p>
            <a:r>
              <a:rPr lang="ru-RU" sz="3200" dirty="0" smtClean="0">
                <a:latin typeface="Times New Roman" charset="0"/>
                <a:ea typeface="Times New Roman" charset="0"/>
                <a:cs typeface="Times New Roman" charset="0"/>
              </a:rPr>
              <a:t>7. Цилиндр подъема</a:t>
            </a:r>
            <a:br>
              <a:rPr lang="ru-RU" sz="3200" dirty="0" smtClean="0">
                <a:latin typeface="Times New Roman" charset="0"/>
                <a:ea typeface="Times New Roman" charset="0"/>
                <a:cs typeface="Times New Roman" charset="0"/>
              </a:rPr>
            </a:br>
            <a:r>
              <a:rPr lang="ru-RU" sz="3200" dirty="0" smtClean="0">
                <a:latin typeface="Times New Roman" charset="0"/>
                <a:ea typeface="Times New Roman" charset="0"/>
                <a:cs typeface="Times New Roman" charset="0"/>
              </a:rPr>
              <a:t>8. Колесо </a:t>
            </a:r>
            <a:r>
              <a:rPr lang="ru-RU" sz="3200" dirty="0">
                <a:latin typeface="Times New Roman" charset="0"/>
                <a:ea typeface="Times New Roman" charset="0"/>
                <a:cs typeface="Times New Roman" charset="0"/>
              </a:rPr>
              <a:t>рулевого управления</a:t>
            </a:r>
            <a:br>
              <a:rPr lang="ru-RU" sz="3200" dirty="0">
                <a:latin typeface="Times New Roman" charset="0"/>
                <a:ea typeface="Times New Roman" charset="0"/>
                <a:cs typeface="Times New Roman" charset="0"/>
              </a:rPr>
            </a:br>
            <a:r>
              <a:rPr lang="ru-RU" sz="3200" dirty="0" smtClean="0">
                <a:latin typeface="Times New Roman" charset="0"/>
                <a:ea typeface="Times New Roman" charset="0"/>
                <a:cs typeface="Times New Roman" charset="0"/>
              </a:rPr>
              <a:t>9. Противовес</a:t>
            </a:r>
            <a:r>
              <a:rPr lang="ru-RU" sz="3200" dirty="0">
                <a:latin typeface="Times New Roman" charset="0"/>
                <a:ea typeface="Times New Roman" charset="0"/>
                <a:cs typeface="Times New Roman" charset="0"/>
              </a:rPr>
              <a:t/>
            </a:r>
            <a:br>
              <a:rPr lang="ru-RU" sz="3200" dirty="0">
                <a:latin typeface="Times New Roman" charset="0"/>
                <a:ea typeface="Times New Roman" charset="0"/>
                <a:cs typeface="Times New Roman" charset="0"/>
              </a:rPr>
            </a:br>
            <a:r>
              <a:rPr lang="ru-RU" sz="3200" dirty="0" smtClean="0">
                <a:latin typeface="Times New Roman" charset="0"/>
                <a:ea typeface="Times New Roman" charset="0"/>
                <a:cs typeface="Times New Roman" charset="0"/>
              </a:rPr>
              <a:t>10. Задний </a:t>
            </a:r>
            <a:r>
              <a:rPr lang="ru-RU" sz="3200" dirty="0">
                <a:latin typeface="Times New Roman" charset="0"/>
                <a:ea typeface="Times New Roman" charset="0"/>
                <a:cs typeface="Times New Roman" charset="0"/>
              </a:rPr>
              <a:t>мост</a:t>
            </a:r>
            <a:br>
              <a:rPr lang="ru-RU" sz="3200" dirty="0">
                <a:latin typeface="Times New Roman" charset="0"/>
                <a:ea typeface="Times New Roman" charset="0"/>
                <a:cs typeface="Times New Roman" charset="0"/>
              </a:rPr>
            </a:br>
            <a:r>
              <a:rPr lang="ru-RU" sz="3200" dirty="0" smtClean="0">
                <a:latin typeface="Times New Roman" charset="0"/>
                <a:ea typeface="Times New Roman" charset="0"/>
                <a:cs typeface="Times New Roman" charset="0"/>
              </a:rPr>
              <a:t>11. Капот </a:t>
            </a:r>
            <a:r>
              <a:rPr lang="ru-RU" sz="3200" dirty="0">
                <a:latin typeface="Times New Roman" charset="0"/>
                <a:ea typeface="Times New Roman" charset="0"/>
                <a:cs typeface="Times New Roman" charset="0"/>
              </a:rPr>
              <a:t>двигателя</a:t>
            </a:r>
            <a:br>
              <a:rPr lang="ru-RU" sz="3200" dirty="0">
                <a:latin typeface="Times New Roman" charset="0"/>
                <a:ea typeface="Times New Roman" charset="0"/>
                <a:cs typeface="Times New Roman" charset="0"/>
              </a:rPr>
            </a:br>
            <a:r>
              <a:rPr lang="ru-RU" sz="3200" dirty="0" smtClean="0">
                <a:latin typeface="Times New Roman" charset="0"/>
                <a:ea typeface="Times New Roman" charset="0"/>
                <a:cs typeface="Times New Roman" charset="0"/>
              </a:rPr>
              <a:t>12. Рама</a:t>
            </a:r>
            <a:r>
              <a:rPr lang="ru-RU" sz="3200" dirty="0">
                <a:latin typeface="Times New Roman" charset="0"/>
                <a:ea typeface="Times New Roman" charset="0"/>
                <a:cs typeface="Times New Roman" charset="0"/>
              </a:rPr>
              <a:t/>
            </a:r>
            <a:br>
              <a:rPr lang="ru-RU" sz="3200" dirty="0">
                <a:latin typeface="Times New Roman" charset="0"/>
                <a:ea typeface="Times New Roman" charset="0"/>
                <a:cs typeface="Times New Roman" charset="0"/>
              </a:rPr>
            </a:br>
            <a:r>
              <a:rPr lang="ru-RU" sz="3200" dirty="0" smtClean="0">
                <a:latin typeface="Times New Roman" charset="0"/>
                <a:ea typeface="Times New Roman" charset="0"/>
                <a:cs typeface="Times New Roman" charset="0"/>
              </a:rPr>
              <a:t>13. Передний </a:t>
            </a:r>
            <a:r>
              <a:rPr lang="ru-RU" sz="3200" dirty="0">
                <a:latin typeface="Times New Roman" charset="0"/>
                <a:ea typeface="Times New Roman" charset="0"/>
                <a:cs typeface="Times New Roman" charset="0"/>
              </a:rPr>
              <a:t>мост</a:t>
            </a:r>
            <a:br>
              <a:rPr lang="ru-RU" sz="3200" dirty="0">
                <a:latin typeface="Times New Roman" charset="0"/>
                <a:ea typeface="Times New Roman" charset="0"/>
                <a:cs typeface="Times New Roman" charset="0"/>
              </a:rPr>
            </a:br>
            <a:endParaRPr lang="ru-RU" sz="3200" dirty="0">
              <a:latin typeface="Times New Roman" charset="0"/>
              <a:ea typeface="Times New Roman" charset="0"/>
              <a:cs typeface="Times New Roman" charset="0"/>
            </a:endParaRP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9769" y="658610"/>
            <a:ext cx="5229924" cy="4997912"/>
          </a:xfrm>
        </p:spPr>
      </p:pic>
    </p:spTree>
    <p:extLst>
      <p:ext uri="{BB962C8B-B14F-4D97-AF65-F5344CB8AC3E}">
        <p14:creationId xmlns:p14="http://schemas.microsoft.com/office/powerpoint/2010/main" val="12513006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6000">
              <a:schemeClr val="bg1"/>
            </a:gs>
            <a:gs pos="93000">
              <a:srgbClr val="FFF6F3">
                <a:alpha val="93000"/>
                <a:lumMod val="28000"/>
                <a:lumOff val="72000"/>
              </a:srgbClr>
            </a:gs>
            <a:gs pos="100000">
              <a:srgbClr val="00B050"/>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a:bodyPr>
          <a:lstStyle/>
          <a:p>
            <a:pPr marL="0" indent="0">
              <a:buNone/>
            </a:pPr>
            <a:r>
              <a:rPr lang="ru-RU" sz="3800" b="1" dirty="0">
                <a:latin typeface="Times New Roman" charset="0"/>
                <a:ea typeface="Times New Roman" charset="0"/>
                <a:cs typeface="Times New Roman" charset="0"/>
              </a:rPr>
              <a:t>Гидравлика</a:t>
            </a:r>
            <a:r>
              <a:rPr lang="ru-RU" sz="3400" b="1" dirty="0">
                <a:latin typeface="Times New Roman" charset="0"/>
                <a:ea typeface="Times New Roman" charset="0"/>
                <a:cs typeface="Times New Roman" charset="0"/>
              </a:rPr>
              <a:t> </a:t>
            </a:r>
            <a:r>
              <a:rPr lang="ru-RU" sz="3200" dirty="0">
                <a:latin typeface="Times New Roman" charset="0"/>
                <a:ea typeface="Times New Roman" charset="0"/>
                <a:cs typeface="Times New Roman" charset="0"/>
              </a:rPr>
              <a:t>– это наука, изучающая законы равновесия и </a:t>
            </a:r>
            <a:r>
              <a:rPr lang="ru-RU" sz="3200" dirty="0" smtClean="0">
                <a:latin typeface="Times New Roman" charset="0"/>
                <a:ea typeface="Times New Roman" charset="0"/>
                <a:cs typeface="Times New Roman" charset="0"/>
              </a:rPr>
              <a:t>движения </a:t>
            </a:r>
            <a:r>
              <a:rPr lang="ru-RU" sz="3200" dirty="0">
                <a:latin typeface="Times New Roman" charset="0"/>
                <a:ea typeface="Times New Roman" charset="0"/>
                <a:cs typeface="Times New Roman" charset="0"/>
              </a:rPr>
              <a:t>жидкостей, а также законы взаимодействия жидкостей с окружающими их граничными поверхностями и с твердыми или </a:t>
            </a:r>
            <a:r>
              <a:rPr lang="ru-RU" sz="3200" dirty="0" smtClean="0">
                <a:latin typeface="Times New Roman" charset="0"/>
                <a:ea typeface="Times New Roman" charset="0"/>
                <a:cs typeface="Times New Roman" charset="0"/>
              </a:rPr>
              <a:t>упругими </a:t>
            </a:r>
            <a:r>
              <a:rPr lang="ru-RU" sz="3200" dirty="0">
                <a:latin typeface="Times New Roman" charset="0"/>
                <a:ea typeface="Times New Roman" charset="0"/>
                <a:cs typeface="Times New Roman" charset="0"/>
              </a:rPr>
              <a:t>телами, погруженными (частично или полностью) в жидкость</a:t>
            </a:r>
          </a:p>
        </p:txBody>
      </p:sp>
    </p:spTree>
    <p:extLst>
      <p:ext uri="{BB962C8B-B14F-4D97-AF65-F5344CB8AC3E}">
        <p14:creationId xmlns:p14="http://schemas.microsoft.com/office/powerpoint/2010/main" val="1998562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6000">
              <a:schemeClr val="bg1"/>
            </a:gs>
            <a:gs pos="93000">
              <a:srgbClr val="FFF6F3">
                <a:alpha val="93000"/>
                <a:lumMod val="28000"/>
                <a:lumOff val="72000"/>
              </a:srgbClr>
            </a:gs>
            <a:gs pos="100000">
              <a:srgbClr val="00B050"/>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a:bodyPr>
          <a:lstStyle/>
          <a:p>
            <a:r>
              <a:rPr lang="ru-RU" sz="3200" b="1" dirty="0">
                <a:latin typeface="Times New Roman" charset="0"/>
                <a:ea typeface="Times New Roman" charset="0"/>
                <a:cs typeface="Times New Roman" charset="0"/>
              </a:rPr>
              <a:t>Жидкостью</a:t>
            </a:r>
            <a:r>
              <a:rPr lang="ru-RU" sz="3200" dirty="0">
                <a:latin typeface="Times New Roman" charset="0"/>
                <a:ea typeface="Times New Roman" charset="0"/>
                <a:cs typeface="Times New Roman" charset="0"/>
              </a:rPr>
              <a:t> называется физическое тело, обладающее свойством текучести, т. е. не имеющее способности самостоятельно сохранять свою форму. </a:t>
            </a:r>
            <a:endParaRPr lang="ru-RU" sz="3200" dirty="0" smtClean="0">
              <a:latin typeface="Times New Roman" charset="0"/>
              <a:ea typeface="Times New Roman" charset="0"/>
              <a:cs typeface="Times New Roman" charset="0"/>
            </a:endParaRPr>
          </a:p>
          <a:p>
            <a:r>
              <a:rPr lang="ru-RU" sz="3200" b="1" dirty="0" smtClean="0">
                <a:latin typeface="Times New Roman" charset="0"/>
                <a:ea typeface="Times New Roman" charset="0"/>
                <a:cs typeface="Times New Roman" charset="0"/>
              </a:rPr>
              <a:t>Жидкости</a:t>
            </a:r>
            <a:r>
              <a:rPr lang="ru-RU" sz="3200" dirty="0">
                <a:latin typeface="Times New Roman" charset="0"/>
                <a:ea typeface="Times New Roman" charset="0"/>
                <a:cs typeface="Times New Roman" charset="0"/>
              </a:rPr>
              <a:t>, законы движения и равновесия которых изучаются в гидравлике, делятся на два класса: </a:t>
            </a:r>
            <a:endParaRPr lang="en-US" sz="3200" dirty="0" smtClean="0">
              <a:latin typeface="Times New Roman" charset="0"/>
              <a:ea typeface="Times New Roman" charset="0"/>
              <a:cs typeface="Times New Roman" charset="0"/>
            </a:endParaRPr>
          </a:p>
          <a:p>
            <a:pPr marL="0" indent="0">
              <a:buNone/>
            </a:pPr>
            <a:r>
              <a:rPr lang="en-US" sz="3200" b="1" dirty="0">
                <a:latin typeface="Times New Roman" charset="0"/>
                <a:ea typeface="Times New Roman" charset="0"/>
                <a:cs typeface="Times New Roman" charset="0"/>
              </a:rPr>
              <a:t>	</a:t>
            </a:r>
            <a:r>
              <a:rPr lang="ru-RU" sz="3200" b="1" dirty="0" smtClean="0">
                <a:latin typeface="Times New Roman" charset="0"/>
                <a:ea typeface="Times New Roman" charset="0"/>
                <a:cs typeface="Times New Roman" charset="0"/>
              </a:rPr>
              <a:t>сжимаемые </a:t>
            </a:r>
            <a:r>
              <a:rPr lang="ru-RU" sz="3200" b="1" dirty="0">
                <a:latin typeface="Times New Roman" charset="0"/>
                <a:ea typeface="Times New Roman" charset="0"/>
                <a:cs typeface="Times New Roman" charset="0"/>
              </a:rPr>
              <a:t>жидкости</a:t>
            </a:r>
            <a:r>
              <a:rPr lang="ru-RU" sz="3200" dirty="0">
                <a:latin typeface="Times New Roman" charset="0"/>
                <a:ea typeface="Times New Roman" charset="0"/>
                <a:cs typeface="Times New Roman" charset="0"/>
              </a:rPr>
              <a:t> или </a:t>
            </a:r>
            <a:r>
              <a:rPr lang="ru-RU" sz="3200" b="1" dirty="0">
                <a:latin typeface="Times New Roman" charset="0"/>
                <a:ea typeface="Times New Roman" charset="0"/>
                <a:cs typeface="Times New Roman" charset="0"/>
              </a:rPr>
              <a:t>газы</a:t>
            </a:r>
            <a:r>
              <a:rPr lang="ru-RU" sz="3200" dirty="0">
                <a:latin typeface="Times New Roman" charset="0"/>
                <a:ea typeface="Times New Roman" charset="0"/>
                <a:cs typeface="Times New Roman" charset="0"/>
              </a:rPr>
              <a:t>, </a:t>
            </a:r>
            <a:endParaRPr lang="en-US" sz="3200" dirty="0" smtClean="0">
              <a:latin typeface="Times New Roman" charset="0"/>
              <a:ea typeface="Times New Roman" charset="0"/>
              <a:cs typeface="Times New Roman" charset="0"/>
            </a:endParaRPr>
          </a:p>
          <a:p>
            <a:pPr marL="0" indent="0">
              <a:buNone/>
            </a:pPr>
            <a:r>
              <a:rPr lang="en-US" sz="3200" dirty="0">
                <a:latin typeface="Times New Roman" charset="0"/>
                <a:ea typeface="Times New Roman" charset="0"/>
                <a:cs typeface="Times New Roman" charset="0"/>
              </a:rPr>
              <a:t>	</a:t>
            </a:r>
            <a:r>
              <a:rPr lang="ru-RU" sz="3200" dirty="0" smtClean="0">
                <a:latin typeface="Times New Roman" charset="0"/>
                <a:ea typeface="Times New Roman" charset="0"/>
                <a:cs typeface="Times New Roman" charset="0"/>
              </a:rPr>
              <a:t>почти </a:t>
            </a:r>
            <a:r>
              <a:rPr lang="ru-RU" sz="3200" dirty="0">
                <a:latin typeface="Times New Roman" charset="0"/>
                <a:ea typeface="Times New Roman" charset="0"/>
                <a:cs typeface="Times New Roman" charset="0"/>
              </a:rPr>
              <a:t>несжимаемые — </a:t>
            </a:r>
            <a:r>
              <a:rPr lang="ru-RU" sz="3200" b="1" dirty="0">
                <a:latin typeface="Times New Roman" charset="0"/>
                <a:ea typeface="Times New Roman" charset="0"/>
                <a:cs typeface="Times New Roman" charset="0"/>
              </a:rPr>
              <a:t>капельные жидкости</a:t>
            </a:r>
            <a:r>
              <a:rPr lang="ru-RU" sz="3200" dirty="0">
                <a:latin typeface="Times New Roman" charset="0"/>
                <a:ea typeface="Times New Roman" charset="0"/>
                <a:cs typeface="Times New Roman" charset="0"/>
              </a:rPr>
              <a:t>.</a:t>
            </a:r>
          </a:p>
        </p:txBody>
      </p:sp>
    </p:spTree>
    <p:extLst>
      <p:ext uri="{BB962C8B-B14F-4D97-AF65-F5344CB8AC3E}">
        <p14:creationId xmlns:p14="http://schemas.microsoft.com/office/powerpoint/2010/main" val="1346941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6000">
              <a:schemeClr val="bg1"/>
            </a:gs>
            <a:gs pos="93000">
              <a:srgbClr val="FFF6F3">
                <a:alpha val="93000"/>
                <a:lumMod val="28000"/>
                <a:lumOff val="72000"/>
              </a:srgbClr>
            </a:gs>
            <a:gs pos="100000">
              <a:srgbClr val="00B050"/>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760541"/>
            <a:ext cx="10515600" cy="1325563"/>
          </a:xfrm>
        </p:spPr>
        <p:txBody>
          <a:bodyPr>
            <a:normAutofit/>
          </a:bodyPr>
          <a:lstStyle/>
          <a:p>
            <a:r>
              <a:rPr lang="ru-RU" sz="3800" b="1" dirty="0">
                <a:latin typeface="Times New Roman" charset="0"/>
                <a:ea typeface="Times New Roman" charset="0"/>
                <a:cs typeface="Times New Roman" charset="0"/>
              </a:rPr>
              <a:t>Основные свойства рабочих жидкостей.</a:t>
            </a:r>
            <a:endParaRPr lang="ru-RU" sz="3800" dirty="0">
              <a:latin typeface="Times New Roman" charset="0"/>
              <a:ea typeface="Times New Roman" charset="0"/>
              <a:cs typeface="Times New Roman" charset="0"/>
            </a:endParaRPr>
          </a:p>
        </p:txBody>
      </p:sp>
      <p:sp>
        <p:nvSpPr>
          <p:cNvPr id="3" name="Объект 2"/>
          <p:cNvSpPr>
            <a:spLocks noGrp="1"/>
          </p:cNvSpPr>
          <p:nvPr>
            <p:ph idx="1"/>
          </p:nvPr>
        </p:nvSpPr>
        <p:spPr/>
        <p:txBody>
          <a:bodyPr>
            <a:normAutofit/>
          </a:bodyPr>
          <a:lstStyle/>
          <a:p>
            <a:pPr marL="0" indent="0">
              <a:buNone/>
            </a:pPr>
            <a:r>
              <a:rPr lang="ru-RU" sz="3200" dirty="0">
                <a:latin typeface="Times New Roman" charset="0"/>
                <a:ea typeface="Times New Roman" charset="0"/>
                <a:cs typeface="Times New Roman" charset="0"/>
              </a:rPr>
              <a:t>Рабочие жидкости, применяемые для гидравлических приводов, можно характеризовать следующими физическими свойствами.</a:t>
            </a:r>
          </a:p>
          <a:p>
            <a:pPr marL="0" indent="0">
              <a:buNone/>
            </a:pPr>
            <a:r>
              <a:rPr lang="ru-RU" sz="3200" b="1" dirty="0">
                <a:latin typeface="Times New Roman" charset="0"/>
                <a:ea typeface="Times New Roman" charset="0"/>
                <a:cs typeface="Times New Roman" charset="0"/>
              </a:rPr>
              <a:t>Плотностью</a:t>
            </a:r>
            <a:r>
              <a:rPr lang="ru-RU" sz="3200" dirty="0">
                <a:latin typeface="Times New Roman" charset="0"/>
                <a:ea typeface="Times New Roman" charset="0"/>
                <a:cs typeface="Times New Roman" charset="0"/>
              </a:rPr>
              <a:t>, определяемой как масса единицы объема.</a:t>
            </a:r>
          </a:p>
          <a:p>
            <a:pPr marL="0" indent="0">
              <a:buNone/>
            </a:pPr>
            <a:r>
              <a:rPr lang="ru-RU" sz="3200" dirty="0">
                <a:latin typeface="Times New Roman" charset="0"/>
                <a:ea typeface="Times New Roman" charset="0"/>
                <a:cs typeface="Times New Roman" charset="0"/>
              </a:rPr>
              <a:t>Масса единицы объема минерального масла меньше массы той же единицы объема воды. Поэтому минеральные масла всплывают в воде.</a:t>
            </a:r>
          </a:p>
          <a:p>
            <a:pPr marL="0" indent="0">
              <a:buNone/>
            </a:pPr>
            <a:endParaRPr lang="ru-RU" sz="32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70298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6000">
              <a:schemeClr val="bg1"/>
            </a:gs>
            <a:gs pos="93000">
              <a:srgbClr val="FFF6F3">
                <a:alpha val="93000"/>
                <a:lumMod val="28000"/>
                <a:lumOff val="72000"/>
              </a:srgbClr>
            </a:gs>
            <a:gs pos="100000">
              <a:srgbClr val="00B050"/>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a:bodyPr>
          <a:lstStyle/>
          <a:p>
            <a:pPr marL="0" indent="0">
              <a:buNone/>
            </a:pPr>
            <a:r>
              <a:rPr lang="ru-RU" sz="3200" b="1" dirty="0">
                <a:latin typeface="Times New Roman" charset="0"/>
                <a:ea typeface="Times New Roman" charset="0"/>
                <a:cs typeface="Times New Roman" charset="0"/>
              </a:rPr>
              <a:t>Сжимаемостью </a:t>
            </a:r>
            <a:r>
              <a:rPr lang="ru-RU" sz="3200" dirty="0">
                <a:latin typeface="Times New Roman" charset="0"/>
                <a:ea typeface="Times New Roman" charset="0"/>
                <a:cs typeface="Times New Roman" charset="0"/>
              </a:rPr>
              <a:t>жидкости, которая определяет изменение объема при повышении давления.</a:t>
            </a:r>
          </a:p>
          <a:p>
            <a:pPr marL="0" indent="0">
              <a:buNone/>
            </a:pPr>
            <a:r>
              <a:rPr lang="ru-RU" sz="3200" dirty="0">
                <a:latin typeface="Times New Roman" charset="0"/>
                <a:ea typeface="Times New Roman" charset="0"/>
                <a:cs typeface="Times New Roman" charset="0"/>
              </a:rPr>
              <a:t>Жидкости имеют малую сжимаемость, однако во многих случаях (особенно при динамических воздействиях) сжимаемость жидкости оказывает существенное влияние на действующие в системе давления, силы, расходы, устойчивость работы и пр.</a:t>
            </a:r>
          </a:p>
          <a:p>
            <a:pPr marL="0" indent="0">
              <a:buNone/>
            </a:pPr>
            <a:endParaRPr lang="ru-RU" sz="32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978128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6000">
              <a:schemeClr val="bg1"/>
            </a:gs>
            <a:gs pos="93000">
              <a:srgbClr val="FFF6F3">
                <a:alpha val="93000"/>
                <a:lumMod val="28000"/>
                <a:lumOff val="72000"/>
              </a:srgbClr>
            </a:gs>
            <a:gs pos="100000">
              <a:srgbClr val="00B050"/>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a:bodyPr>
          <a:lstStyle/>
          <a:p>
            <a:pPr marL="0" indent="0">
              <a:buNone/>
            </a:pPr>
            <a:r>
              <a:rPr lang="ru-RU" sz="3200" b="1" dirty="0">
                <a:latin typeface="Times New Roman" charset="0"/>
                <a:ea typeface="Times New Roman" charset="0"/>
                <a:cs typeface="Times New Roman" charset="0"/>
              </a:rPr>
              <a:t>Вязкостью</a:t>
            </a:r>
            <a:r>
              <a:rPr lang="ru-RU" sz="3200" dirty="0">
                <a:latin typeface="Times New Roman" charset="0"/>
                <a:ea typeface="Times New Roman" charset="0"/>
                <a:cs typeface="Times New Roman" charset="0"/>
              </a:rPr>
              <a:t>, которая определяет сопротивление, оказываемое жидкостью скольжению одного слоя относительно другого.</a:t>
            </a:r>
          </a:p>
          <a:p>
            <a:pPr marL="0" indent="0">
              <a:buNone/>
            </a:pPr>
            <a:r>
              <a:rPr lang="ru-RU" sz="3200" dirty="0">
                <a:latin typeface="Times New Roman" charset="0"/>
                <a:ea typeface="Times New Roman" charset="0"/>
                <a:cs typeface="Times New Roman" charset="0"/>
              </a:rPr>
              <a:t>Вязкость жидкости зависит от ее состава, температуры и давления.</a:t>
            </a:r>
          </a:p>
          <a:p>
            <a:endParaRPr lang="ru-RU" sz="32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850598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6000">
              <a:schemeClr val="bg1"/>
            </a:gs>
            <a:gs pos="93000">
              <a:srgbClr val="FFF6F3">
                <a:alpha val="93000"/>
                <a:lumMod val="28000"/>
                <a:lumOff val="72000"/>
              </a:srgbClr>
            </a:gs>
            <a:gs pos="100000">
              <a:srgbClr val="00B050"/>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908732"/>
            <a:ext cx="10515600" cy="1325563"/>
          </a:xfrm>
        </p:spPr>
        <p:txBody>
          <a:bodyPr>
            <a:normAutofit/>
          </a:bodyPr>
          <a:lstStyle/>
          <a:p>
            <a:r>
              <a:rPr lang="ru-RU" sz="3800" b="1" dirty="0">
                <a:latin typeface="Times New Roman" charset="0"/>
                <a:ea typeface="Times New Roman" charset="0"/>
                <a:cs typeface="Times New Roman" charset="0"/>
              </a:rPr>
              <a:t>Рабочие жидкости и масла. </a:t>
            </a:r>
            <a:r>
              <a:rPr lang="en-US" sz="3800" b="1" dirty="0">
                <a:latin typeface="Times New Roman" charset="0"/>
                <a:ea typeface="Times New Roman" charset="0"/>
                <a:cs typeface="Times New Roman" charset="0"/>
              </a:rPr>
              <a:t/>
            </a:r>
            <a:br>
              <a:rPr lang="en-US" sz="3800" b="1" dirty="0">
                <a:latin typeface="Times New Roman" charset="0"/>
                <a:ea typeface="Times New Roman" charset="0"/>
                <a:cs typeface="Times New Roman" charset="0"/>
              </a:rPr>
            </a:br>
            <a:endParaRPr lang="ru-RU" sz="3800" b="1" dirty="0"/>
          </a:p>
        </p:txBody>
      </p:sp>
      <p:sp>
        <p:nvSpPr>
          <p:cNvPr id="3" name="Объект 2"/>
          <p:cNvSpPr>
            <a:spLocks noGrp="1"/>
          </p:cNvSpPr>
          <p:nvPr>
            <p:ph idx="1"/>
          </p:nvPr>
        </p:nvSpPr>
        <p:spPr>
          <a:xfrm>
            <a:off x="838200" y="2838879"/>
            <a:ext cx="10515600" cy="4351338"/>
          </a:xfrm>
        </p:spPr>
        <p:txBody>
          <a:bodyPr>
            <a:normAutofit/>
          </a:bodyPr>
          <a:lstStyle/>
          <a:p>
            <a:pPr marL="0" indent="0">
              <a:buNone/>
            </a:pPr>
            <a:r>
              <a:rPr lang="ru-RU" sz="3400" dirty="0">
                <a:latin typeface="Times New Roman" charset="0"/>
                <a:ea typeface="Times New Roman" charset="0"/>
                <a:cs typeface="Times New Roman" charset="0"/>
              </a:rPr>
              <a:t>В качестве рабочих жидкостей в гидравлическом приводе применяют минеральные масла, водомасляные эмульсии, смеси и синтетические жидкости. </a:t>
            </a:r>
          </a:p>
        </p:txBody>
      </p:sp>
    </p:spTree>
    <p:extLst>
      <p:ext uri="{BB962C8B-B14F-4D97-AF65-F5344CB8AC3E}">
        <p14:creationId xmlns:p14="http://schemas.microsoft.com/office/powerpoint/2010/main" val="877062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6000">
              <a:schemeClr val="bg1"/>
            </a:gs>
            <a:gs pos="93000">
              <a:srgbClr val="FFF6F3">
                <a:alpha val="93000"/>
                <a:lumMod val="28000"/>
                <a:lumOff val="72000"/>
              </a:srgbClr>
            </a:gs>
            <a:gs pos="100000">
              <a:srgbClr val="00B050"/>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1011195" y="2040842"/>
            <a:ext cx="10515600" cy="5866067"/>
          </a:xfrm>
        </p:spPr>
        <p:txBody>
          <a:bodyPr>
            <a:normAutofit/>
          </a:bodyPr>
          <a:lstStyle/>
          <a:p>
            <a:pPr marL="0" indent="0">
              <a:buNone/>
            </a:pPr>
            <a:r>
              <a:rPr lang="ru-RU" sz="3400" b="1" i="1" dirty="0">
                <a:latin typeface="Times New Roman" charset="0"/>
                <a:ea typeface="Times New Roman" charset="0"/>
                <a:cs typeface="Times New Roman" charset="0"/>
              </a:rPr>
              <a:t>Минеральные масла</a:t>
            </a:r>
            <a:r>
              <a:rPr lang="ru-RU" sz="3400" dirty="0">
                <a:latin typeface="Times New Roman" charset="0"/>
                <a:ea typeface="Times New Roman" charset="0"/>
                <a:cs typeface="Times New Roman" charset="0"/>
              </a:rPr>
              <a:t> получают в результате переработки высококачественных сортов нефти с введением в них присадок, улучшающих их физические свойства. </a:t>
            </a:r>
          </a:p>
        </p:txBody>
      </p:sp>
    </p:spTree>
    <p:extLst>
      <p:ext uri="{BB962C8B-B14F-4D97-AF65-F5344CB8AC3E}">
        <p14:creationId xmlns:p14="http://schemas.microsoft.com/office/powerpoint/2010/main" val="556939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6000">
              <a:schemeClr val="bg1"/>
            </a:gs>
            <a:gs pos="93000">
              <a:srgbClr val="FFF6F3">
                <a:alpha val="93000"/>
                <a:lumMod val="28000"/>
                <a:lumOff val="72000"/>
              </a:srgbClr>
            </a:gs>
            <a:gs pos="100000">
              <a:srgbClr val="00B050"/>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739346" y="1650301"/>
            <a:ext cx="10515600" cy="5207699"/>
          </a:xfrm>
        </p:spPr>
        <p:txBody>
          <a:bodyPr>
            <a:normAutofit/>
          </a:bodyPr>
          <a:lstStyle/>
          <a:p>
            <a:pPr marL="0" indent="0">
              <a:buNone/>
            </a:pPr>
            <a:r>
              <a:rPr lang="ru-RU" sz="3200" b="1" i="1" dirty="0">
                <a:latin typeface="Times New Roman" charset="0"/>
                <a:ea typeface="Times New Roman" charset="0"/>
                <a:cs typeface="Times New Roman" charset="0"/>
              </a:rPr>
              <a:t>Водомасляные эмульсии</a:t>
            </a:r>
            <a:r>
              <a:rPr lang="ru-RU" sz="3200" b="1" dirty="0">
                <a:latin typeface="Times New Roman" charset="0"/>
                <a:ea typeface="Times New Roman" charset="0"/>
                <a:cs typeface="Times New Roman" charset="0"/>
              </a:rPr>
              <a:t> </a:t>
            </a:r>
            <a:r>
              <a:rPr lang="ru-RU" sz="3200" dirty="0" smtClean="0">
                <a:latin typeface="Times New Roman" charset="0"/>
                <a:ea typeface="Times New Roman" charset="0"/>
                <a:cs typeface="Times New Roman" charset="0"/>
              </a:rPr>
              <a:t>применяют </a:t>
            </a:r>
            <a:r>
              <a:rPr lang="ru-RU" sz="3200" dirty="0">
                <a:latin typeface="Times New Roman" charset="0"/>
                <a:ea typeface="Times New Roman" charset="0"/>
                <a:cs typeface="Times New Roman" charset="0"/>
              </a:rPr>
              <a:t>в гидросистемах машин, работающих в пожароопасных условиях и в машинах, где требуется большое количество рабочей жидкости (например, в гидравлических прессах). Применение ограничено отрицательными и высокими (до 60 С) температурами.</a:t>
            </a:r>
          </a:p>
          <a:p>
            <a:pPr marL="0" indent="0">
              <a:buNone/>
            </a:pPr>
            <a:endParaRPr lang="ru-RU" sz="32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8932448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6000">
              <a:schemeClr val="bg1"/>
            </a:gs>
            <a:gs pos="93000">
              <a:srgbClr val="FFF6F3">
                <a:alpha val="93000"/>
                <a:lumMod val="28000"/>
                <a:lumOff val="72000"/>
              </a:srgbClr>
            </a:gs>
            <a:gs pos="100000">
              <a:srgbClr val="00B050"/>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a:bodyPr>
          <a:lstStyle/>
          <a:p>
            <a:pPr marL="0" indent="0">
              <a:buNone/>
            </a:pPr>
            <a:r>
              <a:rPr lang="ru-RU" sz="3200" b="1" i="1" dirty="0">
                <a:latin typeface="Times New Roman" charset="0"/>
                <a:ea typeface="Times New Roman" charset="0"/>
                <a:cs typeface="Times New Roman" charset="0"/>
              </a:rPr>
              <a:t>Смеси</a:t>
            </a:r>
            <a:r>
              <a:rPr lang="ru-RU" sz="3200" b="1" dirty="0">
                <a:latin typeface="Times New Roman" charset="0"/>
                <a:ea typeface="Times New Roman" charset="0"/>
                <a:cs typeface="Times New Roman" charset="0"/>
              </a:rPr>
              <a:t> </a:t>
            </a:r>
            <a:r>
              <a:rPr lang="ru-RU" sz="3200" dirty="0">
                <a:latin typeface="Times New Roman" charset="0"/>
                <a:ea typeface="Times New Roman" charset="0"/>
                <a:cs typeface="Times New Roman" charset="0"/>
              </a:rPr>
              <a:t>различных сортов минеральных масел между собой, с керосином, глицерином и т.д. применяют в гидросистемах высокой точности, а также в гидросистемах, работающих в условиях низких температур.</a:t>
            </a:r>
          </a:p>
        </p:txBody>
      </p:sp>
    </p:spTree>
    <p:extLst>
      <p:ext uri="{BB962C8B-B14F-4D97-AF65-F5344CB8AC3E}">
        <p14:creationId xmlns:p14="http://schemas.microsoft.com/office/powerpoint/2010/main" val="2094193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6000">
              <a:schemeClr val="bg1"/>
            </a:gs>
            <a:gs pos="93000">
              <a:srgbClr val="FFF6F3">
                <a:alpha val="93000"/>
                <a:lumMod val="28000"/>
                <a:lumOff val="72000"/>
              </a:srgbClr>
            </a:gs>
            <a:gs pos="100000">
              <a:srgbClr val="00B050"/>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813486" y="1789049"/>
            <a:ext cx="10515600" cy="4351338"/>
          </a:xfrm>
        </p:spPr>
        <p:txBody>
          <a:bodyPr>
            <a:normAutofit/>
          </a:bodyPr>
          <a:lstStyle/>
          <a:p>
            <a:pPr marL="0" indent="0">
              <a:buNone/>
            </a:pPr>
            <a:r>
              <a:rPr lang="ru-RU" sz="3200" b="1" i="1" dirty="0">
                <a:latin typeface="Times New Roman" charset="0"/>
                <a:ea typeface="Times New Roman" charset="0"/>
                <a:cs typeface="Times New Roman" charset="0"/>
              </a:rPr>
              <a:t>Синтетические жидкости</a:t>
            </a:r>
            <a:r>
              <a:rPr lang="ru-RU" sz="3200" b="1" dirty="0">
                <a:latin typeface="Times New Roman" charset="0"/>
                <a:ea typeface="Times New Roman" charset="0"/>
                <a:cs typeface="Times New Roman" charset="0"/>
              </a:rPr>
              <a:t> </a:t>
            </a:r>
            <a:r>
              <a:rPr lang="ru-RU" sz="3200" dirty="0">
                <a:latin typeface="Times New Roman" charset="0"/>
                <a:ea typeface="Times New Roman" charset="0"/>
                <a:cs typeface="Times New Roman" charset="0"/>
              </a:rPr>
              <a:t>на основе силиконов, хлор- и </a:t>
            </a:r>
            <a:r>
              <a:rPr lang="ru-RU" sz="3200" dirty="0" err="1">
                <a:latin typeface="Times New Roman" charset="0"/>
                <a:ea typeface="Times New Roman" charset="0"/>
                <a:cs typeface="Times New Roman" charset="0"/>
              </a:rPr>
              <a:t>фторуглеродистых</a:t>
            </a:r>
            <a:r>
              <a:rPr lang="ru-RU" sz="3200" dirty="0">
                <a:latin typeface="Times New Roman" charset="0"/>
                <a:ea typeface="Times New Roman" charset="0"/>
                <a:cs typeface="Times New Roman" charset="0"/>
              </a:rPr>
              <a:t> соединениях, </a:t>
            </a:r>
            <a:r>
              <a:rPr lang="ru-RU" sz="3200" dirty="0" err="1">
                <a:latin typeface="Times New Roman" charset="0"/>
                <a:ea typeface="Times New Roman" charset="0"/>
                <a:cs typeface="Times New Roman" charset="0"/>
              </a:rPr>
              <a:t>полифеноловых</a:t>
            </a:r>
            <a:r>
              <a:rPr lang="ru-RU" sz="3200" dirty="0">
                <a:latin typeface="Times New Roman" charset="0"/>
                <a:ea typeface="Times New Roman" charset="0"/>
                <a:cs typeface="Times New Roman" charset="0"/>
              </a:rPr>
              <a:t> эфиров и т.д. </a:t>
            </a:r>
            <a:r>
              <a:rPr lang="ru-RU" sz="3200" dirty="0" smtClean="0">
                <a:latin typeface="Times New Roman" charset="0"/>
                <a:ea typeface="Times New Roman" charset="0"/>
                <a:cs typeface="Times New Roman" charset="0"/>
              </a:rPr>
              <a:t>негорючих, стойких </a:t>
            </a:r>
            <a:r>
              <a:rPr lang="ru-RU" sz="3200" dirty="0">
                <a:latin typeface="Times New Roman" charset="0"/>
                <a:ea typeface="Times New Roman" charset="0"/>
                <a:cs typeface="Times New Roman" charset="0"/>
              </a:rPr>
              <a:t>к воздействию химических элементов, обладают стабильностью вязкостных характеристик в широком диапазоне температур. </a:t>
            </a:r>
          </a:p>
        </p:txBody>
      </p:sp>
    </p:spTree>
    <p:extLst>
      <p:ext uri="{BB962C8B-B14F-4D97-AF65-F5344CB8AC3E}">
        <p14:creationId xmlns:p14="http://schemas.microsoft.com/office/powerpoint/2010/main" val="1516935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6000">
              <a:schemeClr val="bg1"/>
            </a:gs>
            <a:gs pos="94000">
              <a:srgbClr val="FFF6F3">
                <a:alpha val="93000"/>
                <a:lumMod val="28000"/>
                <a:lumOff val="72000"/>
              </a:srgbClr>
            </a:gs>
            <a:gs pos="100000">
              <a:srgbClr val="FF0000"/>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778080"/>
            <a:ext cx="10515600" cy="1325563"/>
          </a:xfrm>
        </p:spPr>
        <p:txBody>
          <a:bodyPr>
            <a:noAutofit/>
          </a:bodyPr>
          <a:lstStyle/>
          <a:p>
            <a:pPr algn="ctr"/>
            <a:r>
              <a:rPr lang="ru-RU" sz="3600" b="1" dirty="0" smtClean="0">
                <a:latin typeface="Times New Roman" charset="0"/>
                <a:ea typeface="Times New Roman" charset="0"/>
                <a:cs typeface="Times New Roman" charset="0"/>
              </a:rPr>
              <a:t/>
            </a:r>
            <a:br>
              <a:rPr lang="ru-RU" sz="3600" b="1" dirty="0" smtClean="0">
                <a:latin typeface="Times New Roman" charset="0"/>
                <a:ea typeface="Times New Roman" charset="0"/>
                <a:cs typeface="Times New Roman" charset="0"/>
              </a:rPr>
            </a:br>
            <a:r>
              <a:rPr lang="ru-RU" sz="3600" b="1" dirty="0" smtClean="0">
                <a:latin typeface="Times New Roman" charset="0"/>
                <a:ea typeface="Times New Roman" charset="0"/>
                <a:cs typeface="Times New Roman" charset="0"/>
              </a:rPr>
              <a:t>Классификация погрузчиков:</a:t>
            </a:r>
            <a:br>
              <a:rPr lang="ru-RU" sz="3600" b="1" dirty="0" smtClean="0">
                <a:latin typeface="Times New Roman" charset="0"/>
                <a:ea typeface="Times New Roman" charset="0"/>
                <a:cs typeface="Times New Roman" charset="0"/>
              </a:rPr>
            </a:br>
            <a:r>
              <a:rPr lang="ru-RU" sz="3600" b="1" dirty="0" smtClean="0">
                <a:latin typeface="Times New Roman" charset="0"/>
                <a:ea typeface="Times New Roman" charset="0"/>
                <a:cs typeface="Times New Roman" charset="0"/>
              </a:rPr>
              <a:t/>
            </a:r>
            <a:br>
              <a:rPr lang="ru-RU" sz="3600" b="1" dirty="0" smtClean="0">
                <a:latin typeface="Times New Roman" charset="0"/>
                <a:ea typeface="Times New Roman" charset="0"/>
                <a:cs typeface="Times New Roman" charset="0"/>
              </a:rPr>
            </a:br>
            <a:r>
              <a:rPr lang="ru-RU" sz="3600" b="1" dirty="0" smtClean="0">
                <a:latin typeface="Times New Roman" charset="0"/>
                <a:ea typeface="Times New Roman" charset="0"/>
                <a:cs typeface="Times New Roman" charset="0"/>
              </a:rPr>
              <a:t/>
            </a:r>
            <a:br>
              <a:rPr lang="ru-RU" sz="3600" b="1" dirty="0" smtClean="0">
                <a:latin typeface="Times New Roman" charset="0"/>
                <a:ea typeface="Times New Roman" charset="0"/>
                <a:cs typeface="Times New Roman" charset="0"/>
              </a:rPr>
            </a:br>
            <a:endParaRPr lang="ru-RU" sz="3600" dirty="0">
              <a:latin typeface="Times New Roman" charset="0"/>
              <a:ea typeface="Times New Roman" charset="0"/>
              <a:cs typeface="Times New Roman" charset="0"/>
            </a:endParaRPr>
          </a:p>
        </p:txBody>
      </p:sp>
      <p:sp>
        <p:nvSpPr>
          <p:cNvPr id="3" name="Объект 2"/>
          <p:cNvSpPr>
            <a:spLocks noGrp="1"/>
          </p:cNvSpPr>
          <p:nvPr>
            <p:ph idx="1"/>
          </p:nvPr>
        </p:nvSpPr>
        <p:spPr>
          <a:xfrm>
            <a:off x="838200" y="1825624"/>
            <a:ext cx="10515600" cy="4427691"/>
          </a:xfrm>
        </p:spPr>
        <p:txBody>
          <a:bodyPr/>
          <a:lstStyle/>
          <a:p>
            <a:pPr marL="0" indent="0">
              <a:buNone/>
            </a:pPr>
            <a:r>
              <a:rPr lang="ru-RU" sz="3600" b="1" dirty="0">
                <a:latin typeface="Times New Roman" charset="0"/>
                <a:ea typeface="Times New Roman" charset="0"/>
                <a:cs typeface="Times New Roman" charset="0"/>
              </a:rPr>
              <a:t>По назначению:	</a:t>
            </a:r>
            <a:endParaRPr lang="ru-RU" sz="3600" dirty="0" smtClean="0">
              <a:latin typeface="Times New Roman" charset="0"/>
              <a:ea typeface="Times New Roman" charset="0"/>
              <a:cs typeface="Times New Roman" charset="0"/>
            </a:endParaRPr>
          </a:p>
          <a:p>
            <a:r>
              <a:rPr lang="ru-RU" sz="3200" dirty="0" smtClean="0">
                <a:latin typeface="Times New Roman" charset="0"/>
                <a:ea typeface="Times New Roman" charset="0"/>
                <a:cs typeface="Times New Roman" charset="0"/>
              </a:rPr>
              <a:t>фронтальные </a:t>
            </a:r>
            <a:r>
              <a:rPr lang="ru-RU" sz="3200" dirty="0">
                <a:latin typeface="Times New Roman" charset="0"/>
                <a:ea typeface="Times New Roman" charset="0"/>
                <a:cs typeface="Times New Roman" charset="0"/>
              </a:rPr>
              <a:t>вилочные погрузчики (для работы с пакетированными грузами, грузами в таре, в кипах;</a:t>
            </a:r>
          </a:p>
          <a:p>
            <a:pPr lvl="0"/>
            <a:r>
              <a:rPr lang="ru-RU" sz="3200" dirty="0">
                <a:latin typeface="Times New Roman" charset="0"/>
                <a:ea typeface="Times New Roman" charset="0"/>
                <a:cs typeface="Times New Roman" charset="0"/>
              </a:rPr>
              <a:t> фронтальные одноковшовые погрузчики (для работы с сыпучими грузами, песком, </a:t>
            </a:r>
            <a:r>
              <a:rPr lang="ru-RU" sz="3200" dirty="0" smtClean="0">
                <a:latin typeface="Times New Roman" charset="0"/>
                <a:ea typeface="Times New Roman" charset="0"/>
                <a:cs typeface="Times New Roman" charset="0"/>
              </a:rPr>
              <a:t>грунтом</a:t>
            </a:r>
            <a:r>
              <a:rPr lang="ru-RU" sz="3200" dirty="0">
                <a:latin typeface="Times New Roman" charset="0"/>
                <a:ea typeface="Times New Roman" charset="0"/>
                <a:cs typeface="Times New Roman" charset="0"/>
              </a:rPr>
              <a:t>, </a:t>
            </a:r>
            <a:r>
              <a:rPr lang="ru-RU" sz="3200" dirty="0" smtClean="0">
                <a:latin typeface="Times New Roman" charset="0"/>
                <a:ea typeface="Times New Roman" charset="0"/>
                <a:cs typeface="Times New Roman" charset="0"/>
              </a:rPr>
              <a:t>щебнем)</a:t>
            </a:r>
            <a:endParaRPr lang="ru-RU" sz="3200" dirty="0">
              <a:latin typeface="Times New Roman" charset="0"/>
              <a:ea typeface="Times New Roman" charset="0"/>
              <a:cs typeface="Times New Roman" charset="0"/>
            </a:endParaRPr>
          </a:p>
          <a:p>
            <a:pPr lvl="0"/>
            <a:r>
              <a:rPr lang="ru-RU" sz="3200" dirty="0">
                <a:latin typeface="Times New Roman" charset="0"/>
                <a:ea typeface="Times New Roman" charset="0"/>
                <a:cs typeface="Times New Roman" charset="0"/>
              </a:rPr>
              <a:t> погрузчики специального назначения </a:t>
            </a:r>
            <a:r>
              <a:rPr lang="ru-RU" sz="3200" dirty="0" smtClean="0">
                <a:latin typeface="Times New Roman" charset="0"/>
                <a:ea typeface="Times New Roman" charset="0"/>
                <a:cs typeface="Times New Roman" charset="0"/>
              </a:rPr>
              <a:t>(контейнер перегружатели, </a:t>
            </a:r>
            <a:r>
              <a:rPr lang="ru-RU" sz="3200" dirty="0">
                <a:latin typeface="Times New Roman" charset="0"/>
                <a:ea typeface="Times New Roman" charset="0"/>
                <a:cs typeface="Times New Roman" charset="0"/>
              </a:rPr>
              <a:t>снегоуборочные и т.п</a:t>
            </a:r>
            <a:r>
              <a:rPr lang="ru-RU" sz="3200" dirty="0" smtClean="0">
                <a:latin typeface="Times New Roman" charset="0"/>
                <a:ea typeface="Times New Roman" charset="0"/>
                <a:cs typeface="Times New Roman" charset="0"/>
              </a:rPr>
              <a:t>.)</a:t>
            </a:r>
            <a:endParaRPr lang="ru-RU" sz="32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749241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6000">
              <a:schemeClr val="bg1"/>
            </a:gs>
            <a:gs pos="93000">
              <a:srgbClr val="FFF6F3">
                <a:alpha val="93000"/>
                <a:lumMod val="28000"/>
                <a:lumOff val="72000"/>
              </a:srgbClr>
            </a:gs>
            <a:gs pos="100000">
              <a:srgbClr val="00B050"/>
            </a:gs>
          </a:gsLst>
          <a:lin ang="5400000" scaled="1"/>
        </a:gradFill>
        <a:effectLst/>
      </p:bgPr>
    </p:bg>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68880" y="766119"/>
            <a:ext cx="6229587" cy="4638429"/>
          </a:xfrm>
        </p:spPr>
      </p:pic>
      <p:sp>
        <p:nvSpPr>
          <p:cNvPr id="5" name="TextBox 4"/>
          <p:cNvSpPr txBox="1"/>
          <p:nvPr/>
        </p:nvSpPr>
        <p:spPr>
          <a:xfrm>
            <a:off x="3064477" y="5614416"/>
            <a:ext cx="7760042" cy="1077218"/>
          </a:xfrm>
          <a:prstGeom prst="rect">
            <a:avLst/>
          </a:prstGeom>
          <a:noFill/>
        </p:spPr>
        <p:txBody>
          <a:bodyPr wrap="square" rtlCol="0">
            <a:spAutoFit/>
          </a:bodyPr>
          <a:lstStyle/>
          <a:p>
            <a:r>
              <a:rPr lang="ru-RU" sz="3200" dirty="0">
                <a:latin typeface="Times New Roman" charset="0"/>
                <a:ea typeface="Times New Roman" charset="0"/>
                <a:cs typeface="Times New Roman" charset="0"/>
              </a:rPr>
              <a:t>Одинаковая сила в </a:t>
            </a:r>
            <a:r>
              <a:rPr lang="ru-RU" sz="3200" dirty="0" smtClean="0">
                <a:latin typeface="Times New Roman" charset="0"/>
                <a:ea typeface="Times New Roman" charset="0"/>
                <a:cs typeface="Times New Roman" charset="0"/>
              </a:rPr>
              <a:t>каждой </a:t>
            </a:r>
            <a:r>
              <a:rPr lang="ru-RU" sz="3200" dirty="0">
                <a:latin typeface="Times New Roman" charset="0"/>
                <a:ea typeface="Times New Roman" charset="0"/>
                <a:cs typeface="Times New Roman" charset="0"/>
              </a:rPr>
              <a:t>точке </a:t>
            </a:r>
          </a:p>
          <a:p>
            <a:endParaRPr lang="ru-RU" sz="32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7492170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6000">
              <a:schemeClr val="bg1"/>
            </a:gs>
            <a:gs pos="93000">
              <a:srgbClr val="FFF6F3">
                <a:alpha val="93000"/>
                <a:lumMod val="28000"/>
                <a:lumOff val="72000"/>
              </a:srgbClr>
            </a:gs>
            <a:gs pos="100000">
              <a:srgbClr val="00B050"/>
            </a:gs>
          </a:gsLst>
          <a:lin ang="5400000" scaled="1"/>
        </a:gradFill>
        <a:effectLst/>
      </p:bgPr>
    </p:bg>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88645" y="1499012"/>
            <a:ext cx="10492806" cy="3255867"/>
          </a:xfrm>
        </p:spPr>
      </p:pic>
      <p:sp>
        <p:nvSpPr>
          <p:cNvPr id="6" name="TextBox 5"/>
          <p:cNvSpPr txBox="1"/>
          <p:nvPr/>
        </p:nvSpPr>
        <p:spPr>
          <a:xfrm>
            <a:off x="2944368" y="5065776"/>
            <a:ext cx="6035040" cy="584775"/>
          </a:xfrm>
          <a:prstGeom prst="rect">
            <a:avLst/>
          </a:prstGeom>
          <a:noFill/>
        </p:spPr>
        <p:txBody>
          <a:bodyPr wrap="square" rtlCol="0">
            <a:spAutoFit/>
          </a:bodyPr>
          <a:lstStyle/>
          <a:p>
            <a:r>
              <a:rPr lang="ru-RU" sz="3200" dirty="0" smtClean="0">
                <a:latin typeface="Times New Roman" charset="0"/>
                <a:ea typeface="Times New Roman" charset="0"/>
                <a:cs typeface="Times New Roman" charset="0"/>
              </a:rPr>
              <a:t>Газ сжимается</a:t>
            </a:r>
            <a:endParaRPr lang="ru-RU" sz="32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844967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6000">
              <a:schemeClr val="bg1"/>
            </a:gs>
            <a:gs pos="93000">
              <a:srgbClr val="FFF6F3">
                <a:alpha val="93000"/>
                <a:lumMod val="28000"/>
                <a:lumOff val="72000"/>
              </a:srgbClr>
            </a:gs>
            <a:gs pos="100000">
              <a:srgbClr val="00B050"/>
            </a:gs>
          </a:gsLst>
          <a:lin ang="5400000" scaled="1"/>
        </a:gradFill>
        <a:effectLst/>
      </p:bgPr>
    </p:bg>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9759" y="1517904"/>
            <a:ext cx="10375373" cy="3013869"/>
          </a:xfrm>
        </p:spPr>
      </p:pic>
      <p:sp>
        <p:nvSpPr>
          <p:cNvPr id="5" name="TextBox 4"/>
          <p:cNvSpPr txBox="1"/>
          <p:nvPr/>
        </p:nvSpPr>
        <p:spPr>
          <a:xfrm>
            <a:off x="3035808" y="4919472"/>
            <a:ext cx="4151376" cy="369332"/>
          </a:xfrm>
          <a:prstGeom prst="rect">
            <a:avLst/>
          </a:prstGeom>
          <a:noFill/>
        </p:spPr>
        <p:txBody>
          <a:bodyPr wrap="square" rtlCol="0">
            <a:spAutoFit/>
          </a:bodyPr>
          <a:lstStyle/>
          <a:p>
            <a:r>
              <a:rPr lang="ru-RU" dirty="0" smtClean="0"/>
              <a:t>Жидкость почти не сжимается</a:t>
            </a:r>
            <a:endParaRPr lang="ru-RU" dirty="0"/>
          </a:p>
        </p:txBody>
      </p:sp>
    </p:spTree>
    <p:extLst>
      <p:ext uri="{BB962C8B-B14F-4D97-AF65-F5344CB8AC3E}">
        <p14:creationId xmlns:p14="http://schemas.microsoft.com/office/powerpoint/2010/main" val="961985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6000">
              <a:schemeClr val="bg1"/>
            </a:gs>
            <a:gs pos="93000">
              <a:srgbClr val="FFF6F3">
                <a:alpha val="93000"/>
                <a:lumMod val="28000"/>
                <a:lumOff val="72000"/>
              </a:srgbClr>
            </a:gs>
            <a:gs pos="100000">
              <a:srgbClr val="00B050"/>
            </a:gs>
          </a:gsLst>
          <a:lin ang="5400000" scaled="1"/>
        </a:gradFill>
        <a:effectLst/>
      </p:bgPr>
    </p:bg>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74875" y="767874"/>
            <a:ext cx="7842250" cy="4089400"/>
          </a:xfrm>
        </p:spPr>
      </p:pic>
      <p:sp>
        <p:nvSpPr>
          <p:cNvPr id="5" name="TextBox 4"/>
          <p:cNvSpPr txBox="1"/>
          <p:nvPr/>
        </p:nvSpPr>
        <p:spPr>
          <a:xfrm>
            <a:off x="247135" y="4857274"/>
            <a:ext cx="12307329" cy="1384995"/>
          </a:xfrm>
          <a:prstGeom prst="rect">
            <a:avLst/>
          </a:prstGeom>
          <a:noFill/>
        </p:spPr>
        <p:txBody>
          <a:bodyPr wrap="square" rtlCol="0">
            <a:spAutoFit/>
          </a:bodyPr>
          <a:lstStyle/>
          <a:p>
            <a:r>
              <a:rPr lang="ru-RU" sz="2800" dirty="0">
                <a:latin typeface="Times New Roman" charset="0"/>
                <a:ea typeface="Times New Roman" charset="0"/>
                <a:cs typeface="Times New Roman" charset="0"/>
              </a:rPr>
              <a:t>Закон Паскаля</a:t>
            </a:r>
            <a:r>
              <a:rPr lang="ru-RU" sz="2800" b="1" dirty="0">
                <a:latin typeface="Times New Roman" charset="0"/>
                <a:ea typeface="Times New Roman" charset="0"/>
                <a:cs typeface="Times New Roman" charset="0"/>
              </a:rPr>
              <a:t>: </a:t>
            </a:r>
            <a:r>
              <a:rPr lang="ru-RU" sz="2800" dirty="0">
                <a:latin typeface="Times New Roman" charset="0"/>
                <a:ea typeface="Times New Roman" charset="0"/>
                <a:cs typeface="Times New Roman" charset="0"/>
              </a:rPr>
              <a:t>Давление</a:t>
            </a:r>
            <a:r>
              <a:rPr lang="ru-RU" sz="2800" b="1" dirty="0">
                <a:latin typeface="Times New Roman" charset="0"/>
                <a:ea typeface="Times New Roman" charset="0"/>
                <a:cs typeface="Times New Roman" charset="0"/>
              </a:rPr>
              <a:t>, </a:t>
            </a:r>
            <a:r>
              <a:rPr lang="ru-RU" sz="2800" dirty="0">
                <a:latin typeface="Times New Roman" charset="0"/>
                <a:ea typeface="Times New Roman" charset="0"/>
                <a:cs typeface="Times New Roman" charset="0"/>
              </a:rPr>
              <a:t>производимое внешними силами на поверхность жидкости или газа</a:t>
            </a:r>
            <a:r>
              <a:rPr lang="ru-RU" sz="2800" b="1" dirty="0">
                <a:latin typeface="Times New Roman" charset="0"/>
                <a:ea typeface="Times New Roman" charset="0"/>
                <a:cs typeface="Times New Roman" charset="0"/>
              </a:rPr>
              <a:t>, </a:t>
            </a:r>
            <a:r>
              <a:rPr lang="ru-RU" sz="2800" dirty="0" smtClean="0">
                <a:latin typeface="Times New Roman" charset="0"/>
                <a:ea typeface="Times New Roman" charset="0"/>
                <a:cs typeface="Times New Roman" charset="0"/>
              </a:rPr>
              <a:t>передаётся </a:t>
            </a:r>
            <a:r>
              <a:rPr lang="ru-RU" sz="2800" dirty="0">
                <a:latin typeface="Times New Roman" charset="0"/>
                <a:ea typeface="Times New Roman" charset="0"/>
                <a:cs typeface="Times New Roman" charset="0"/>
              </a:rPr>
              <a:t>по всем направлениям без изменения </a:t>
            </a:r>
          </a:p>
          <a:p>
            <a:endParaRPr lang="ru-RU" sz="28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676314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6000">
              <a:schemeClr val="bg1"/>
            </a:gs>
            <a:gs pos="93000">
              <a:srgbClr val="FFF6F3">
                <a:alpha val="93000"/>
                <a:lumMod val="28000"/>
                <a:lumOff val="72000"/>
              </a:srgbClr>
            </a:gs>
            <a:gs pos="100000">
              <a:srgbClr val="00B050"/>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788773" y="738231"/>
            <a:ext cx="10925432" cy="6922958"/>
          </a:xfrm>
        </p:spPr>
        <p:txBody>
          <a:bodyPr>
            <a:noAutofit/>
          </a:bodyPr>
          <a:lstStyle/>
          <a:p>
            <a:pPr marL="0" indent="0">
              <a:buNone/>
            </a:pPr>
            <a:r>
              <a:rPr lang="ru-RU" sz="3200" b="1" dirty="0" smtClean="0">
                <a:latin typeface="Times New Roman" charset="0"/>
                <a:ea typeface="Times New Roman" charset="0"/>
                <a:cs typeface="Times New Roman" charset="0"/>
              </a:rPr>
              <a:t>Гидравлическая система предназначена для привода в действие грузоподъемного механизма</a:t>
            </a:r>
          </a:p>
          <a:p>
            <a:pPr marL="0" indent="0">
              <a:buNone/>
            </a:pPr>
            <a:r>
              <a:rPr lang="ru-RU" dirty="0" smtClean="0">
                <a:latin typeface="Times New Roman" charset="0"/>
                <a:ea typeface="Times New Roman" charset="0"/>
                <a:cs typeface="Times New Roman" charset="0"/>
              </a:rPr>
              <a:t>Гидравлическая система состоит из следующих агрегатов:</a:t>
            </a:r>
          </a:p>
          <a:p>
            <a:pPr marL="514350" indent="-514350">
              <a:buAutoNum type="arabicPeriod"/>
            </a:pPr>
            <a:r>
              <a:rPr lang="ru-RU" dirty="0" smtClean="0">
                <a:latin typeface="Times New Roman" charset="0"/>
                <a:ea typeface="Times New Roman" charset="0"/>
                <a:cs typeface="Times New Roman" charset="0"/>
              </a:rPr>
              <a:t>Бак рабочей жидкости</a:t>
            </a:r>
          </a:p>
          <a:p>
            <a:pPr marL="514350" indent="-514350">
              <a:buAutoNum type="arabicPeriod"/>
            </a:pPr>
            <a:r>
              <a:rPr lang="ru-RU" dirty="0" smtClean="0">
                <a:latin typeface="Times New Roman" charset="0"/>
                <a:ea typeface="Times New Roman" charset="0"/>
                <a:cs typeface="Times New Roman" charset="0"/>
              </a:rPr>
              <a:t>Шестеренчатый насос</a:t>
            </a:r>
          </a:p>
          <a:p>
            <a:pPr marL="514350" indent="-514350">
              <a:buAutoNum type="arabicPeriod"/>
            </a:pPr>
            <a:r>
              <a:rPr lang="ru-RU" dirty="0" smtClean="0">
                <a:latin typeface="Times New Roman" charset="0"/>
                <a:ea typeface="Times New Roman" charset="0"/>
                <a:cs typeface="Times New Roman" charset="0"/>
              </a:rPr>
              <a:t>Фильтр</a:t>
            </a:r>
          </a:p>
          <a:p>
            <a:pPr marL="514350" indent="-514350">
              <a:buAutoNum type="arabicPeriod"/>
            </a:pPr>
            <a:r>
              <a:rPr lang="ru-RU" dirty="0" err="1" smtClean="0">
                <a:latin typeface="Times New Roman" charset="0"/>
                <a:ea typeface="Times New Roman" charset="0"/>
                <a:cs typeface="Times New Roman" charset="0"/>
              </a:rPr>
              <a:t>Гидрораспределитель</a:t>
            </a:r>
            <a:r>
              <a:rPr lang="ru-RU" dirty="0" smtClean="0">
                <a:latin typeface="Times New Roman" charset="0"/>
                <a:ea typeface="Times New Roman" charset="0"/>
                <a:cs typeface="Times New Roman" charset="0"/>
              </a:rPr>
              <a:t> золотникового типа </a:t>
            </a:r>
          </a:p>
          <a:p>
            <a:pPr marL="514350" indent="-514350">
              <a:buAutoNum type="arabicPeriod"/>
            </a:pPr>
            <a:r>
              <a:rPr lang="ru-RU" dirty="0" smtClean="0">
                <a:latin typeface="Times New Roman" charset="0"/>
                <a:ea typeface="Times New Roman" charset="0"/>
                <a:cs typeface="Times New Roman" charset="0"/>
              </a:rPr>
              <a:t>Один, два  или три цилиндра подъема плунжерного типа одностороннего действия.</a:t>
            </a:r>
          </a:p>
          <a:p>
            <a:pPr marL="514350" indent="-514350">
              <a:buAutoNum type="arabicPeriod"/>
            </a:pPr>
            <a:r>
              <a:rPr lang="ru-RU" dirty="0" smtClean="0">
                <a:latin typeface="Times New Roman" charset="0"/>
                <a:ea typeface="Times New Roman" charset="0"/>
                <a:cs typeface="Times New Roman" charset="0"/>
              </a:rPr>
              <a:t>Два цилиндра наклона поршневого типа двустороннего действия.</a:t>
            </a:r>
          </a:p>
          <a:p>
            <a:pPr marL="514350" indent="-514350">
              <a:buAutoNum type="arabicPeriod"/>
            </a:pPr>
            <a:r>
              <a:rPr lang="ru-RU" dirty="0" smtClean="0">
                <a:latin typeface="Times New Roman" charset="0"/>
                <a:ea typeface="Times New Roman" charset="0"/>
                <a:cs typeface="Times New Roman" charset="0"/>
              </a:rPr>
              <a:t>Трубопроводы высокого и низкого давления.</a:t>
            </a:r>
            <a:endParaRPr lang="ru-RU" dirty="0">
              <a:latin typeface="Times New Roman" charset="0"/>
              <a:ea typeface="Times New Roman" charset="0"/>
              <a:cs typeface="Times New Roman" charset="0"/>
            </a:endParaRPr>
          </a:p>
        </p:txBody>
      </p:sp>
    </p:spTree>
    <p:extLst>
      <p:ext uri="{BB962C8B-B14F-4D97-AF65-F5344CB8AC3E}">
        <p14:creationId xmlns:p14="http://schemas.microsoft.com/office/powerpoint/2010/main" val="972605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6000">
              <a:schemeClr val="bg1"/>
            </a:gs>
            <a:gs pos="93000">
              <a:srgbClr val="FFF6F3">
                <a:alpha val="93000"/>
                <a:lumMod val="28000"/>
                <a:lumOff val="72000"/>
              </a:srgbClr>
            </a:gs>
            <a:gs pos="100000">
              <a:srgbClr val="00B050"/>
            </a:gs>
          </a:gsLst>
          <a:lin ang="5400000" scaled="1"/>
        </a:gradFill>
        <a:effectLst/>
      </p:bgPr>
    </p:bg>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07185" y="1005840"/>
            <a:ext cx="8090440" cy="5225987"/>
          </a:xfrm>
        </p:spPr>
      </p:pic>
    </p:spTree>
    <p:extLst>
      <p:ext uri="{BB962C8B-B14F-4D97-AF65-F5344CB8AC3E}">
        <p14:creationId xmlns:p14="http://schemas.microsoft.com/office/powerpoint/2010/main" val="912669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6000">
              <a:schemeClr val="bg1"/>
            </a:gs>
            <a:gs pos="93000">
              <a:srgbClr val="FFF6F3">
                <a:alpha val="93000"/>
                <a:lumMod val="28000"/>
                <a:lumOff val="72000"/>
              </a:srgbClr>
            </a:gs>
            <a:gs pos="100000">
              <a:srgbClr val="00B050"/>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571028"/>
            <a:ext cx="10515600" cy="1325563"/>
          </a:xfrm>
        </p:spPr>
        <p:txBody>
          <a:bodyPr>
            <a:normAutofit/>
          </a:bodyPr>
          <a:lstStyle/>
          <a:p>
            <a:r>
              <a:rPr lang="ru-RU" sz="3800" b="1" dirty="0" smtClean="0">
                <a:latin typeface="Times New Roman" charset="0"/>
                <a:ea typeface="Times New Roman" charset="0"/>
                <a:cs typeface="Times New Roman" charset="0"/>
              </a:rPr>
              <a:t>Бак рабочей жидкости</a:t>
            </a:r>
            <a:endParaRPr lang="ru-RU" sz="3800" b="1" dirty="0">
              <a:latin typeface="Times New Roman" charset="0"/>
              <a:ea typeface="Times New Roman" charset="0"/>
              <a:cs typeface="Times New Roman" charset="0"/>
            </a:endParaRPr>
          </a:p>
        </p:txBody>
      </p:sp>
      <p:sp>
        <p:nvSpPr>
          <p:cNvPr id="3" name="Объект 2"/>
          <p:cNvSpPr>
            <a:spLocks noGrp="1"/>
          </p:cNvSpPr>
          <p:nvPr>
            <p:ph idx="1"/>
          </p:nvPr>
        </p:nvSpPr>
        <p:spPr/>
        <p:txBody>
          <a:bodyPr>
            <a:normAutofit/>
          </a:bodyPr>
          <a:lstStyle/>
          <a:p>
            <a:pPr marL="0" indent="0">
              <a:buNone/>
            </a:pPr>
            <a:r>
              <a:rPr lang="ru-RU" sz="3200" dirty="0" smtClean="0">
                <a:latin typeface="Times New Roman" charset="0"/>
                <a:ea typeface="Times New Roman" charset="0"/>
                <a:cs typeface="Times New Roman" charset="0"/>
              </a:rPr>
              <a:t>Бак рабочей жидкости (</a:t>
            </a:r>
            <a:r>
              <a:rPr lang="ru-RU" sz="3200" dirty="0" err="1" smtClean="0">
                <a:latin typeface="Times New Roman" charset="0"/>
                <a:ea typeface="Times New Roman" charset="0"/>
                <a:cs typeface="Times New Roman" charset="0"/>
              </a:rPr>
              <a:t>р.ж</a:t>
            </a:r>
            <a:r>
              <a:rPr lang="ru-RU" sz="3200" dirty="0" smtClean="0">
                <a:latin typeface="Times New Roman" charset="0"/>
                <a:ea typeface="Times New Roman" charset="0"/>
                <a:cs typeface="Times New Roman" charset="0"/>
              </a:rPr>
              <a:t>.) предназначен для хранения запаса  </a:t>
            </a:r>
            <a:r>
              <a:rPr lang="ru-RU" sz="3200" dirty="0" err="1" smtClean="0">
                <a:latin typeface="Times New Roman" charset="0"/>
                <a:ea typeface="Times New Roman" charset="0"/>
                <a:cs typeface="Times New Roman" charset="0"/>
              </a:rPr>
              <a:t>р.ж</a:t>
            </a:r>
            <a:r>
              <a:rPr lang="ru-RU" sz="3200" dirty="0" smtClean="0">
                <a:latin typeface="Times New Roman" charset="0"/>
                <a:ea typeface="Times New Roman" charset="0"/>
                <a:cs typeface="Times New Roman" charset="0"/>
              </a:rPr>
              <a:t>. Охлаждения </a:t>
            </a:r>
            <a:r>
              <a:rPr lang="ru-RU" sz="3200" dirty="0" err="1" smtClean="0">
                <a:latin typeface="Times New Roman" charset="0"/>
                <a:ea typeface="Times New Roman" charset="0"/>
                <a:cs typeface="Times New Roman" charset="0"/>
              </a:rPr>
              <a:t>р.ж</a:t>
            </a:r>
            <a:r>
              <a:rPr lang="ru-RU" sz="3200" dirty="0" smtClean="0">
                <a:latin typeface="Times New Roman" charset="0"/>
                <a:ea typeface="Times New Roman" charset="0"/>
                <a:cs typeface="Times New Roman" charset="0"/>
              </a:rPr>
              <a:t>. И удаления воздуха. </a:t>
            </a:r>
          </a:p>
          <a:p>
            <a:pPr marL="0" indent="0">
              <a:buNone/>
            </a:pPr>
            <a:r>
              <a:rPr lang="ru-RU" sz="3200" dirty="0" smtClean="0">
                <a:latin typeface="Times New Roman" charset="0"/>
                <a:ea typeface="Times New Roman" charset="0"/>
                <a:cs typeface="Times New Roman" charset="0"/>
              </a:rPr>
              <a:t>В современных погрузчиках баком служит внутренняя полость коробчатой рамы. </a:t>
            </a:r>
          </a:p>
          <a:p>
            <a:pPr marL="0" indent="0">
              <a:buNone/>
            </a:pPr>
            <a:r>
              <a:rPr lang="ru-RU" sz="3200" dirty="0" smtClean="0">
                <a:latin typeface="Times New Roman" charset="0"/>
                <a:ea typeface="Times New Roman" charset="0"/>
                <a:cs typeface="Times New Roman" charset="0"/>
              </a:rPr>
              <a:t>В пробке заливной горловины бака предусмотрен сапун для сообщения внутренней полости бака с атмосферой и щуп для измерения уровня рабочей жидкости в баке.</a:t>
            </a:r>
            <a:endParaRPr lang="ru-RU" sz="32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553746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6000">
              <a:schemeClr val="bg1"/>
            </a:gs>
            <a:gs pos="93000">
              <a:srgbClr val="FFF6F3">
                <a:alpha val="93000"/>
                <a:lumMod val="28000"/>
                <a:lumOff val="72000"/>
              </a:srgbClr>
            </a:gs>
            <a:gs pos="100000">
              <a:srgbClr val="00B050"/>
            </a:gs>
          </a:gsLst>
          <a:lin ang="5400000" scaled="1"/>
        </a:gradFill>
        <a:effectLst/>
      </p:bgPr>
    </p:bg>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3321" y="792638"/>
            <a:ext cx="5280279" cy="4981783"/>
          </a:xfrm>
        </p:spPr>
      </p:pic>
      <p:sp>
        <p:nvSpPr>
          <p:cNvPr id="7" name="TextBox 6"/>
          <p:cNvSpPr txBox="1"/>
          <p:nvPr/>
        </p:nvSpPr>
        <p:spPr>
          <a:xfrm>
            <a:off x="6179861" y="2340369"/>
            <a:ext cx="5443728" cy="2708434"/>
          </a:xfrm>
          <a:prstGeom prst="rect">
            <a:avLst/>
          </a:prstGeom>
          <a:noFill/>
        </p:spPr>
        <p:txBody>
          <a:bodyPr wrap="square" rtlCol="0">
            <a:spAutoFit/>
          </a:bodyPr>
          <a:lstStyle/>
          <a:p>
            <a:r>
              <a:rPr lang="ru-RU" sz="3400" dirty="0" smtClean="0">
                <a:latin typeface="Times New Roman" charset="0"/>
                <a:ea typeface="Times New Roman" charset="0"/>
                <a:cs typeface="Times New Roman" charset="0"/>
              </a:rPr>
              <a:t>А –всасывающая полость</a:t>
            </a:r>
          </a:p>
          <a:p>
            <a:r>
              <a:rPr lang="ru-RU" sz="3400" dirty="0" smtClean="0">
                <a:latin typeface="Times New Roman" charset="0"/>
                <a:ea typeface="Times New Roman" charset="0"/>
                <a:cs typeface="Times New Roman" charset="0"/>
              </a:rPr>
              <a:t>Б – нагнетательная полость</a:t>
            </a:r>
          </a:p>
          <a:p>
            <a:r>
              <a:rPr lang="ru-RU" sz="3400" dirty="0" smtClean="0">
                <a:latin typeface="Times New Roman" charset="0"/>
                <a:ea typeface="Times New Roman" charset="0"/>
                <a:cs typeface="Times New Roman" charset="0"/>
              </a:rPr>
              <a:t>1,2 – шестерни</a:t>
            </a:r>
          </a:p>
          <a:p>
            <a:r>
              <a:rPr lang="ru-RU" sz="3400" dirty="0" smtClean="0">
                <a:latin typeface="Times New Roman" charset="0"/>
                <a:ea typeface="Times New Roman" charset="0"/>
                <a:cs typeface="Times New Roman" charset="0"/>
              </a:rPr>
              <a:t>3 – корпус</a:t>
            </a:r>
          </a:p>
          <a:p>
            <a:endParaRPr lang="ru-RU" sz="3400" dirty="0" smtClean="0"/>
          </a:p>
        </p:txBody>
      </p:sp>
    </p:spTree>
    <p:extLst>
      <p:ext uri="{BB962C8B-B14F-4D97-AF65-F5344CB8AC3E}">
        <p14:creationId xmlns:p14="http://schemas.microsoft.com/office/powerpoint/2010/main" val="1043353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6000">
              <a:schemeClr val="bg1"/>
            </a:gs>
            <a:gs pos="93000">
              <a:srgbClr val="FFF6F3">
                <a:alpha val="93000"/>
                <a:lumMod val="28000"/>
                <a:lumOff val="72000"/>
              </a:srgbClr>
            </a:gs>
            <a:gs pos="100000">
              <a:srgbClr val="00B050"/>
            </a:gs>
          </a:gsLst>
          <a:lin ang="5400000" scaled="1"/>
        </a:gradFill>
        <a:effectLst/>
      </p:bgPr>
    </p:bg>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22674" y="658813"/>
            <a:ext cx="8146651" cy="5518150"/>
          </a:xfrm>
        </p:spPr>
      </p:pic>
    </p:spTree>
    <p:extLst>
      <p:ext uri="{BB962C8B-B14F-4D97-AF65-F5344CB8AC3E}">
        <p14:creationId xmlns:p14="http://schemas.microsoft.com/office/powerpoint/2010/main" val="825312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6000">
              <a:schemeClr val="bg1"/>
            </a:gs>
            <a:gs pos="93000">
              <a:srgbClr val="FFF6F3">
                <a:alpha val="93000"/>
                <a:lumMod val="28000"/>
                <a:lumOff val="72000"/>
              </a:srgbClr>
            </a:gs>
            <a:gs pos="100000">
              <a:srgbClr val="00B050"/>
            </a:gs>
          </a:gsLst>
          <a:lin ang="5400000" scaled="1"/>
        </a:gradFill>
        <a:effectLst/>
      </p:bgPr>
    </p:bg>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20292" y="1556245"/>
            <a:ext cx="5183450" cy="4788522"/>
          </a:xfrm>
        </p:spPr>
      </p:pic>
      <p:sp>
        <p:nvSpPr>
          <p:cNvPr id="9" name="TextBox 8"/>
          <p:cNvSpPr txBox="1"/>
          <p:nvPr/>
        </p:nvSpPr>
        <p:spPr>
          <a:xfrm>
            <a:off x="3737157" y="700876"/>
            <a:ext cx="5752833" cy="677108"/>
          </a:xfrm>
          <a:prstGeom prst="rect">
            <a:avLst/>
          </a:prstGeom>
          <a:noFill/>
        </p:spPr>
        <p:txBody>
          <a:bodyPr wrap="square" rtlCol="0">
            <a:spAutoFit/>
          </a:bodyPr>
          <a:lstStyle/>
          <a:p>
            <a:r>
              <a:rPr lang="ru-RU" sz="3800" b="1" dirty="0" err="1">
                <a:latin typeface="Times New Roman" charset="0"/>
                <a:ea typeface="Times New Roman" charset="0"/>
                <a:cs typeface="Times New Roman" charset="0"/>
              </a:rPr>
              <a:t>Г</a:t>
            </a:r>
            <a:r>
              <a:rPr lang="ru-RU" sz="3800" b="1" dirty="0" err="1" smtClean="0">
                <a:latin typeface="Times New Roman" charset="0"/>
                <a:ea typeface="Times New Roman" charset="0"/>
                <a:cs typeface="Times New Roman" charset="0"/>
              </a:rPr>
              <a:t>идрорасределитель</a:t>
            </a:r>
            <a:endParaRPr lang="ru-RU" sz="3800" b="1"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255961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6000">
              <a:schemeClr val="bg1"/>
            </a:gs>
            <a:gs pos="94000">
              <a:srgbClr val="FFF6F3">
                <a:alpha val="93000"/>
                <a:lumMod val="28000"/>
                <a:lumOff val="72000"/>
              </a:srgbClr>
            </a:gs>
            <a:gs pos="100000">
              <a:srgbClr val="FF0000"/>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956187" y="1471664"/>
            <a:ext cx="10515600" cy="4351338"/>
          </a:xfrm>
        </p:spPr>
        <p:txBody>
          <a:bodyPr/>
          <a:lstStyle/>
          <a:p>
            <a:pPr marL="0" indent="0">
              <a:buNone/>
            </a:pPr>
            <a:r>
              <a:rPr lang="ru-RU" sz="3600" b="1" dirty="0">
                <a:latin typeface="Times New Roman" charset="0"/>
                <a:ea typeface="Times New Roman" charset="0"/>
                <a:cs typeface="Times New Roman" charset="0"/>
              </a:rPr>
              <a:t>По грузоподъемности:</a:t>
            </a:r>
            <a:endParaRPr lang="ru-RU" sz="3600" dirty="0" smtClean="0">
              <a:latin typeface="Times New Roman" charset="0"/>
              <a:ea typeface="Times New Roman" charset="0"/>
              <a:cs typeface="Times New Roman" charset="0"/>
            </a:endParaRPr>
          </a:p>
          <a:p>
            <a:r>
              <a:rPr lang="ru-RU" sz="3200" dirty="0" smtClean="0">
                <a:latin typeface="Times New Roman" charset="0"/>
                <a:ea typeface="Times New Roman" charset="0"/>
                <a:cs typeface="Times New Roman" charset="0"/>
              </a:rPr>
              <a:t>Малой грузоподъемности </a:t>
            </a:r>
            <a:r>
              <a:rPr lang="ru-RU" sz="3200" dirty="0">
                <a:latin typeface="Times New Roman" charset="0"/>
                <a:ea typeface="Times New Roman" charset="0"/>
                <a:cs typeface="Times New Roman" charset="0"/>
              </a:rPr>
              <a:t>(до 3 т)</a:t>
            </a:r>
          </a:p>
          <a:p>
            <a:pPr lvl="0"/>
            <a:r>
              <a:rPr lang="ru-RU" sz="3200" dirty="0">
                <a:latin typeface="Times New Roman" charset="0"/>
                <a:ea typeface="Times New Roman" charset="0"/>
                <a:cs typeface="Times New Roman" charset="0"/>
              </a:rPr>
              <a:t>средней (</a:t>
            </a:r>
            <a:r>
              <a:rPr lang="ru-RU" sz="3200" dirty="0" smtClean="0">
                <a:latin typeface="Times New Roman" charset="0"/>
                <a:ea typeface="Times New Roman" charset="0"/>
                <a:cs typeface="Times New Roman" charset="0"/>
              </a:rPr>
              <a:t>от 3 </a:t>
            </a:r>
            <a:r>
              <a:rPr lang="ru-RU" sz="3200" dirty="0">
                <a:latin typeface="Times New Roman" charset="0"/>
                <a:ea typeface="Times New Roman" charset="0"/>
                <a:cs typeface="Times New Roman" charset="0"/>
              </a:rPr>
              <a:t>до </a:t>
            </a:r>
            <a:r>
              <a:rPr lang="ru-RU" sz="3200" dirty="0" smtClean="0">
                <a:latin typeface="Times New Roman" charset="0"/>
                <a:ea typeface="Times New Roman" charset="0"/>
                <a:cs typeface="Times New Roman" charset="0"/>
              </a:rPr>
              <a:t>10 т</a:t>
            </a:r>
            <a:r>
              <a:rPr lang="ru-RU" sz="3200" dirty="0">
                <a:latin typeface="Times New Roman" charset="0"/>
                <a:ea typeface="Times New Roman" charset="0"/>
                <a:cs typeface="Times New Roman" charset="0"/>
              </a:rPr>
              <a:t>)</a:t>
            </a:r>
          </a:p>
          <a:p>
            <a:pPr lvl="0"/>
            <a:r>
              <a:rPr lang="ru-RU" sz="3200" dirty="0">
                <a:latin typeface="Times New Roman" charset="0"/>
                <a:ea typeface="Times New Roman" charset="0"/>
                <a:cs typeface="Times New Roman" charset="0"/>
              </a:rPr>
              <a:t>большой (от 10 до 60 т)</a:t>
            </a:r>
          </a:p>
          <a:p>
            <a:pPr marL="0" indent="0">
              <a:buNone/>
            </a:pPr>
            <a:endParaRPr lang="ru-RU" dirty="0"/>
          </a:p>
        </p:txBody>
      </p:sp>
    </p:spTree>
    <p:extLst>
      <p:ext uri="{BB962C8B-B14F-4D97-AF65-F5344CB8AC3E}">
        <p14:creationId xmlns:p14="http://schemas.microsoft.com/office/powerpoint/2010/main" val="2084420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6000">
              <a:schemeClr val="bg1"/>
            </a:gs>
            <a:gs pos="93000">
              <a:srgbClr val="FFF6F3">
                <a:alpha val="93000"/>
                <a:lumMod val="28000"/>
                <a:lumOff val="72000"/>
              </a:srgbClr>
            </a:gs>
            <a:gs pos="100000">
              <a:srgbClr val="00B050"/>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800" b="1" dirty="0" smtClean="0">
                <a:latin typeface="Times New Roman" charset="0"/>
                <a:ea typeface="Times New Roman" charset="0"/>
                <a:cs typeface="Times New Roman" charset="0"/>
              </a:rPr>
              <a:t>Цилиндры</a:t>
            </a:r>
            <a:endParaRPr lang="ru-RU" sz="3800" b="1" dirty="0">
              <a:latin typeface="Times New Roman" charset="0"/>
              <a:ea typeface="Times New Roman" charset="0"/>
              <a:cs typeface="Times New Roman" charset="0"/>
            </a:endParaRPr>
          </a:p>
        </p:txBody>
      </p:sp>
      <p:sp>
        <p:nvSpPr>
          <p:cNvPr id="3" name="Объект 2"/>
          <p:cNvSpPr>
            <a:spLocks noGrp="1"/>
          </p:cNvSpPr>
          <p:nvPr>
            <p:ph idx="1"/>
          </p:nvPr>
        </p:nvSpPr>
        <p:spPr>
          <a:xfrm>
            <a:off x="838200" y="1690688"/>
            <a:ext cx="7335822" cy="4486275"/>
          </a:xfrm>
        </p:spPr>
        <p:txBody>
          <a:bodyPr>
            <a:normAutofit/>
          </a:bodyPr>
          <a:lstStyle/>
          <a:p>
            <a:pPr marL="0" indent="0">
              <a:buNone/>
            </a:pPr>
            <a:r>
              <a:rPr lang="ru-RU" sz="3200" b="1" dirty="0" smtClean="0">
                <a:latin typeface="Times New Roman" charset="0"/>
                <a:ea typeface="Times New Roman" charset="0"/>
                <a:cs typeface="Times New Roman" charset="0"/>
              </a:rPr>
              <a:t>1. Цилиндра одностороннего действия плунжерного  типа </a:t>
            </a:r>
            <a:r>
              <a:rPr lang="ru-RU" sz="3200" dirty="0" smtClean="0">
                <a:latin typeface="Times New Roman" charset="0"/>
                <a:ea typeface="Times New Roman" charset="0"/>
                <a:cs typeface="Times New Roman" charset="0"/>
              </a:rPr>
              <a:t>применяется для подъема груза. Данный цилиндр – одностороннего действия, так как: выдвижение плунжера (подъем груза) происходит под действием давления РЖ, а втягивание плунжера – под тяжестью груза и рабочего оборудования.</a:t>
            </a:r>
            <a:endParaRPr lang="ru-RU" sz="3200" b="1" dirty="0">
              <a:latin typeface="Times New Roman" charset="0"/>
              <a:ea typeface="Times New Roman" charset="0"/>
              <a:cs typeface="Times New Roman" charset="0"/>
            </a:endParaRPr>
          </a:p>
        </p:txBody>
      </p:sp>
      <p:pic>
        <p:nvPicPr>
          <p:cNvPr id="4" name="Изображение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4022" y="1690688"/>
            <a:ext cx="3740150" cy="3409950"/>
          </a:xfrm>
          <a:prstGeom prst="rect">
            <a:avLst/>
          </a:prstGeom>
        </p:spPr>
      </p:pic>
    </p:spTree>
    <p:extLst>
      <p:ext uri="{BB962C8B-B14F-4D97-AF65-F5344CB8AC3E}">
        <p14:creationId xmlns:p14="http://schemas.microsoft.com/office/powerpoint/2010/main" val="13407564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6000">
              <a:schemeClr val="bg1"/>
            </a:gs>
            <a:gs pos="93000">
              <a:srgbClr val="FFF6F3">
                <a:alpha val="93000"/>
                <a:lumMod val="28000"/>
                <a:lumOff val="72000"/>
              </a:srgbClr>
            </a:gs>
            <a:gs pos="100000">
              <a:srgbClr val="00B050"/>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838199" y="636905"/>
            <a:ext cx="10505303" cy="4351338"/>
          </a:xfrm>
        </p:spPr>
        <p:txBody>
          <a:bodyPr>
            <a:normAutofit/>
          </a:bodyPr>
          <a:lstStyle/>
          <a:p>
            <a:pPr marL="0" indent="0">
              <a:buNone/>
            </a:pPr>
            <a:r>
              <a:rPr lang="ru-RU" sz="3200" b="1" dirty="0" smtClean="0">
                <a:latin typeface="Times New Roman" charset="0"/>
                <a:ea typeface="Times New Roman" charset="0"/>
                <a:cs typeface="Times New Roman" charset="0"/>
              </a:rPr>
              <a:t>2. Цилиндр двустороннего действия поршневого типа</a:t>
            </a:r>
          </a:p>
          <a:p>
            <a:pPr marL="0" indent="0">
              <a:buNone/>
            </a:pPr>
            <a:r>
              <a:rPr lang="ru-RU" sz="3200" dirty="0" err="1" smtClean="0">
                <a:latin typeface="Times New Roman" charset="0"/>
                <a:ea typeface="Times New Roman" charset="0"/>
                <a:cs typeface="Times New Roman" charset="0"/>
              </a:rPr>
              <a:t>Применчется</a:t>
            </a:r>
            <a:r>
              <a:rPr lang="ru-RU" sz="3200" dirty="0" smtClean="0">
                <a:latin typeface="Times New Roman" charset="0"/>
                <a:ea typeface="Times New Roman" charset="0"/>
                <a:cs typeface="Times New Roman" charset="0"/>
              </a:rPr>
              <a:t> для наклона грузоподъемника и привода сменных грузозахватных приспособлений, бокового перемещения каретки, сдвижения и раздвижения вил</a:t>
            </a:r>
            <a:endParaRPr lang="ru-RU" sz="3200" dirty="0">
              <a:latin typeface="Times New Roman" charset="0"/>
              <a:ea typeface="Times New Roman" charset="0"/>
              <a:cs typeface="Times New Roman" charset="0"/>
            </a:endParaRPr>
          </a:p>
        </p:txBody>
      </p:sp>
      <p:pic>
        <p:nvPicPr>
          <p:cNvPr id="4" name="Изображение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7867" y="3126835"/>
            <a:ext cx="4679950" cy="2578100"/>
          </a:xfrm>
          <a:prstGeom prst="rect">
            <a:avLst/>
          </a:prstGeom>
        </p:spPr>
      </p:pic>
    </p:spTree>
    <p:extLst>
      <p:ext uri="{BB962C8B-B14F-4D97-AF65-F5344CB8AC3E}">
        <p14:creationId xmlns:p14="http://schemas.microsoft.com/office/powerpoint/2010/main" val="1005555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6000">
              <a:schemeClr val="bg1"/>
            </a:gs>
            <a:gs pos="93000">
              <a:srgbClr val="FFF6F3">
                <a:alpha val="93000"/>
                <a:lumMod val="28000"/>
                <a:lumOff val="72000"/>
              </a:srgbClr>
            </a:gs>
            <a:gs pos="100000">
              <a:srgbClr val="00B050"/>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838200" y="969264"/>
            <a:ext cx="10515600" cy="5207699"/>
          </a:xfrm>
        </p:spPr>
        <p:txBody>
          <a:bodyPr>
            <a:normAutofit/>
          </a:bodyPr>
          <a:lstStyle/>
          <a:p>
            <a:pPr marL="0" indent="0">
              <a:buNone/>
            </a:pPr>
            <a:r>
              <a:rPr lang="ru-RU" sz="3200" b="1" dirty="0" smtClean="0">
                <a:latin typeface="Times New Roman" charset="0"/>
                <a:ea typeface="Times New Roman" charset="0"/>
                <a:cs typeface="Times New Roman" charset="0"/>
              </a:rPr>
              <a:t>3. Цилиндр двустороннего действия с двусторонним штоком</a:t>
            </a:r>
          </a:p>
          <a:p>
            <a:pPr marL="0" indent="0">
              <a:buNone/>
            </a:pPr>
            <a:r>
              <a:rPr lang="ru-RU" sz="3200" dirty="0" smtClean="0">
                <a:latin typeface="Times New Roman" charset="0"/>
                <a:ea typeface="Times New Roman" charset="0"/>
                <a:cs typeface="Times New Roman" charset="0"/>
              </a:rPr>
              <a:t>Применяется для гидравлического рулевого управления.</a:t>
            </a:r>
          </a:p>
          <a:p>
            <a:pPr marL="0" indent="0">
              <a:buNone/>
            </a:pPr>
            <a:endParaRPr lang="ru-RU" sz="3200" dirty="0">
              <a:latin typeface="Times New Roman" charset="0"/>
              <a:ea typeface="Times New Roman" charset="0"/>
              <a:cs typeface="Times New Roman" charset="0"/>
            </a:endParaRPr>
          </a:p>
        </p:txBody>
      </p:sp>
      <p:pic>
        <p:nvPicPr>
          <p:cNvPr id="4" name="Изображение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7102" y="2619756"/>
            <a:ext cx="6777796" cy="1568196"/>
          </a:xfrm>
          <a:prstGeom prst="rect">
            <a:avLst/>
          </a:prstGeom>
        </p:spPr>
      </p:pic>
    </p:spTree>
    <p:extLst>
      <p:ext uri="{BB962C8B-B14F-4D97-AF65-F5344CB8AC3E}">
        <p14:creationId xmlns:p14="http://schemas.microsoft.com/office/powerpoint/2010/main" val="469778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6000">
              <a:schemeClr val="bg1">
                <a:lumMod val="85000"/>
              </a:schemeClr>
            </a:gs>
            <a:gs pos="94000">
              <a:srgbClr val="FFF6F3">
                <a:alpha val="93000"/>
                <a:lumMod val="28000"/>
                <a:lumOff val="72000"/>
              </a:srgb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788772" y="643046"/>
            <a:ext cx="10889421" cy="5756339"/>
          </a:xfrm>
        </p:spPr>
        <p:txBody>
          <a:bodyPr>
            <a:normAutofit fontScale="92500" lnSpcReduction="10000"/>
          </a:bodyPr>
          <a:lstStyle/>
          <a:p>
            <a:pPr marL="0" indent="0">
              <a:buNone/>
            </a:pPr>
            <a:r>
              <a:rPr lang="ru-RU" sz="3900" b="1" dirty="0">
                <a:solidFill>
                  <a:srgbClr val="FF0000"/>
                </a:solidFill>
                <a:latin typeface="Times New Roman" charset="0"/>
                <a:ea typeface="Times New Roman" charset="0"/>
                <a:cs typeface="Times New Roman" charset="0"/>
              </a:rPr>
              <a:t>5</a:t>
            </a:r>
            <a:r>
              <a:rPr lang="ru-RU" sz="3900" b="1" dirty="0" smtClean="0">
                <a:solidFill>
                  <a:srgbClr val="FF0000"/>
                </a:solidFill>
                <a:latin typeface="Times New Roman" charset="0"/>
                <a:ea typeface="Times New Roman" charset="0"/>
                <a:cs typeface="Times New Roman" charset="0"/>
              </a:rPr>
              <a:t>. </a:t>
            </a:r>
            <a:r>
              <a:rPr lang="ru-RU" sz="3900" b="1" dirty="0">
                <a:solidFill>
                  <a:srgbClr val="FF0000"/>
                </a:solidFill>
                <a:latin typeface="Times New Roman" charset="0"/>
                <a:ea typeface="Times New Roman" charset="0"/>
                <a:cs typeface="Times New Roman" charset="0"/>
              </a:rPr>
              <a:t>Устройство </a:t>
            </a:r>
            <a:r>
              <a:rPr lang="ru-RU" sz="3900" b="1" dirty="0" err="1">
                <a:solidFill>
                  <a:srgbClr val="FF0000"/>
                </a:solidFill>
                <a:latin typeface="Times New Roman" charset="0"/>
                <a:ea typeface="Times New Roman" charset="0"/>
                <a:cs typeface="Times New Roman" charset="0"/>
              </a:rPr>
              <a:t>электропогрузчика</a:t>
            </a:r>
            <a:r>
              <a:rPr lang="ru-RU" sz="3900" b="1" dirty="0">
                <a:solidFill>
                  <a:srgbClr val="FF0000"/>
                </a:solidFill>
                <a:latin typeface="Times New Roman" charset="0"/>
                <a:ea typeface="Times New Roman" charset="0"/>
                <a:cs typeface="Times New Roman" charset="0"/>
              </a:rPr>
              <a:t>, </a:t>
            </a:r>
            <a:r>
              <a:rPr lang="ru-RU" sz="3900" b="1" dirty="0" smtClean="0">
                <a:solidFill>
                  <a:srgbClr val="FF0000"/>
                </a:solidFill>
                <a:latin typeface="Times New Roman" charset="0"/>
                <a:ea typeface="Times New Roman" charset="0"/>
                <a:cs typeface="Times New Roman" charset="0"/>
              </a:rPr>
              <a:t>автопогрузчика.</a:t>
            </a:r>
            <a:endParaRPr lang="ru-RU" sz="3900" b="1" dirty="0">
              <a:solidFill>
                <a:srgbClr val="FF0000"/>
              </a:solidFill>
              <a:latin typeface="Times New Roman" charset="0"/>
              <a:ea typeface="Times New Roman" charset="0"/>
              <a:cs typeface="Times New Roman" charset="0"/>
            </a:endParaRPr>
          </a:p>
          <a:p>
            <a:r>
              <a:rPr lang="ru-RU" dirty="0">
                <a:latin typeface="Times New Roman" charset="0"/>
                <a:ea typeface="Times New Roman" charset="0"/>
                <a:cs typeface="Times New Roman" charset="0"/>
              </a:rPr>
              <a:t>Основные узлы: трансмиссия – общее устройство, ходовая часть и рулевое управление, задняя управляемая ось, подвеска. </a:t>
            </a:r>
            <a:endParaRPr lang="ru-RU" dirty="0" smtClean="0">
              <a:latin typeface="Times New Roman" charset="0"/>
              <a:ea typeface="Times New Roman" charset="0"/>
              <a:cs typeface="Times New Roman" charset="0"/>
            </a:endParaRPr>
          </a:p>
          <a:p>
            <a:r>
              <a:rPr lang="ru-RU" dirty="0" smtClean="0">
                <a:latin typeface="Times New Roman" charset="0"/>
                <a:ea typeface="Times New Roman" charset="0"/>
                <a:cs typeface="Times New Roman" charset="0"/>
              </a:rPr>
              <a:t>Основные </a:t>
            </a:r>
            <a:r>
              <a:rPr lang="ru-RU" dirty="0">
                <a:latin typeface="Times New Roman" charset="0"/>
                <a:ea typeface="Times New Roman" charset="0"/>
                <a:cs typeface="Times New Roman" charset="0"/>
              </a:rPr>
              <a:t>рамы и противовесы, колеса и шины. </a:t>
            </a:r>
            <a:endParaRPr lang="ru-RU" dirty="0" smtClean="0">
              <a:latin typeface="Times New Roman" charset="0"/>
              <a:ea typeface="Times New Roman" charset="0"/>
              <a:cs typeface="Times New Roman" charset="0"/>
            </a:endParaRPr>
          </a:p>
          <a:p>
            <a:r>
              <a:rPr lang="ru-RU" dirty="0" smtClean="0">
                <a:latin typeface="Times New Roman" charset="0"/>
                <a:ea typeface="Times New Roman" charset="0"/>
                <a:cs typeface="Times New Roman" charset="0"/>
              </a:rPr>
              <a:t>Типовые </a:t>
            </a:r>
            <a:r>
              <a:rPr lang="ru-RU" dirty="0">
                <a:latin typeface="Times New Roman" charset="0"/>
                <a:ea typeface="Times New Roman" charset="0"/>
                <a:cs typeface="Times New Roman" charset="0"/>
              </a:rPr>
              <a:t>схемы рулевого управления. </a:t>
            </a:r>
            <a:endParaRPr lang="ru-RU" dirty="0" smtClean="0">
              <a:latin typeface="Times New Roman" charset="0"/>
              <a:ea typeface="Times New Roman" charset="0"/>
              <a:cs typeface="Times New Roman" charset="0"/>
            </a:endParaRPr>
          </a:p>
          <a:p>
            <a:r>
              <a:rPr lang="ru-RU" dirty="0" smtClean="0">
                <a:latin typeface="Times New Roman" charset="0"/>
                <a:ea typeface="Times New Roman" charset="0"/>
                <a:cs typeface="Times New Roman" charset="0"/>
              </a:rPr>
              <a:t>Рулевой </a:t>
            </a:r>
            <a:r>
              <a:rPr lang="ru-RU" dirty="0">
                <a:latin typeface="Times New Roman" charset="0"/>
                <a:ea typeface="Times New Roman" charset="0"/>
                <a:cs typeface="Times New Roman" charset="0"/>
              </a:rPr>
              <a:t>механизм. </a:t>
            </a:r>
            <a:endParaRPr lang="ru-RU" dirty="0" smtClean="0">
              <a:latin typeface="Times New Roman" charset="0"/>
              <a:ea typeface="Times New Roman" charset="0"/>
              <a:cs typeface="Times New Roman" charset="0"/>
            </a:endParaRPr>
          </a:p>
          <a:p>
            <a:r>
              <a:rPr lang="ru-RU" dirty="0" smtClean="0">
                <a:latin typeface="Times New Roman" charset="0"/>
                <a:ea typeface="Times New Roman" charset="0"/>
                <a:cs typeface="Times New Roman" charset="0"/>
              </a:rPr>
              <a:t>Тормозные </a:t>
            </a:r>
            <a:r>
              <a:rPr lang="ru-RU" dirty="0">
                <a:latin typeface="Times New Roman" charset="0"/>
                <a:ea typeface="Times New Roman" charset="0"/>
                <a:cs typeface="Times New Roman" charset="0"/>
              </a:rPr>
              <a:t>устройства, типы тормозов, механизм колесных тормозов, центральные трансмиссионные тормоза. </a:t>
            </a:r>
            <a:endParaRPr lang="ru-RU" dirty="0" smtClean="0">
              <a:latin typeface="Times New Roman" charset="0"/>
              <a:ea typeface="Times New Roman" charset="0"/>
              <a:cs typeface="Times New Roman" charset="0"/>
            </a:endParaRPr>
          </a:p>
          <a:p>
            <a:r>
              <a:rPr lang="ru-RU" dirty="0" smtClean="0">
                <a:latin typeface="Times New Roman" charset="0"/>
                <a:ea typeface="Times New Roman" charset="0"/>
                <a:cs typeface="Times New Roman" charset="0"/>
              </a:rPr>
              <a:t>Грузоподъемники</a:t>
            </a:r>
            <a:r>
              <a:rPr lang="ru-RU" dirty="0">
                <a:latin typeface="Times New Roman" charset="0"/>
                <a:ea typeface="Times New Roman" charset="0"/>
                <a:cs typeface="Times New Roman" charset="0"/>
              </a:rPr>
              <a:t>, общее устройство и принципиальная схема. </a:t>
            </a:r>
            <a:endParaRPr lang="ru-RU" dirty="0" smtClean="0">
              <a:latin typeface="Times New Roman" charset="0"/>
              <a:ea typeface="Times New Roman" charset="0"/>
              <a:cs typeface="Times New Roman" charset="0"/>
            </a:endParaRPr>
          </a:p>
          <a:p>
            <a:r>
              <a:rPr lang="ru-RU" dirty="0" smtClean="0">
                <a:latin typeface="Times New Roman" charset="0"/>
                <a:ea typeface="Times New Roman" charset="0"/>
                <a:cs typeface="Times New Roman" charset="0"/>
              </a:rPr>
              <a:t>Механизм </a:t>
            </a:r>
            <a:r>
              <a:rPr lang="ru-RU" dirty="0">
                <a:latin typeface="Times New Roman" charset="0"/>
                <a:ea typeface="Times New Roman" charset="0"/>
                <a:cs typeface="Times New Roman" charset="0"/>
              </a:rPr>
              <a:t>подъема, наклона. </a:t>
            </a:r>
            <a:endParaRPr lang="ru-RU" dirty="0" smtClean="0">
              <a:latin typeface="Times New Roman" charset="0"/>
              <a:ea typeface="Times New Roman" charset="0"/>
              <a:cs typeface="Times New Roman" charset="0"/>
            </a:endParaRPr>
          </a:p>
          <a:p>
            <a:r>
              <a:rPr lang="ru-RU" dirty="0" smtClean="0">
                <a:latin typeface="Times New Roman" charset="0"/>
                <a:ea typeface="Times New Roman" charset="0"/>
                <a:cs typeface="Times New Roman" charset="0"/>
              </a:rPr>
              <a:t>Сменные </a:t>
            </a:r>
            <a:r>
              <a:rPr lang="ru-RU" dirty="0">
                <a:latin typeface="Times New Roman" charset="0"/>
                <a:ea typeface="Times New Roman" charset="0"/>
                <a:cs typeface="Times New Roman" charset="0"/>
              </a:rPr>
              <a:t>грузозахватные приспособления: вилки, </a:t>
            </a:r>
            <a:r>
              <a:rPr lang="ru-RU" dirty="0" err="1">
                <a:latin typeface="Times New Roman" charset="0"/>
                <a:ea typeface="Times New Roman" charset="0"/>
                <a:cs typeface="Times New Roman" charset="0"/>
              </a:rPr>
              <a:t>сталкиватели</a:t>
            </a:r>
            <a:r>
              <a:rPr lang="ru-RU" dirty="0">
                <a:latin typeface="Times New Roman" charset="0"/>
                <a:ea typeface="Times New Roman" charset="0"/>
                <a:cs typeface="Times New Roman" charset="0"/>
              </a:rPr>
              <a:t>, вилочные захваты – </a:t>
            </a:r>
            <a:r>
              <a:rPr lang="ru-RU" dirty="0" err="1">
                <a:latin typeface="Times New Roman" charset="0"/>
                <a:ea typeface="Times New Roman" charset="0"/>
                <a:cs typeface="Times New Roman" charset="0"/>
              </a:rPr>
              <a:t>кантователи</a:t>
            </a:r>
            <a:r>
              <a:rPr lang="ru-RU" dirty="0">
                <a:latin typeface="Times New Roman" charset="0"/>
                <a:ea typeface="Times New Roman" charset="0"/>
                <a:cs typeface="Times New Roman" charset="0"/>
              </a:rPr>
              <a:t>, штыревые захваты, ковши, боковые захваты, верхние прижимы. </a:t>
            </a:r>
            <a:br>
              <a:rPr lang="ru-RU" dirty="0">
                <a:latin typeface="Times New Roman" charset="0"/>
                <a:ea typeface="Times New Roman" charset="0"/>
                <a:cs typeface="Times New Roman" charset="0"/>
              </a:rPr>
            </a:br>
            <a:endParaRPr lang="ru-RU"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7545740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6000">
              <a:schemeClr val="bg1"/>
            </a:gs>
            <a:gs pos="94000">
              <a:srgbClr val="FFF6F3">
                <a:alpha val="93000"/>
                <a:lumMod val="28000"/>
                <a:lumOff val="72000"/>
              </a:srgb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870765"/>
            <a:ext cx="10515600" cy="1325563"/>
          </a:xfrm>
        </p:spPr>
        <p:txBody>
          <a:bodyPr>
            <a:normAutofit/>
          </a:bodyPr>
          <a:lstStyle/>
          <a:p>
            <a:r>
              <a:rPr lang="ru-RU" sz="3600" b="1" dirty="0" smtClean="0">
                <a:latin typeface="Times New Roman" charset="0"/>
                <a:ea typeface="Times New Roman" charset="0"/>
                <a:cs typeface="Times New Roman" charset="0"/>
              </a:rPr>
              <a:t>Гидромеханическая трансмиссия погрузчика. Назначение</a:t>
            </a:r>
            <a:endParaRPr lang="ru-RU" sz="3600" b="1" dirty="0">
              <a:latin typeface="Times New Roman" charset="0"/>
              <a:ea typeface="Times New Roman" charset="0"/>
              <a:cs typeface="Times New Roman" charset="0"/>
            </a:endParaRPr>
          </a:p>
        </p:txBody>
      </p:sp>
      <p:sp>
        <p:nvSpPr>
          <p:cNvPr id="3" name="Объект 2"/>
          <p:cNvSpPr>
            <a:spLocks noGrp="1"/>
          </p:cNvSpPr>
          <p:nvPr>
            <p:ph idx="1"/>
          </p:nvPr>
        </p:nvSpPr>
        <p:spPr>
          <a:xfrm>
            <a:off x="838200" y="2196328"/>
            <a:ext cx="10515600" cy="4351338"/>
          </a:xfrm>
        </p:spPr>
        <p:txBody>
          <a:bodyPr>
            <a:normAutofit/>
          </a:bodyPr>
          <a:lstStyle/>
          <a:p>
            <a:pPr marL="0" indent="0">
              <a:buNone/>
            </a:pPr>
            <a:r>
              <a:rPr lang="ru-RU" sz="3200" dirty="0" smtClean="0">
                <a:latin typeface="Times New Roman" charset="0"/>
                <a:ea typeface="Times New Roman" charset="0"/>
                <a:cs typeface="Times New Roman" charset="0"/>
              </a:rPr>
              <a:t>Трансмиссия предназначена для передачи крутящего момента от коленчатого вала двигателя к ведущим колесам погрузчика.</a:t>
            </a:r>
          </a:p>
          <a:p>
            <a:pPr marL="0" indent="0">
              <a:buNone/>
            </a:pPr>
            <a:r>
              <a:rPr lang="ru-RU" sz="3200" dirty="0" smtClean="0">
                <a:latin typeface="Times New Roman" charset="0"/>
                <a:ea typeface="Times New Roman" charset="0"/>
                <a:cs typeface="Times New Roman" charset="0"/>
              </a:rPr>
              <a:t>Наибольшее распространение на сегодняшний день имеет гидромеханическая (автоматическая) трансмиссия. Гидромеханическая трансмиссия погрузчика имеет в своем устройстве: гидротрансформатор, одноступенчатую и двухступенчатую КПП.</a:t>
            </a:r>
            <a:endParaRPr lang="ru-RU" sz="32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408563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6000">
              <a:schemeClr val="bg1"/>
            </a:gs>
            <a:gs pos="94000">
              <a:srgbClr val="FFF6F3">
                <a:alpha val="93000"/>
                <a:lumMod val="28000"/>
                <a:lumOff val="72000"/>
              </a:srgb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838200" y="548640"/>
            <a:ext cx="10515600" cy="5628323"/>
          </a:xfrm>
        </p:spPr>
        <p:txBody>
          <a:bodyPr>
            <a:noAutofit/>
          </a:bodyPr>
          <a:lstStyle/>
          <a:p>
            <a:pPr marL="0" indent="0" algn="ctr">
              <a:buNone/>
            </a:pPr>
            <a:r>
              <a:rPr lang="ru-RU" sz="3200" b="1" dirty="0" smtClean="0">
                <a:latin typeface="Times New Roman" charset="0"/>
                <a:ea typeface="Times New Roman" charset="0"/>
                <a:cs typeface="Times New Roman" charset="0"/>
              </a:rPr>
              <a:t>Устройство трансмиссии</a:t>
            </a:r>
          </a:p>
          <a:p>
            <a:pPr marL="0" indent="0">
              <a:buNone/>
            </a:pPr>
            <a:endParaRPr lang="ru-RU" sz="3200" dirty="0" smtClean="0">
              <a:latin typeface="Times New Roman" charset="0"/>
              <a:ea typeface="Times New Roman" charset="0"/>
              <a:cs typeface="Times New Roman" charset="0"/>
            </a:endParaRPr>
          </a:p>
        </p:txBody>
      </p:sp>
      <p:pic>
        <p:nvPicPr>
          <p:cNvPr id="4" name="Изображение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7140" y="1074826"/>
            <a:ext cx="6901688" cy="5102137"/>
          </a:xfrm>
          <a:prstGeom prst="rect">
            <a:avLst/>
          </a:prstGeom>
        </p:spPr>
      </p:pic>
    </p:spTree>
    <p:extLst>
      <p:ext uri="{BB962C8B-B14F-4D97-AF65-F5344CB8AC3E}">
        <p14:creationId xmlns:p14="http://schemas.microsoft.com/office/powerpoint/2010/main" val="247557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6000">
              <a:schemeClr val="bg1"/>
            </a:gs>
            <a:gs pos="94000">
              <a:srgbClr val="FFF6F3">
                <a:alpha val="93000"/>
                <a:lumMod val="28000"/>
                <a:lumOff val="72000"/>
              </a:srgb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809968"/>
            <a:ext cx="10515600" cy="1325563"/>
          </a:xfrm>
        </p:spPr>
        <p:txBody>
          <a:bodyPr>
            <a:normAutofit/>
          </a:bodyPr>
          <a:lstStyle/>
          <a:p>
            <a:r>
              <a:rPr lang="ru-RU" sz="3600" b="1" dirty="0" smtClean="0">
                <a:latin typeface="Times New Roman" charset="0"/>
                <a:ea typeface="Times New Roman" charset="0"/>
                <a:cs typeface="Times New Roman" charset="0"/>
              </a:rPr>
              <a:t>Ходовая часть</a:t>
            </a:r>
            <a:endParaRPr lang="ru-RU" sz="3600" b="1" dirty="0">
              <a:latin typeface="Times New Roman" charset="0"/>
              <a:ea typeface="Times New Roman" charset="0"/>
              <a:cs typeface="Times New Roman" charset="0"/>
            </a:endParaRPr>
          </a:p>
        </p:txBody>
      </p:sp>
      <p:sp>
        <p:nvSpPr>
          <p:cNvPr id="3" name="Объект 2"/>
          <p:cNvSpPr>
            <a:spLocks noGrp="1"/>
          </p:cNvSpPr>
          <p:nvPr>
            <p:ph idx="1"/>
          </p:nvPr>
        </p:nvSpPr>
        <p:spPr/>
        <p:txBody>
          <a:bodyPr/>
          <a:lstStyle/>
          <a:p>
            <a:pPr marL="0" indent="0">
              <a:buNone/>
            </a:pPr>
            <a:r>
              <a:rPr lang="ru-RU" dirty="0" smtClean="0">
                <a:latin typeface="Times New Roman" charset="0"/>
                <a:ea typeface="Times New Roman" charset="0"/>
                <a:cs typeface="Times New Roman" charset="0"/>
              </a:rPr>
              <a:t>Ходовая часть предназначена для обеспечения передвижения погрузчика. Ходовая часть включает в себя: раму погрузчика, передний ведущий мост и задний управляемый мост. Ходовую часть называют также – шасси.</a:t>
            </a:r>
            <a:endParaRPr lang="ru-RU"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543797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6000">
              <a:schemeClr val="bg1"/>
            </a:gs>
            <a:gs pos="94000">
              <a:srgbClr val="FFF6F3">
                <a:alpha val="93000"/>
                <a:lumMod val="28000"/>
                <a:lumOff val="72000"/>
              </a:srgb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908822"/>
            <a:ext cx="10515600" cy="1325563"/>
          </a:xfrm>
        </p:spPr>
        <p:txBody>
          <a:bodyPr>
            <a:normAutofit/>
          </a:bodyPr>
          <a:lstStyle/>
          <a:p>
            <a:r>
              <a:rPr lang="ru-RU" sz="3600" b="1" dirty="0" smtClean="0">
                <a:latin typeface="Times New Roman" charset="0"/>
                <a:ea typeface="Times New Roman" charset="0"/>
                <a:cs typeface="Times New Roman" charset="0"/>
              </a:rPr>
              <a:t>Рама погрузчика. Назначение</a:t>
            </a:r>
            <a:endParaRPr lang="ru-RU" sz="3600" b="1" dirty="0">
              <a:latin typeface="Times New Roman" charset="0"/>
              <a:ea typeface="Times New Roman" charset="0"/>
              <a:cs typeface="Times New Roman" charset="0"/>
            </a:endParaRPr>
          </a:p>
        </p:txBody>
      </p:sp>
      <p:sp>
        <p:nvSpPr>
          <p:cNvPr id="3" name="Объект 2"/>
          <p:cNvSpPr>
            <a:spLocks noGrp="1"/>
          </p:cNvSpPr>
          <p:nvPr>
            <p:ph idx="1"/>
          </p:nvPr>
        </p:nvSpPr>
        <p:spPr>
          <a:xfrm>
            <a:off x="838200" y="1924479"/>
            <a:ext cx="10515600" cy="4351338"/>
          </a:xfrm>
        </p:spPr>
        <p:txBody>
          <a:bodyPr>
            <a:normAutofit/>
          </a:bodyPr>
          <a:lstStyle/>
          <a:p>
            <a:pPr marL="0" indent="0">
              <a:buNone/>
            </a:pPr>
            <a:r>
              <a:rPr lang="ru-RU" sz="3200" dirty="0" smtClean="0">
                <a:latin typeface="Times New Roman" charset="0"/>
                <a:ea typeface="Times New Roman" charset="0"/>
                <a:cs typeface="Times New Roman" charset="0"/>
              </a:rPr>
              <a:t>Рама погрузчика является несущей конструкцией, к которой крепятся все части погрузчика: двигатель, ведущий и управляемый мосты, отдельные элементы трансмиссии, грузоподъемный механизм, противовес с буксировочным пальцем, защитное ограждение, капот двигателя с сиденье водителя. По заказу возможна установка на раму кабины</a:t>
            </a:r>
            <a:endParaRPr lang="ru-RU" sz="32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97163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6000">
              <a:schemeClr val="bg1"/>
            </a:gs>
            <a:gs pos="94000">
              <a:srgbClr val="FFF6F3">
                <a:alpha val="93000"/>
                <a:lumMod val="28000"/>
                <a:lumOff val="72000"/>
              </a:srgb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32592" y="608755"/>
            <a:ext cx="10515600" cy="923404"/>
          </a:xfrm>
        </p:spPr>
        <p:txBody>
          <a:bodyPr>
            <a:normAutofit/>
          </a:bodyPr>
          <a:lstStyle/>
          <a:p>
            <a:r>
              <a:rPr lang="ru-RU" sz="3600" b="1" dirty="0" smtClean="0">
                <a:latin typeface="Times New Roman" charset="0"/>
                <a:ea typeface="Times New Roman" charset="0"/>
                <a:cs typeface="Times New Roman" charset="0"/>
              </a:rPr>
              <a:t>Устройство рамы</a:t>
            </a:r>
            <a:endParaRPr lang="ru-RU" sz="3600" b="1" dirty="0">
              <a:latin typeface="Times New Roman" charset="0"/>
              <a:ea typeface="Times New Roman" charset="0"/>
              <a:cs typeface="Times New Roman" charset="0"/>
            </a:endParaRPr>
          </a:p>
        </p:txBody>
      </p:sp>
      <p:sp>
        <p:nvSpPr>
          <p:cNvPr id="3" name="Объект 2"/>
          <p:cNvSpPr>
            <a:spLocks noGrp="1"/>
          </p:cNvSpPr>
          <p:nvPr>
            <p:ph idx="1"/>
          </p:nvPr>
        </p:nvSpPr>
        <p:spPr>
          <a:xfrm>
            <a:off x="429126" y="1801562"/>
            <a:ext cx="4479758" cy="4351338"/>
          </a:xfrm>
        </p:spPr>
        <p:txBody>
          <a:bodyPr>
            <a:normAutofit/>
          </a:bodyPr>
          <a:lstStyle/>
          <a:p>
            <a:pPr marL="514350" indent="-514350">
              <a:buAutoNum type="arabicPeriod"/>
            </a:pPr>
            <a:r>
              <a:rPr lang="ru-RU" sz="3200" dirty="0" smtClean="0">
                <a:latin typeface="Times New Roman" charset="0"/>
                <a:ea typeface="Times New Roman" charset="0"/>
                <a:cs typeface="Times New Roman" charset="0"/>
              </a:rPr>
              <a:t>Буксировочный палец</a:t>
            </a:r>
          </a:p>
          <a:p>
            <a:pPr marL="514350" indent="-514350">
              <a:buAutoNum type="arabicPeriod"/>
            </a:pPr>
            <a:r>
              <a:rPr lang="ru-RU" sz="3200" dirty="0" smtClean="0">
                <a:latin typeface="Times New Roman" charset="0"/>
                <a:ea typeface="Times New Roman" charset="0"/>
                <a:cs typeface="Times New Roman" charset="0"/>
              </a:rPr>
              <a:t>Противовес</a:t>
            </a:r>
          </a:p>
          <a:p>
            <a:pPr marL="514350" indent="-514350">
              <a:buAutoNum type="arabicPeriod"/>
            </a:pPr>
            <a:r>
              <a:rPr lang="ru-RU" sz="3200" dirty="0" smtClean="0">
                <a:latin typeface="Times New Roman" charset="0"/>
                <a:ea typeface="Times New Roman" charset="0"/>
                <a:cs typeface="Times New Roman" charset="0"/>
              </a:rPr>
              <a:t>Заливная горловина</a:t>
            </a:r>
          </a:p>
          <a:p>
            <a:pPr marL="514350" indent="-514350">
              <a:buAutoNum type="arabicPeriod"/>
            </a:pPr>
            <a:r>
              <a:rPr lang="ru-RU" sz="3200" dirty="0" smtClean="0">
                <a:latin typeface="Times New Roman" charset="0"/>
                <a:ea typeface="Times New Roman" charset="0"/>
                <a:cs typeface="Times New Roman" charset="0"/>
              </a:rPr>
              <a:t>Топливный бак</a:t>
            </a:r>
          </a:p>
          <a:p>
            <a:pPr marL="514350" indent="-514350">
              <a:buAutoNum type="arabicPeriod"/>
            </a:pPr>
            <a:r>
              <a:rPr lang="ru-RU" sz="3200" dirty="0" smtClean="0">
                <a:latin typeface="Times New Roman" charset="0"/>
                <a:ea typeface="Times New Roman" charset="0"/>
                <a:cs typeface="Times New Roman" charset="0"/>
              </a:rPr>
              <a:t>Бак рабочей жидкости</a:t>
            </a:r>
          </a:p>
          <a:p>
            <a:pPr marL="514350" indent="-514350">
              <a:buAutoNum type="arabicPeriod"/>
            </a:pPr>
            <a:endParaRPr lang="ru-RU" sz="3200" dirty="0">
              <a:latin typeface="Times New Roman" charset="0"/>
              <a:ea typeface="Times New Roman" charset="0"/>
              <a:cs typeface="Times New Roman" charset="0"/>
            </a:endParaRPr>
          </a:p>
          <a:p>
            <a:pPr marL="0" indent="0">
              <a:buNone/>
            </a:pPr>
            <a:endParaRPr lang="ru-RU" sz="3200" dirty="0">
              <a:latin typeface="Times New Roman" charset="0"/>
              <a:ea typeface="Times New Roman" charset="0"/>
              <a:cs typeface="Times New Roman" charset="0"/>
            </a:endParaRPr>
          </a:p>
        </p:txBody>
      </p:sp>
      <p:pic>
        <p:nvPicPr>
          <p:cNvPr id="4" name="Изображение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3295" y="1801562"/>
            <a:ext cx="7461250" cy="4546600"/>
          </a:xfrm>
          <a:prstGeom prst="rect">
            <a:avLst/>
          </a:prstGeom>
        </p:spPr>
      </p:pic>
    </p:spTree>
    <p:extLst>
      <p:ext uri="{BB962C8B-B14F-4D97-AF65-F5344CB8AC3E}">
        <p14:creationId xmlns:p14="http://schemas.microsoft.com/office/powerpoint/2010/main" val="16491168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6000">
              <a:schemeClr val="bg1"/>
            </a:gs>
            <a:gs pos="94000">
              <a:srgbClr val="FFF6F3">
                <a:alpha val="93000"/>
                <a:lumMod val="28000"/>
                <a:lumOff val="72000"/>
              </a:srgb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68794" y="500062"/>
            <a:ext cx="10515600" cy="1325563"/>
          </a:xfrm>
        </p:spPr>
        <p:txBody>
          <a:bodyPr>
            <a:normAutofit/>
          </a:bodyPr>
          <a:lstStyle/>
          <a:p>
            <a:r>
              <a:rPr lang="ru-RU" sz="3600" b="1" dirty="0" smtClean="0">
                <a:latin typeface="Times New Roman" charset="0"/>
                <a:ea typeface="Times New Roman" charset="0"/>
                <a:cs typeface="Times New Roman" charset="0"/>
              </a:rPr>
              <a:t>Колеса и шины</a:t>
            </a:r>
            <a:endParaRPr lang="ru-RU" sz="3600" b="1" dirty="0">
              <a:latin typeface="Times New Roman" charset="0"/>
              <a:ea typeface="Times New Roman" charset="0"/>
              <a:cs typeface="Times New Roman" charset="0"/>
            </a:endParaRPr>
          </a:p>
        </p:txBody>
      </p:sp>
      <p:sp>
        <p:nvSpPr>
          <p:cNvPr id="3" name="Объект 2"/>
          <p:cNvSpPr>
            <a:spLocks noGrp="1"/>
          </p:cNvSpPr>
          <p:nvPr>
            <p:ph idx="1"/>
          </p:nvPr>
        </p:nvSpPr>
        <p:spPr/>
        <p:txBody>
          <a:bodyPr>
            <a:normAutofit/>
          </a:bodyPr>
          <a:lstStyle/>
          <a:p>
            <a:pPr marL="0" indent="0">
              <a:buNone/>
            </a:pPr>
            <a:r>
              <a:rPr lang="ru-RU" sz="3200" b="1" dirty="0" smtClean="0">
                <a:latin typeface="Times New Roman" charset="0"/>
                <a:ea typeface="Times New Roman" charset="0"/>
                <a:cs typeface="Times New Roman" charset="0"/>
              </a:rPr>
              <a:t>Виды ходовых колес:</a:t>
            </a:r>
          </a:p>
          <a:p>
            <a:pPr marL="0" indent="0">
              <a:buNone/>
            </a:pPr>
            <a:r>
              <a:rPr lang="ru-RU" sz="3200" dirty="0" smtClean="0">
                <a:latin typeface="Times New Roman" charset="0"/>
                <a:ea typeface="Times New Roman" charset="0"/>
                <a:cs typeface="Times New Roman" charset="0"/>
              </a:rPr>
              <a:t>Ходовые колеса погрузчиков по конструкции различаются на:</a:t>
            </a:r>
          </a:p>
          <a:p>
            <a:pPr marL="514350" indent="-514350">
              <a:buAutoNum type="arabicPeriod"/>
            </a:pPr>
            <a:r>
              <a:rPr lang="ru-RU" sz="3200" dirty="0" smtClean="0">
                <a:latin typeface="Times New Roman" charset="0"/>
                <a:ea typeface="Times New Roman" charset="0"/>
                <a:cs typeface="Times New Roman" charset="0"/>
              </a:rPr>
              <a:t>Массивные (литые)</a:t>
            </a:r>
          </a:p>
          <a:p>
            <a:pPr marL="514350" indent="-514350">
              <a:buAutoNum type="arabicPeriod"/>
            </a:pPr>
            <a:r>
              <a:rPr lang="ru-RU" sz="3200" dirty="0" smtClean="0">
                <a:latin typeface="Times New Roman" charset="0"/>
                <a:ea typeface="Times New Roman" charset="0"/>
                <a:cs typeface="Times New Roman" charset="0"/>
              </a:rPr>
              <a:t>Пневматические (камерные и </a:t>
            </a:r>
            <a:r>
              <a:rPr lang="ru-RU" sz="3200" dirty="0" err="1" smtClean="0">
                <a:latin typeface="Times New Roman" charset="0"/>
                <a:ea typeface="Times New Roman" charset="0"/>
                <a:cs typeface="Times New Roman" charset="0"/>
              </a:rPr>
              <a:t>безкамерные</a:t>
            </a:r>
            <a:r>
              <a:rPr lang="ru-RU" sz="3200" dirty="0" smtClean="0">
                <a:latin typeface="Times New Roman" charset="0"/>
                <a:ea typeface="Times New Roman" charset="0"/>
                <a:cs typeface="Times New Roman" charset="0"/>
              </a:rPr>
              <a:t>)</a:t>
            </a:r>
          </a:p>
          <a:p>
            <a:pPr marL="514350" indent="-514350">
              <a:buAutoNum type="arabicPeriod"/>
            </a:pPr>
            <a:r>
              <a:rPr lang="ru-RU" sz="3200" dirty="0" smtClean="0">
                <a:latin typeface="Times New Roman" charset="0"/>
                <a:ea typeface="Times New Roman" charset="0"/>
                <a:cs typeface="Times New Roman" charset="0"/>
              </a:rPr>
              <a:t>Шины </a:t>
            </a:r>
            <a:r>
              <a:rPr lang="ru-RU" sz="3200" dirty="0" err="1" smtClean="0">
                <a:latin typeface="Times New Roman" charset="0"/>
                <a:ea typeface="Times New Roman" charset="0"/>
                <a:cs typeface="Times New Roman" charset="0"/>
              </a:rPr>
              <a:t>гуссматик</a:t>
            </a:r>
            <a:r>
              <a:rPr lang="ru-RU" sz="3200" dirty="0" smtClean="0">
                <a:latin typeface="Times New Roman" charset="0"/>
                <a:ea typeface="Times New Roman" charset="0"/>
                <a:cs typeface="Times New Roman" charset="0"/>
              </a:rPr>
              <a:t> (суперэластичные)</a:t>
            </a:r>
          </a:p>
          <a:p>
            <a:pPr marL="514350" indent="-514350">
              <a:buAutoNum type="arabicPeriod"/>
            </a:pPr>
            <a:endParaRPr lang="ru-RU" sz="3200" dirty="0">
              <a:latin typeface="Times New Roman" charset="0"/>
              <a:ea typeface="Times New Roman" charset="0"/>
              <a:cs typeface="Times New Roman" charset="0"/>
            </a:endParaRPr>
          </a:p>
          <a:p>
            <a:pPr marL="0" indent="0">
              <a:buNone/>
            </a:pPr>
            <a:endParaRPr lang="ru-RU" sz="32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1210534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6000">
              <a:schemeClr val="bg1"/>
            </a:gs>
            <a:gs pos="94000">
              <a:srgbClr val="FFF6F3">
                <a:alpha val="93000"/>
                <a:lumMod val="28000"/>
                <a:lumOff val="72000"/>
              </a:srgbClr>
            </a:gs>
            <a:gs pos="100000">
              <a:srgbClr val="FF0000"/>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838200" y="1825625"/>
            <a:ext cx="10515600" cy="4352400"/>
          </a:xfrm>
        </p:spPr>
        <p:txBody>
          <a:bodyPr/>
          <a:lstStyle/>
          <a:p>
            <a:pPr marL="0" indent="0">
              <a:buNone/>
            </a:pPr>
            <a:r>
              <a:rPr lang="ru-RU" sz="3600" b="1" dirty="0">
                <a:latin typeface="Times New Roman" charset="0"/>
                <a:ea typeface="Times New Roman" charset="0"/>
                <a:cs typeface="Times New Roman" charset="0"/>
              </a:rPr>
              <a:t>По типу трансмиссии различают погрузчики </a:t>
            </a:r>
            <a:r>
              <a:rPr lang="ru-RU" sz="3600" b="1" dirty="0" smtClean="0">
                <a:latin typeface="Times New Roman" charset="0"/>
                <a:ea typeface="Times New Roman" charset="0"/>
                <a:cs typeface="Times New Roman" charset="0"/>
              </a:rPr>
              <a:t>с:</a:t>
            </a:r>
            <a:endParaRPr lang="ru-RU" sz="3600" dirty="0" smtClean="0">
              <a:latin typeface="Times New Roman" charset="0"/>
              <a:ea typeface="Times New Roman" charset="0"/>
              <a:cs typeface="Times New Roman" charset="0"/>
            </a:endParaRPr>
          </a:p>
          <a:p>
            <a:r>
              <a:rPr lang="ru-RU" sz="3200" dirty="0" smtClean="0">
                <a:latin typeface="Times New Roman" charset="0"/>
                <a:ea typeface="Times New Roman" charset="0"/>
                <a:cs typeface="Times New Roman" charset="0"/>
              </a:rPr>
              <a:t> механической </a:t>
            </a:r>
            <a:r>
              <a:rPr lang="ru-RU" sz="3200" dirty="0">
                <a:latin typeface="Times New Roman" charset="0"/>
                <a:ea typeface="Times New Roman" charset="0"/>
                <a:cs typeface="Times New Roman" charset="0"/>
              </a:rPr>
              <a:t>трансмиссией</a:t>
            </a:r>
          </a:p>
          <a:p>
            <a:pPr lvl="0"/>
            <a:r>
              <a:rPr lang="ru-RU" sz="3200" dirty="0">
                <a:latin typeface="Times New Roman" charset="0"/>
                <a:ea typeface="Times New Roman" charset="0"/>
                <a:cs typeface="Times New Roman" charset="0"/>
              </a:rPr>
              <a:t> гидромеханической трансмиссией</a:t>
            </a:r>
          </a:p>
          <a:p>
            <a:pPr lvl="0"/>
            <a:r>
              <a:rPr lang="ru-RU" sz="3200" dirty="0">
                <a:latin typeface="Times New Roman" charset="0"/>
                <a:ea typeface="Times New Roman" charset="0"/>
                <a:cs typeface="Times New Roman" charset="0"/>
              </a:rPr>
              <a:t> гидростатической трансмиссией</a:t>
            </a:r>
          </a:p>
          <a:p>
            <a:endParaRPr lang="ru-RU" dirty="0"/>
          </a:p>
        </p:txBody>
      </p:sp>
    </p:spTree>
    <p:extLst>
      <p:ext uri="{BB962C8B-B14F-4D97-AF65-F5344CB8AC3E}">
        <p14:creationId xmlns:p14="http://schemas.microsoft.com/office/powerpoint/2010/main" val="610515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6000">
              <a:schemeClr val="bg1"/>
            </a:gs>
            <a:gs pos="94000">
              <a:srgbClr val="FFF6F3">
                <a:alpha val="93000"/>
                <a:lumMod val="28000"/>
                <a:lumOff val="72000"/>
              </a:srgb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27389" y="544362"/>
            <a:ext cx="10515600" cy="1325563"/>
          </a:xfrm>
        </p:spPr>
        <p:txBody>
          <a:bodyPr>
            <a:normAutofit/>
          </a:bodyPr>
          <a:lstStyle/>
          <a:p>
            <a:r>
              <a:rPr lang="ru-RU" sz="3600" b="1" dirty="0" smtClean="0">
                <a:latin typeface="Times New Roman" charset="0"/>
                <a:ea typeface="Times New Roman" charset="0"/>
                <a:cs typeface="Times New Roman" charset="0"/>
              </a:rPr>
              <a:t>Массивные колеса</a:t>
            </a:r>
            <a:endParaRPr lang="ru-RU" sz="3600" b="1" dirty="0">
              <a:latin typeface="Times New Roman" charset="0"/>
              <a:ea typeface="Times New Roman" charset="0"/>
              <a:cs typeface="Times New Roman" charset="0"/>
            </a:endParaRPr>
          </a:p>
        </p:txBody>
      </p:sp>
      <p:sp>
        <p:nvSpPr>
          <p:cNvPr id="3" name="Объект 2"/>
          <p:cNvSpPr>
            <a:spLocks noGrp="1"/>
          </p:cNvSpPr>
          <p:nvPr>
            <p:ph idx="1"/>
          </p:nvPr>
        </p:nvSpPr>
        <p:spPr>
          <a:xfrm>
            <a:off x="838200" y="1552576"/>
            <a:ext cx="9725526" cy="4351338"/>
          </a:xfrm>
        </p:spPr>
        <p:txBody>
          <a:bodyPr>
            <a:noAutofit/>
          </a:bodyPr>
          <a:lstStyle/>
          <a:p>
            <a:pPr marL="0" indent="0">
              <a:buNone/>
            </a:pPr>
            <a:r>
              <a:rPr lang="ru-RU" dirty="0" smtClean="0">
                <a:latin typeface="Times New Roman" charset="0"/>
                <a:ea typeface="Times New Roman" charset="0"/>
                <a:cs typeface="Times New Roman" charset="0"/>
              </a:rPr>
              <a:t>Массивное колесо состоит из следующих частей:</a:t>
            </a:r>
          </a:p>
          <a:p>
            <a:pPr marL="514350" indent="-514350">
              <a:buAutoNum type="arabicPeriod"/>
            </a:pPr>
            <a:r>
              <a:rPr lang="ru-RU" dirty="0" smtClean="0">
                <a:latin typeface="Times New Roman" charset="0"/>
                <a:ea typeface="Times New Roman" charset="0"/>
                <a:cs typeface="Times New Roman" charset="0"/>
              </a:rPr>
              <a:t>Бандаж</a:t>
            </a:r>
          </a:p>
          <a:p>
            <a:pPr marL="514350" indent="-514350">
              <a:buAutoNum type="arabicPeriod"/>
            </a:pPr>
            <a:r>
              <a:rPr lang="ru-RU" dirty="0" smtClean="0">
                <a:latin typeface="Times New Roman" charset="0"/>
                <a:ea typeface="Times New Roman" charset="0"/>
                <a:cs typeface="Times New Roman" charset="0"/>
              </a:rPr>
              <a:t>Ступица</a:t>
            </a:r>
          </a:p>
          <a:p>
            <a:pPr marL="0" indent="0">
              <a:buNone/>
            </a:pPr>
            <a:r>
              <a:rPr lang="ru-RU" dirty="0" smtClean="0">
                <a:latin typeface="Times New Roman" charset="0"/>
                <a:ea typeface="Times New Roman" charset="0"/>
                <a:cs typeface="Times New Roman" charset="0"/>
              </a:rPr>
              <a:t>Ступица может быть выполнена заодно с </a:t>
            </a:r>
            <a:endParaRPr lang="en-US" dirty="0" smtClean="0">
              <a:latin typeface="Times New Roman" charset="0"/>
              <a:ea typeface="Times New Roman" charset="0"/>
              <a:cs typeface="Times New Roman" charset="0"/>
            </a:endParaRPr>
          </a:p>
          <a:p>
            <a:pPr marL="0" indent="0">
              <a:buNone/>
            </a:pPr>
            <a:r>
              <a:rPr lang="ru-RU" dirty="0" smtClean="0">
                <a:latin typeface="Times New Roman" charset="0"/>
                <a:ea typeface="Times New Roman" charset="0"/>
                <a:cs typeface="Times New Roman" charset="0"/>
              </a:rPr>
              <a:t>диском и ободом или отдельно. На обод </a:t>
            </a:r>
            <a:endParaRPr lang="en-US" dirty="0" smtClean="0">
              <a:latin typeface="Times New Roman" charset="0"/>
              <a:ea typeface="Times New Roman" charset="0"/>
              <a:cs typeface="Times New Roman" charset="0"/>
            </a:endParaRPr>
          </a:p>
          <a:p>
            <a:pPr marL="0" indent="0">
              <a:buNone/>
            </a:pPr>
            <a:r>
              <a:rPr lang="ru-RU" dirty="0" smtClean="0">
                <a:latin typeface="Times New Roman" charset="0"/>
                <a:ea typeface="Times New Roman" charset="0"/>
                <a:cs typeface="Times New Roman" charset="0"/>
              </a:rPr>
              <a:t>напрессовывается бандаж из сплошной</a:t>
            </a:r>
            <a:endParaRPr lang="en-US" dirty="0" smtClean="0">
              <a:latin typeface="Times New Roman" charset="0"/>
              <a:ea typeface="Times New Roman" charset="0"/>
              <a:cs typeface="Times New Roman" charset="0"/>
            </a:endParaRPr>
          </a:p>
          <a:p>
            <a:pPr marL="0" indent="0">
              <a:buNone/>
            </a:pPr>
            <a:r>
              <a:rPr lang="ru-RU" dirty="0" smtClean="0">
                <a:latin typeface="Times New Roman" charset="0"/>
                <a:ea typeface="Times New Roman" charset="0"/>
                <a:cs typeface="Times New Roman" charset="0"/>
              </a:rPr>
              <a:t> жесткой резины. Такие колеса увеличивают </a:t>
            </a:r>
            <a:endParaRPr lang="en-US" dirty="0" smtClean="0">
              <a:latin typeface="Times New Roman" charset="0"/>
              <a:ea typeface="Times New Roman" charset="0"/>
              <a:cs typeface="Times New Roman" charset="0"/>
            </a:endParaRPr>
          </a:p>
          <a:p>
            <a:pPr marL="0" indent="0">
              <a:buNone/>
            </a:pPr>
            <a:r>
              <a:rPr lang="ru-RU" dirty="0" smtClean="0">
                <a:latin typeface="Times New Roman" charset="0"/>
                <a:ea typeface="Times New Roman" charset="0"/>
                <a:cs typeface="Times New Roman" charset="0"/>
              </a:rPr>
              <a:t>устойчивость погрузчика, но требуют ровного пола. Устанавливаются в основном на </a:t>
            </a:r>
            <a:r>
              <a:rPr lang="ru-RU" dirty="0" err="1" smtClean="0">
                <a:latin typeface="Times New Roman" charset="0"/>
                <a:ea typeface="Times New Roman" charset="0"/>
                <a:cs typeface="Times New Roman" charset="0"/>
              </a:rPr>
              <a:t>электропогрузчиках</a:t>
            </a:r>
            <a:r>
              <a:rPr lang="ru-RU" dirty="0" smtClean="0">
                <a:latin typeface="Times New Roman" charset="0"/>
                <a:ea typeface="Times New Roman" charset="0"/>
                <a:cs typeface="Times New Roman" charset="0"/>
              </a:rPr>
              <a:t> и </a:t>
            </a:r>
            <a:r>
              <a:rPr lang="ru-RU" dirty="0" err="1" smtClean="0">
                <a:latin typeface="Times New Roman" charset="0"/>
                <a:ea typeface="Times New Roman" charset="0"/>
                <a:cs typeface="Times New Roman" charset="0"/>
              </a:rPr>
              <a:t>электроштабелерах</a:t>
            </a:r>
            <a:r>
              <a:rPr lang="ru-RU" dirty="0" smtClean="0">
                <a:latin typeface="Times New Roman" charset="0"/>
                <a:ea typeface="Times New Roman" charset="0"/>
                <a:cs typeface="Times New Roman" charset="0"/>
              </a:rPr>
              <a:t>.</a:t>
            </a:r>
            <a:endParaRPr lang="ru-RU" dirty="0">
              <a:latin typeface="Times New Roman" charset="0"/>
              <a:ea typeface="Times New Roman" charset="0"/>
              <a:cs typeface="Times New Roman" charset="0"/>
            </a:endParaRPr>
          </a:p>
        </p:txBody>
      </p:sp>
      <p:pic>
        <p:nvPicPr>
          <p:cNvPr id="4" name="Изображение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4337" y="1869925"/>
            <a:ext cx="2984500" cy="2730500"/>
          </a:xfrm>
          <a:prstGeom prst="rect">
            <a:avLst/>
          </a:prstGeom>
        </p:spPr>
      </p:pic>
    </p:spTree>
    <p:extLst>
      <p:ext uri="{BB962C8B-B14F-4D97-AF65-F5344CB8AC3E}">
        <p14:creationId xmlns:p14="http://schemas.microsoft.com/office/powerpoint/2010/main" val="82683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6000">
              <a:schemeClr val="bg1"/>
            </a:gs>
            <a:gs pos="94000">
              <a:srgbClr val="FFF6F3">
                <a:alpha val="93000"/>
                <a:lumMod val="28000"/>
                <a:lumOff val="72000"/>
              </a:srgb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28068" y="386055"/>
            <a:ext cx="10515600" cy="1325563"/>
          </a:xfrm>
        </p:spPr>
        <p:txBody>
          <a:bodyPr>
            <a:normAutofit/>
          </a:bodyPr>
          <a:lstStyle/>
          <a:p>
            <a:r>
              <a:rPr lang="ru-RU" sz="3600" b="1" dirty="0" smtClean="0">
                <a:latin typeface="Times New Roman" charset="0"/>
                <a:ea typeface="Times New Roman" charset="0"/>
                <a:cs typeface="Times New Roman" charset="0"/>
              </a:rPr>
              <a:t>Пневматические колеса</a:t>
            </a:r>
            <a:endParaRPr lang="ru-RU" sz="3600" b="1" dirty="0">
              <a:latin typeface="Times New Roman" charset="0"/>
              <a:ea typeface="Times New Roman" charset="0"/>
              <a:cs typeface="Times New Roman" charset="0"/>
            </a:endParaRPr>
          </a:p>
        </p:txBody>
      </p:sp>
      <p:sp>
        <p:nvSpPr>
          <p:cNvPr id="3" name="Объект 2"/>
          <p:cNvSpPr>
            <a:spLocks noGrp="1"/>
          </p:cNvSpPr>
          <p:nvPr>
            <p:ph idx="1"/>
          </p:nvPr>
        </p:nvSpPr>
        <p:spPr>
          <a:xfrm>
            <a:off x="838200" y="1467853"/>
            <a:ext cx="10515600" cy="4709110"/>
          </a:xfrm>
        </p:spPr>
        <p:txBody>
          <a:bodyPr>
            <a:noAutofit/>
          </a:bodyPr>
          <a:lstStyle/>
          <a:p>
            <a:pPr marL="0" indent="0">
              <a:buNone/>
            </a:pPr>
            <a:r>
              <a:rPr lang="ru-RU" sz="2600" b="1" dirty="0" smtClean="0">
                <a:latin typeface="Times New Roman" charset="0"/>
                <a:ea typeface="Times New Roman" charset="0"/>
                <a:cs typeface="Times New Roman" charset="0"/>
              </a:rPr>
              <a:t>Пневматическое колесо состоит из следующих деталей:</a:t>
            </a:r>
          </a:p>
          <a:p>
            <a:pPr marL="514350" indent="-514350">
              <a:buAutoNum type="arabicPeriod"/>
            </a:pPr>
            <a:r>
              <a:rPr lang="ru-RU" sz="2600" dirty="0" smtClean="0">
                <a:latin typeface="Times New Roman" charset="0"/>
                <a:ea typeface="Times New Roman" charset="0"/>
                <a:cs typeface="Times New Roman" charset="0"/>
              </a:rPr>
              <a:t>Обод</a:t>
            </a:r>
          </a:p>
          <a:p>
            <a:pPr marL="514350" indent="-514350">
              <a:buAutoNum type="arabicPeriod"/>
            </a:pPr>
            <a:r>
              <a:rPr lang="ru-RU" sz="2600" dirty="0" smtClean="0">
                <a:latin typeface="Times New Roman" charset="0"/>
                <a:ea typeface="Times New Roman" charset="0"/>
                <a:cs typeface="Times New Roman" charset="0"/>
              </a:rPr>
              <a:t>Бортовое кольцо</a:t>
            </a:r>
          </a:p>
          <a:p>
            <a:pPr marL="514350" indent="-514350">
              <a:buAutoNum type="arabicPeriod"/>
            </a:pPr>
            <a:r>
              <a:rPr lang="ru-RU" sz="2600" dirty="0" smtClean="0">
                <a:latin typeface="Times New Roman" charset="0"/>
                <a:ea typeface="Times New Roman" charset="0"/>
                <a:cs typeface="Times New Roman" charset="0"/>
              </a:rPr>
              <a:t>Замочное кольцо</a:t>
            </a:r>
          </a:p>
          <a:p>
            <a:pPr marL="514350" indent="-514350">
              <a:buAutoNum type="arabicPeriod"/>
            </a:pPr>
            <a:r>
              <a:rPr lang="ru-RU" sz="2600" dirty="0" smtClean="0">
                <a:latin typeface="Times New Roman" charset="0"/>
                <a:ea typeface="Times New Roman" charset="0"/>
                <a:cs typeface="Times New Roman" charset="0"/>
              </a:rPr>
              <a:t>Покрышка</a:t>
            </a:r>
          </a:p>
          <a:p>
            <a:pPr marL="514350" indent="-514350">
              <a:buAutoNum type="arabicPeriod"/>
            </a:pPr>
            <a:r>
              <a:rPr lang="ru-RU" sz="2600" dirty="0" smtClean="0">
                <a:latin typeface="Times New Roman" charset="0"/>
                <a:ea typeface="Times New Roman" charset="0"/>
                <a:cs typeface="Times New Roman" charset="0"/>
              </a:rPr>
              <a:t>Камера</a:t>
            </a:r>
          </a:p>
          <a:p>
            <a:pPr marL="514350" indent="-514350">
              <a:buAutoNum type="arabicPeriod"/>
            </a:pPr>
            <a:r>
              <a:rPr lang="ru-RU" sz="2600" dirty="0" smtClean="0">
                <a:latin typeface="Times New Roman" charset="0"/>
                <a:ea typeface="Times New Roman" charset="0"/>
                <a:cs typeface="Times New Roman" charset="0"/>
              </a:rPr>
              <a:t>Ободная лента</a:t>
            </a:r>
          </a:p>
          <a:p>
            <a:pPr marL="514350" indent="-514350">
              <a:buAutoNum type="arabicPeriod"/>
            </a:pPr>
            <a:r>
              <a:rPr lang="ru-RU" sz="2600" dirty="0" smtClean="0">
                <a:latin typeface="Times New Roman" charset="0"/>
                <a:ea typeface="Times New Roman" charset="0"/>
                <a:cs typeface="Times New Roman" charset="0"/>
              </a:rPr>
              <a:t>Соединительный болт обода</a:t>
            </a:r>
          </a:p>
          <a:p>
            <a:pPr marL="514350" indent="-514350">
              <a:buAutoNum type="arabicPeriod"/>
            </a:pPr>
            <a:r>
              <a:rPr lang="ru-RU" sz="2600" dirty="0" smtClean="0">
                <a:latin typeface="Times New Roman" charset="0"/>
                <a:ea typeface="Times New Roman" charset="0"/>
                <a:cs typeface="Times New Roman" charset="0"/>
              </a:rPr>
              <a:t>Гайка</a:t>
            </a:r>
          </a:p>
          <a:p>
            <a:pPr marL="514350" indent="-514350">
              <a:buAutoNum type="arabicPeriod"/>
            </a:pPr>
            <a:r>
              <a:rPr lang="ru-RU" sz="2600" dirty="0" smtClean="0">
                <a:latin typeface="Times New Roman" charset="0"/>
                <a:ea typeface="Times New Roman" charset="0"/>
                <a:cs typeface="Times New Roman" charset="0"/>
              </a:rPr>
              <a:t>Шайбы</a:t>
            </a:r>
            <a:endParaRPr lang="ru-RU" sz="2600" dirty="0">
              <a:latin typeface="Times New Roman" charset="0"/>
              <a:ea typeface="Times New Roman" charset="0"/>
              <a:cs typeface="Times New Roman" charset="0"/>
            </a:endParaRPr>
          </a:p>
        </p:txBody>
      </p:sp>
      <p:pic>
        <p:nvPicPr>
          <p:cNvPr id="4" name="Изображение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7937" y="1955383"/>
            <a:ext cx="5535863" cy="3372881"/>
          </a:xfrm>
          <a:prstGeom prst="rect">
            <a:avLst/>
          </a:prstGeom>
        </p:spPr>
      </p:pic>
    </p:spTree>
    <p:extLst>
      <p:ext uri="{BB962C8B-B14F-4D97-AF65-F5344CB8AC3E}">
        <p14:creationId xmlns:p14="http://schemas.microsoft.com/office/powerpoint/2010/main" val="4321929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6000">
              <a:schemeClr val="bg1"/>
            </a:gs>
            <a:gs pos="94000">
              <a:srgbClr val="FFF6F3">
                <a:alpha val="93000"/>
                <a:lumMod val="28000"/>
                <a:lumOff val="72000"/>
              </a:srgb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46788" y="1130968"/>
            <a:ext cx="4720627" cy="4919623"/>
          </a:xfrm>
        </p:spPr>
      </p:pic>
      <p:sp>
        <p:nvSpPr>
          <p:cNvPr id="5" name="TextBox 4"/>
          <p:cNvSpPr txBox="1"/>
          <p:nvPr/>
        </p:nvSpPr>
        <p:spPr>
          <a:xfrm>
            <a:off x="1106906" y="1130968"/>
            <a:ext cx="5318608" cy="5262979"/>
          </a:xfrm>
          <a:prstGeom prst="rect">
            <a:avLst/>
          </a:prstGeom>
          <a:noFill/>
        </p:spPr>
        <p:txBody>
          <a:bodyPr wrap="square" rtlCol="0">
            <a:spAutoFit/>
          </a:bodyPr>
          <a:lstStyle/>
          <a:p>
            <a:r>
              <a:rPr lang="ru-RU" sz="2800" dirty="0" smtClean="0">
                <a:latin typeface="Times New Roman" charset="0"/>
                <a:ea typeface="Times New Roman" charset="0"/>
                <a:cs typeface="Times New Roman" charset="0"/>
              </a:rPr>
              <a:t>Ободная лента (6), камера (5) и покрышка (4) составляют шину, которая надевается на обод (1). Шина на ободе закрепляется бортовым кольцом (2) и разрезным замочным кольцом (3). Применяют также колеса с ободом из двух частей, соединенных болтами (8) и гайками (9) по окружности. </a:t>
            </a:r>
            <a:endParaRPr lang="ru-RU" sz="2800" dirty="0">
              <a:latin typeface="Times New Roman" charset="0"/>
              <a:ea typeface="Times New Roman" charset="0"/>
              <a:cs typeface="Times New Roman" charset="0"/>
            </a:endParaRPr>
          </a:p>
          <a:p>
            <a:endParaRPr lang="ru-RU" sz="2800" dirty="0" smtClean="0">
              <a:latin typeface="Times New Roman" charset="0"/>
              <a:ea typeface="Times New Roman" charset="0"/>
              <a:cs typeface="Times New Roman" charset="0"/>
            </a:endParaRPr>
          </a:p>
          <a:p>
            <a:endParaRPr lang="ru-RU" sz="28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732499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6000">
              <a:schemeClr val="bg1"/>
            </a:gs>
            <a:gs pos="94000">
              <a:srgbClr val="FFF6F3">
                <a:alpha val="93000"/>
                <a:lumMod val="28000"/>
                <a:lumOff val="72000"/>
              </a:srgb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600" b="1" dirty="0" smtClean="0">
                <a:latin typeface="Times New Roman" charset="0"/>
                <a:ea typeface="Times New Roman" charset="0"/>
                <a:cs typeface="Times New Roman" charset="0"/>
              </a:rPr>
              <a:t>Суперэластичные колеса (</a:t>
            </a:r>
            <a:r>
              <a:rPr lang="ru-RU" sz="3600" b="1" dirty="0" err="1" smtClean="0">
                <a:latin typeface="Times New Roman" charset="0"/>
                <a:ea typeface="Times New Roman" charset="0"/>
                <a:cs typeface="Times New Roman" charset="0"/>
              </a:rPr>
              <a:t>гуссматик</a:t>
            </a:r>
            <a:r>
              <a:rPr lang="ru-RU" sz="3600" b="1" dirty="0" smtClean="0">
                <a:latin typeface="Times New Roman" charset="0"/>
                <a:ea typeface="Times New Roman" charset="0"/>
                <a:cs typeface="Times New Roman" charset="0"/>
              </a:rPr>
              <a:t>)</a:t>
            </a:r>
            <a:endParaRPr lang="ru-RU" sz="3600" b="1" dirty="0">
              <a:latin typeface="Times New Roman" charset="0"/>
              <a:ea typeface="Times New Roman" charset="0"/>
              <a:cs typeface="Times New Roman" charset="0"/>
            </a:endParaRPr>
          </a:p>
        </p:txBody>
      </p:sp>
      <p:sp>
        <p:nvSpPr>
          <p:cNvPr id="3" name="Объект 2"/>
          <p:cNvSpPr>
            <a:spLocks noGrp="1"/>
          </p:cNvSpPr>
          <p:nvPr>
            <p:ph idx="1"/>
          </p:nvPr>
        </p:nvSpPr>
        <p:spPr>
          <a:xfrm>
            <a:off x="640492" y="1577290"/>
            <a:ext cx="11353800" cy="4351338"/>
          </a:xfrm>
        </p:spPr>
        <p:txBody>
          <a:bodyPr>
            <a:noAutofit/>
          </a:bodyPr>
          <a:lstStyle/>
          <a:p>
            <a:pPr marL="0" indent="0">
              <a:buNone/>
            </a:pPr>
            <a:r>
              <a:rPr lang="ru-RU" sz="2900" dirty="0" smtClean="0">
                <a:latin typeface="Times New Roman" charset="0"/>
                <a:ea typeface="Times New Roman" charset="0"/>
                <a:cs typeface="Times New Roman" charset="0"/>
              </a:rPr>
              <a:t>Объединяют в своей конструкции достоинства пневматических шин (смягчают удары) и литых колес (увеличивают устойчивость, не боятся проколов, не взрываются) Колесо </a:t>
            </a:r>
            <a:r>
              <a:rPr lang="ru-RU" sz="2900" dirty="0" err="1" smtClean="0">
                <a:latin typeface="Times New Roman" charset="0"/>
                <a:ea typeface="Times New Roman" charset="0"/>
                <a:cs typeface="Times New Roman" charset="0"/>
              </a:rPr>
              <a:t>гуссматик</a:t>
            </a:r>
            <a:r>
              <a:rPr lang="ru-RU" sz="2900" dirty="0" smtClean="0">
                <a:latin typeface="Times New Roman" charset="0"/>
                <a:ea typeface="Times New Roman" charset="0"/>
                <a:cs typeface="Times New Roman" charset="0"/>
              </a:rPr>
              <a:t> имеет пористую структуру, переходящую в прочный износостойкий наружный слой, выполняющий роль покрышки. Монтируются колеса </a:t>
            </a:r>
            <a:r>
              <a:rPr lang="ru-RU" sz="2900" dirty="0" err="1" smtClean="0">
                <a:latin typeface="Times New Roman" charset="0"/>
                <a:ea typeface="Times New Roman" charset="0"/>
                <a:cs typeface="Times New Roman" charset="0"/>
              </a:rPr>
              <a:t>гуссматик</a:t>
            </a:r>
            <a:r>
              <a:rPr lang="ru-RU" sz="2900" dirty="0" smtClean="0">
                <a:latin typeface="Times New Roman" charset="0"/>
                <a:ea typeface="Times New Roman" charset="0"/>
                <a:cs typeface="Times New Roman" charset="0"/>
              </a:rPr>
              <a:t> на разъемные обода аналогично пневматическим.</a:t>
            </a:r>
          </a:p>
          <a:p>
            <a:pPr marL="514350" indent="-514350">
              <a:buAutoNum type="arabicPeriod"/>
            </a:pPr>
            <a:r>
              <a:rPr lang="ru-RU" sz="2900" dirty="0" smtClean="0">
                <a:latin typeface="Times New Roman" charset="0"/>
                <a:ea typeface="Times New Roman" charset="0"/>
                <a:cs typeface="Times New Roman" charset="0"/>
              </a:rPr>
              <a:t>Обод</a:t>
            </a:r>
          </a:p>
          <a:p>
            <a:pPr marL="514350" indent="-514350">
              <a:buAutoNum type="arabicPeriod"/>
            </a:pPr>
            <a:r>
              <a:rPr lang="ru-RU" sz="2900" dirty="0" smtClean="0">
                <a:latin typeface="Times New Roman" charset="0"/>
                <a:ea typeface="Times New Roman" charset="0"/>
                <a:cs typeface="Times New Roman" charset="0"/>
              </a:rPr>
              <a:t>Бортовое кольцо</a:t>
            </a:r>
          </a:p>
          <a:p>
            <a:pPr marL="514350" indent="-514350">
              <a:buAutoNum type="arabicPeriod"/>
            </a:pPr>
            <a:r>
              <a:rPr lang="ru-RU" sz="2900" dirty="0" smtClean="0">
                <a:latin typeface="Times New Roman" charset="0"/>
                <a:ea typeface="Times New Roman" charset="0"/>
                <a:cs typeface="Times New Roman" charset="0"/>
              </a:rPr>
              <a:t>Замочное кольцо</a:t>
            </a:r>
          </a:p>
          <a:p>
            <a:pPr marL="514350" indent="-514350">
              <a:buAutoNum type="arabicPeriod"/>
            </a:pPr>
            <a:r>
              <a:rPr lang="ru-RU" sz="2900" dirty="0" smtClean="0">
                <a:latin typeface="Times New Roman" charset="0"/>
                <a:ea typeface="Times New Roman" charset="0"/>
                <a:cs typeface="Times New Roman" charset="0"/>
              </a:rPr>
              <a:t>Шина </a:t>
            </a:r>
            <a:r>
              <a:rPr lang="ru-RU" sz="2900" dirty="0" err="1" smtClean="0">
                <a:latin typeface="Times New Roman" charset="0"/>
                <a:ea typeface="Times New Roman" charset="0"/>
                <a:cs typeface="Times New Roman" charset="0"/>
              </a:rPr>
              <a:t>гуссматик</a:t>
            </a:r>
            <a:endParaRPr lang="ru-RU" sz="29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8180865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6000">
              <a:schemeClr val="bg1"/>
            </a:gs>
            <a:gs pos="94000">
              <a:srgbClr val="FFF6F3">
                <a:alpha val="93000"/>
                <a:lumMod val="28000"/>
                <a:lumOff val="72000"/>
              </a:srgb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99989" y="616687"/>
            <a:ext cx="5356695" cy="5560275"/>
          </a:xfrm>
        </p:spPr>
      </p:pic>
    </p:spTree>
    <p:extLst>
      <p:ext uri="{BB962C8B-B14F-4D97-AF65-F5344CB8AC3E}">
        <p14:creationId xmlns:p14="http://schemas.microsoft.com/office/powerpoint/2010/main" val="819696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6000">
              <a:schemeClr val="bg1"/>
            </a:gs>
            <a:gs pos="94000">
              <a:srgbClr val="FFF6F3">
                <a:alpha val="93000"/>
                <a:lumMod val="28000"/>
                <a:lumOff val="72000"/>
              </a:srgb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600" b="1" dirty="0" smtClean="0">
                <a:latin typeface="Times New Roman" charset="0"/>
                <a:ea typeface="Times New Roman" charset="0"/>
                <a:cs typeface="Times New Roman" charset="0"/>
              </a:rPr>
              <a:t>Рулевое управление. Назначение</a:t>
            </a:r>
            <a:endParaRPr lang="ru-RU" sz="3600" b="1" dirty="0">
              <a:latin typeface="Times New Roman" charset="0"/>
              <a:ea typeface="Times New Roman" charset="0"/>
              <a:cs typeface="Times New Roman" charset="0"/>
            </a:endParaRPr>
          </a:p>
        </p:txBody>
      </p:sp>
      <p:sp>
        <p:nvSpPr>
          <p:cNvPr id="3" name="Объект 2"/>
          <p:cNvSpPr>
            <a:spLocks noGrp="1"/>
          </p:cNvSpPr>
          <p:nvPr>
            <p:ph idx="1"/>
          </p:nvPr>
        </p:nvSpPr>
        <p:spPr>
          <a:xfrm>
            <a:off x="838200" y="1433384"/>
            <a:ext cx="10515600" cy="4743579"/>
          </a:xfrm>
        </p:spPr>
        <p:txBody>
          <a:bodyPr>
            <a:noAutofit/>
          </a:bodyPr>
          <a:lstStyle/>
          <a:p>
            <a:pPr marL="0" indent="0">
              <a:buNone/>
            </a:pPr>
            <a:r>
              <a:rPr lang="ru-RU" sz="3200" dirty="0" smtClean="0">
                <a:latin typeface="Times New Roman" charset="0"/>
                <a:ea typeface="Times New Roman" charset="0"/>
                <a:cs typeface="Times New Roman" charset="0"/>
              </a:rPr>
              <a:t>Рулевое управление предназначено для изменения направления движения погрузчика путем поворота управляемых колес. Рулевое управление должно обеспечивать:</a:t>
            </a:r>
          </a:p>
          <a:p>
            <a:pPr>
              <a:buFontTx/>
              <a:buChar char="-"/>
            </a:pPr>
            <a:r>
              <a:rPr lang="ru-RU" sz="3200" dirty="0" smtClean="0">
                <a:latin typeface="Times New Roman" charset="0"/>
                <a:ea typeface="Times New Roman" charset="0"/>
                <a:cs typeface="Times New Roman" charset="0"/>
              </a:rPr>
              <a:t>Минимальные усилия на рулевом колесе;</a:t>
            </a:r>
          </a:p>
          <a:p>
            <a:pPr>
              <a:buFontTx/>
              <a:buChar char="-"/>
            </a:pPr>
            <a:r>
              <a:rPr lang="ru-RU" sz="3200" dirty="0" smtClean="0">
                <a:latin typeface="Times New Roman" charset="0"/>
                <a:ea typeface="Times New Roman" charset="0"/>
                <a:cs typeface="Times New Roman" charset="0"/>
              </a:rPr>
              <a:t>Большой угол поворота управляемых колес (до85 </a:t>
            </a:r>
            <a:r>
              <a:rPr lang="ru-RU" sz="3200" dirty="0" err="1" smtClean="0">
                <a:latin typeface="Times New Roman" charset="0"/>
                <a:ea typeface="Times New Roman" charset="0"/>
                <a:cs typeface="Times New Roman" charset="0"/>
              </a:rPr>
              <a:t>гр</a:t>
            </a:r>
            <a:r>
              <a:rPr lang="ru-RU" sz="3200" dirty="0" smtClean="0">
                <a:latin typeface="Times New Roman" charset="0"/>
                <a:ea typeface="Times New Roman" charset="0"/>
                <a:cs typeface="Times New Roman" charset="0"/>
              </a:rPr>
              <a:t>)</a:t>
            </a:r>
          </a:p>
          <a:p>
            <a:pPr>
              <a:buFontTx/>
              <a:buChar char="-"/>
            </a:pPr>
            <a:r>
              <a:rPr lang="ru-RU" sz="3200" dirty="0" smtClean="0">
                <a:latin typeface="Times New Roman" charset="0"/>
                <a:ea typeface="Times New Roman" charset="0"/>
                <a:cs typeface="Times New Roman" charset="0"/>
              </a:rPr>
              <a:t>Поворот колес управляемого моста на разные углы (обычно колесо движущееся по малому радиусу на 80 </a:t>
            </a:r>
            <a:r>
              <a:rPr lang="ru-RU" sz="3200" dirty="0" err="1" smtClean="0">
                <a:latin typeface="Times New Roman" charset="0"/>
                <a:ea typeface="Times New Roman" charset="0"/>
                <a:cs typeface="Times New Roman" charset="0"/>
              </a:rPr>
              <a:t>гр</a:t>
            </a:r>
            <a:r>
              <a:rPr lang="ru-RU" sz="3200" dirty="0" smtClean="0">
                <a:latin typeface="Times New Roman" charset="0"/>
                <a:ea typeface="Times New Roman" charset="0"/>
                <a:cs typeface="Times New Roman" charset="0"/>
              </a:rPr>
              <a:t>, по большему – на 50 </a:t>
            </a:r>
            <a:r>
              <a:rPr lang="ru-RU" sz="3200" dirty="0" err="1" smtClean="0">
                <a:latin typeface="Times New Roman" charset="0"/>
                <a:ea typeface="Times New Roman" charset="0"/>
                <a:cs typeface="Times New Roman" charset="0"/>
              </a:rPr>
              <a:t>гр</a:t>
            </a:r>
            <a:r>
              <a:rPr lang="ru-RU" sz="3200" dirty="0" smtClean="0">
                <a:latin typeface="Times New Roman" charset="0"/>
                <a:ea typeface="Times New Roman" charset="0"/>
                <a:cs typeface="Times New Roman" charset="0"/>
              </a:rPr>
              <a:t>)</a:t>
            </a:r>
            <a:endParaRPr lang="ru-RU" sz="32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852094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6000">
              <a:schemeClr val="bg1"/>
            </a:gs>
            <a:gs pos="94000">
              <a:srgbClr val="FFF6F3">
                <a:alpha val="93000"/>
                <a:lumMod val="28000"/>
                <a:lumOff val="72000"/>
              </a:srgb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785255"/>
            <a:ext cx="10515600" cy="1325563"/>
          </a:xfrm>
        </p:spPr>
        <p:txBody>
          <a:bodyPr>
            <a:normAutofit/>
          </a:bodyPr>
          <a:lstStyle/>
          <a:p>
            <a:r>
              <a:rPr lang="ru-RU" sz="3600" b="1" dirty="0" smtClean="0">
                <a:latin typeface="Times New Roman" charset="0"/>
                <a:ea typeface="Times New Roman" charset="0"/>
                <a:cs typeface="Times New Roman" charset="0"/>
              </a:rPr>
              <a:t>Типы рулевого управления</a:t>
            </a:r>
            <a:endParaRPr lang="ru-RU" sz="3600" b="1" dirty="0">
              <a:latin typeface="Times New Roman" charset="0"/>
              <a:ea typeface="Times New Roman" charset="0"/>
              <a:cs typeface="Times New Roman" charset="0"/>
            </a:endParaRPr>
          </a:p>
        </p:txBody>
      </p:sp>
      <p:sp>
        <p:nvSpPr>
          <p:cNvPr id="3" name="Объект 2"/>
          <p:cNvSpPr>
            <a:spLocks noGrp="1"/>
          </p:cNvSpPr>
          <p:nvPr>
            <p:ph idx="1"/>
          </p:nvPr>
        </p:nvSpPr>
        <p:spPr>
          <a:xfrm>
            <a:off x="838200" y="1825625"/>
            <a:ext cx="11049000" cy="4351338"/>
          </a:xfrm>
        </p:spPr>
        <p:txBody>
          <a:bodyPr>
            <a:normAutofit/>
          </a:bodyPr>
          <a:lstStyle/>
          <a:p>
            <a:pPr marL="0" indent="0">
              <a:buNone/>
            </a:pPr>
            <a:r>
              <a:rPr lang="ru-RU" sz="3200" dirty="0" smtClean="0">
                <a:latin typeface="Times New Roman" charset="0"/>
                <a:ea typeface="Times New Roman" charset="0"/>
                <a:cs typeface="Times New Roman" charset="0"/>
              </a:rPr>
              <a:t>В погрузчиках используется три типа рулевого управления:</a:t>
            </a:r>
          </a:p>
          <a:p>
            <a:pPr marL="0" indent="0">
              <a:buNone/>
            </a:pPr>
            <a:r>
              <a:rPr lang="ru-RU" sz="3200" b="1" dirty="0" smtClean="0">
                <a:latin typeface="Times New Roman" charset="0"/>
                <a:ea typeface="Times New Roman" charset="0"/>
                <a:cs typeface="Times New Roman" charset="0"/>
              </a:rPr>
              <a:t>1 </a:t>
            </a:r>
            <a:r>
              <a:rPr lang="ru-RU" sz="3200" b="1" u="sng" dirty="0" smtClean="0">
                <a:latin typeface="Times New Roman" charset="0"/>
                <a:ea typeface="Times New Roman" charset="0"/>
                <a:cs typeface="Times New Roman" charset="0"/>
              </a:rPr>
              <a:t>Механическое рулевое управление </a:t>
            </a:r>
            <a:r>
              <a:rPr lang="ru-RU" sz="3200" dirty="0" smtClean="0">
                <a:latin typeface="Times New Roman" charset="0"/>
                <a:ea typeface="Times New Roman" charset="0"/>
                <a:cs typeface="Times New Roman" charset="0"/>
              </a:rPr>
              <a:t>на современных автопогрузчиках используется редко из-за трудности поворота рулевого колеса. Используется на </a:t>
            </a:r>
            <a:r>
              <a:rPr lang="ru-RU" sz="3200" dirty="0" err="1" smtClean="0">
                <a:latin typeface="Times New Roman" charset="0"/>
                <a:ea typeface="Times New Roman" charset="0"/>
                <a:cs typeface="Times New Roman" charset="0"/>
              </a:rPr>
              <a:t>электропогрузчиках</a:t>
            </a:r>
            <a:r>
              <a:rPr lang="ru-RU" sz="3200" dirty="0" smtClean="0">
                <a:latin typeface="Times New Roman" charset="0"/>
                <a:ea typeface="Times New Roman" charset="0"/>
                <a:cs typeface="Times New Roman" charset="0"/>
              </a:rPr>
              <a:t> грузоподъемностью до 2000 кг производства России и Болгарии</a:t>
            </a:r>
          </a:p>
          <a:p>
            <a:pPr marL="0" indent="0">
              <a:buNone/>
            </a:pPr>
            <a:r>
              <a:rPr lang="ru-RU" sz="3200" b="1" dirty="0" smtClean="0">
                <a:latin typeface="Times New Roman" charset="0"/>
                <a:ea typeface="Times New Roman" charset="0"/>
                <a:cs typeface="Times New Roman" charset="0"/>
              </a:rPr>
              <a:t>2 </a:t>
            </a:r>
            <a:r>
              <a:rPr lang="ru-RU" sz="3200" b="1" u="sng" dirty="0" smtClean="0">
                <a:latin typeface="Times New Roman" charset="0"/>
                <a:ea typeface="Times New Roman" charset="0"/>
                <a:cs typeface="Times New Roman" charset="0"/>
              </a:rPr>
              <a:t>Гидравлическое рулевое управление </a:t>
            </a:r>
            <a:r>
              <a:rPr lang="ru-RU" sz="3200" dirty="0" smtClean="0">
                <a:latin typeface="Times New Roman" charset="0"/>
                <a:ea typeface="Times New Roman" charset="0"/>
                <a:cs typeface="Times New Roman" charset="0"/>
              </a:rPr>
              <a:t>наиболее распространено в современных погрузчиках.</a:t>
            </a:r>
            <a:endParaRPr lang="ru-RU" sz="32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006794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6000">
              <a:schemeClr val="bg1"/>
            </a:gs>
            <a:gs pos="94000">
              <a:srgbClr val="FFF6F3">
                <a:alpha val="93000"/>
                <a:lumMod val="28000"/>
                <a:lumOff val="72000"/>
              </a:srgb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131245"/>
            <a:ext cx="10515600" cy="1325563"/>
          </a:xfrm>
        </p:spPr>
        <p:txBody>
          <a:bodyPr>
            <a:normAutofit/>
          </a:bodyPr>
          <a:lstStyle/>
          <a:p>
            <a:r>
              <a:rPr lang="ru-RU" sz="3600" b="1" dirty="0" smtClean="0">
                <a:latin typeface="Times New Roman" charset="0"/>
                <a:ea typeface="Times New Roman" charset="0"/>
                <a:cs typeface="Times New Roman" charset="0"/>
              </a:rPr>
              <a:t>Гидравлическое рулевое управление</a:t>
            </a:r>
            <a:endParaRPr lang="ru-RU" sz="3600" b="1" dirty="0">
              <a:latin typeface="Times New Roman" charset="0"/>
              <a:ea typeface="Times New Roman" charset="0"/>
              <a:cs typeface="Times New Roman" charset="0"/>
            </a:endParaRPr>
          </a:p>
        </p:txBody>
      </p:sp>
      <p:sp>
        <p:nvSpPr>
          <p:cNvPr id="3" name="Объект 2"/>
          <p:cNvSpPr>
            <a:spLocks noGrp="1"/>
          </p:cNvSpPr>
          <p:nvPr>
            <p:ph idx="1"/>
          </p:nvPr>
        </p:nvSpPr>
        <p:spPr>
          <a:xfrm>
            <a:off x="838200" y="2160245"/>
            <a:ext cx="10515600" cy="4351338"/>
          </a:xfrm>
        </p:spPr>
        <p:txBody>
          <a:bodyPr>
            <a:normAutofit/>
          </a:bodyPr>
          <a:lstStyle/>
          <a:p>
            <a:pPr marL="0" indent="0">
              <a:buNone/>
            </a:pPr>
            <a:r>
              <a:rPr lang="ru-RU" sz="3200" dirty="0" smtClean="0">
                <a:latin typeface="Times New Roman" charset="0"/>
                <a:ea typeface="Times New Roman" charset="0"/>
                <a:cs typeface="Times New Roman" charset="0"/>
              </a:rPr>
              <a:t>В этом типе управления механическая связь между рулевым колесом и управляемыми колесами </a:t>
            </a:r>
            <a:r>
              <a:rPr lang="ru-RU" sz="3200" dirty="0" err="1" smtClean="0">
                <a:latin typeface="Times New Roman" charset="0"/>
                <a:ea typeface="Times New Roman" charset="0"/>
                <a:cs typeface="Times New Roman" charset="0"/>
              </a:rPr>
              <a:t>отсутствет</a:t>
            </a:r>
            <a:r>
              <a:rPr lang="ru-RU" sz="3200" dirty="0" smtClean="0">
                <a:latin typeface="Times New Roman" charset="0"/>
                <a:ea typeface="Times New Roman" charset="0"/>
                <a:cs typeface="Times New Roman" charset="0"/>
              </a:rPr>
              <a:t>. В устройстве погрузчика часто применяется схема с гидроцилиндром, имеющим двусторонний шток.</a:t>
            </a:r>
          </a:p>
        </p:txBody>
      </p:sp>
    </p:spTree>
    <p:extLst>
      <p:ext uri="{BB962C8B-B14F-4D97-AF65-F5344CB8AC3E}">
        <p14:creationId xmlns:p14="http://schemas.microsoft.com/office/powerpoint/2010/main" val="1450782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6000">
              <a:schemeClr val="bg1"/>
            </a:gs>
            <a:gs pos="94000">
              <a:srgbClr val="FFF6F3">
                <a:alpha val="93000"/>
                <a:lumMod val="28000"/>
                <a:lumOff val="72000"/>
              </a:srgb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82956" y="1821903"/>
            <a:ext cx="6299200" cy="3810000"/>
          </a:xfrm>
        </p:spPr>
      </p:pic>
      <p:sp>
        <p:nvSpPr>
          <p:cNvPr id="5" name="TextBox 4"/>
          <p:cNvSpPr txBox="1"/>
          <p:nvPr/>
        </p:nvSpPr>
        <p:spPr>
          <a:xfrm>
            <a:off x="637954" y="413231"/>
            <a:ext cx="9890004" cy="6093976"/>
          </a:xfrm>
          <a:prstGeom prst="rect">
            <a:avLst/>
          </a:prstGeom>
          <a:noFill/>
        </p:spPr>
        <p:txBody>
          <a:bodyPr wrap="square" rtlCol="0">
            <a:spAutoFit/>
          </a:bodyPr>
          <a:lstStyle/>
          <a:p>
            <a:r>
              <a:rPr lang="ru-RU" sz="3400" b="1" dirty="0">
                <a:latin typeface="Times New Roman" charset="0"/>
                <a:ea typeface="Times New Roman" charset="0"/>
                <a:cs typeface="Times New Roman" charset="0"/>
              </a:rPr>
              <a:t>Система гидравлического управления состоит из следующих элементов</a:t>
            </a:r>
            <a:r>
              <a:rPr lang="ru-RU" sz="3400" b="1" dirty="0" smtClean="0">
                <a:latin typeface="Times New Roman" charset="0"/>
                <a:ea typeface="Times New Roman" charset="0"/>
                <a:cs typeface="Times New Roman" charset="0"/>
              </a:rPr>
              <a:t>:</a:t>
            </a:r>
          </a:p>
          <a:p>
            <a:endParaRPr lang="ru-RU" dirty="0">
              <a:latin typeface="Times New Roman" charset="0"/>
              <a:ea typeface="Times New Roman" charset="0"/>
              <a:cs typeface="Times New Roman" charset="0"/>
            </a:endParaRPr>
          </a:p>
          <a:p>
            <a:pPr marL="514350" indent="-514350">
              <a:buAutoNum type="arabicPeriod"/>
            </a:pPr>
            <a:r>
              <a:rPr lang="ru-RU" sz="2600" dirty="0">
                <a:latin typeface="Times New Roman" charset="0"/>
                <a:ea typeface="Times New Roman" charset="0"/>
                <a:cs typeface="Times New Roman" charset="0"/>
              </a:rPr>
              <a:t>Рулевое колесо</a:t>
            </a:r>
          </a:p>
          <a:p>
            <a:pPr marL="514350" indent="-514350">
              <a:buAutoNum type="arabicPeriod"/>
            </a:pPr>
            <a:r>
              <a:rPr lang="ru-RU" sz="2600" dirty="0">
                <a:latin typeface="Times New Roman" charset="0"/>
                <a:ea typeface="Times New Roman" charset="0"/>
                <a:cs typeface="Times New Roman" charset="0"/>
              </a:rPr>
              <a:t>Рулевая колонка</a:t>
            </a:r>
          </a:p>
          <a:p>
            <a:pPr marL="514350" indent="-514350">
              <a:buAutoNum type="arabicPeriod"/>
            </a:pPr>
            <a:r>
              <a:rPr lang="ru-RU" sz="2600" dirty="0" err="1">
                <a:latin typeface="Times New Roman" charset="0"/>
                <a:ea typeface="Times New Roman" charset="0"/>
                <a:cs typeface="Times New Roman" charset="0"/>
              </a:rPr>
              <a:t>Гидроруль</a:t>
            </a:r>
            <a:r>
              <a:rPr lang="ru-RU" sz="2600" dirty="0">
                <a:latin typeface="Times New Roman" charset="0"/>
                <a:ea typeface="Times New Roman" charset="0"/>
                <a:cs typeface="Times New Roman" charset="0"/>
              </a:rPr>
              <a:t> (гидравлический </a:t>
            </a:r>
            <a:endParaRPr lang="en-US" sz="2600" dirty="0" smtClean="0">
              <a:latin typeface="Times New Roman" charset="0"/>
              <a:ea typeface="Times New Roman" charset="0"/>
              <a:cs typeface="Times New Roman" charset="0"/>
            </a:endParaRPr>
          </a:p>
          <a:p>
            <a:r>
              <a:rPr lang="ru-RU" sz="2600" dirty="0" smtClean="0">
                <a:latin typeface="Times New Roman" charset="0"/>
                <a:ea typeface="Times New Roman" charset="0"/>
                <a:cs typeface="Times New Roman" charset="0"/>
              </a:rPr>
              <a:t>рулевой </a:t>
            </a:r>
            <a:r>
              <a:rPr lang="ru-RU" sz="2600" dirty="0">
                <a:latin typeface="Times New Roman" charset="0"/>
                <a:ea typeface="Times New Roman" charset="0"/>
                <a:cs typeface="Times New Roman" charset="0"/>
              </a:rPr>
              <a:t>механизм, насос-дозатор)</a:t>
            </a:r>
          </a:p>
          <a:p>
            <a:pPr marL="514350" indent="-514350">
              <a:buAutoNum type="arabicPeriod" startAt="4"/>
            </a:pPr>
            <a:r>
              <a:rPr lang="ru-RU" sz="2600" dirty="0" smtClean="0">
                <a:latin typeface="Times New Roman" charset="0"/>
                <a:ea typeface="Times New Roman" charset="0"/>
                <a:cs typeface="Times New Roman" charset="0"/>
              </a:rPr>
              <a:t>Трубопроводы</a:t>
            </a:r>
            <a:endParaRPr lang="ru-RU" sz="2600" dirty="0">
              <a:latin typeface="Times New Roman" charset="0"/>
              <a:ea typeface="Times New Roman" charset="0"/>
              <a:cs typeface="Times New Roman" charset="0"/>
            </a:endParaRPr>
          </a:p>
          <a:p>
            <a:pPr marL="514350" indent="-514350">
              <a:buAutoNum type="arabicPeriod" startAt="4"/>
            </a:pPr>
            <a:r>
              <a:rPr lang="ru-RU" sz="2600" dirty="0" smtClean="0">
                <a:latin typeface="Times New Roman" charset="0"/>
                <a:ea typeface="Times New Roman" charset="0"/>
                <a:cs typeface="Times New Roman" charset="0"/>
              </a:rPr>
              <a:t>Гидроцилиндр </a:t>
            </a:r>
            <a:r>
              <a:rPr lang="ru-RU" sz="2600" dirty="0">
                <a:latin typeface="Times New Roman" charset="0"/>
                <a:ea typeface="Times New Roman" charset="0"/>
                <a:cs typeface="Times New Roman" charset="0"/>
              </a:rPr>
              <a:t>рулевого </a:t>
            </a:r>
            <a:endParaRPr lang="ru-RU" sz="2600" dirty="0" smtClean="0">
              <a:latin typeface="Times New Roman" charset="0"/>
              <a:ea typeface="Times New Roman" charset="0"/>
              <a:cs typeface="Times New Roman" charset="0"/>
            </a:endParaRPr>
          </a:p>
          <a:p>
            <a:r>
              <a:rPr lang="ru-RU" sz="2600" dirty="0" smtClean="0">
                <a:latin typeface="Times New Roman" charset="0"/>
                <a:ea typeface="Times New Roman" charset="0"/>
                <a:cs typeface="Times New Roman" charset="0"/>
              </a:rPr>
              <a:t>управления</a:t>
            </a:r>
          </a:p>
          <a:p>
            <a:pPr marL="514350" indent="-514350">
              <a:buAutoNum type="arabicPeriod" startAt="6"/>
            </a:pPr>
            <a:r>
              <a:rPr lang="ru-RU" sz="2600" dirty="0" smtClean="0">
                <a:latin typeface="Times New Roman" charset="0"/>
                <a:ea typeface="Times New Roman" charset="0"/>
                <a:cs typeface="Times New Roman" charset="0"/>
              </a:rPr>
              <a:t>Тяга</a:t>
            </a:r>
            <a:endParaRPr lang="ru-RU" sz="2600" dirty="0">
              <a:latin typeface="Times New Roman" charset="0"/>
              <a:ea typeface="Times New Roman" charset="0"/>
              <a:cs typeface="Times New Roman" charset="0"/>
            </a:endParaRPr>
          </a:p>
          <a:p>
            <a:pPr marL="514350" indent="-514350">
              <a:buAutoNum type="arabicPeriod" startAt="6"/>
            </a:pPr>
            <a:r>
              <a:rPr lang="ru-RU" sz="2600" dirty="0" smtClean="0">
                <a:latin typeface="Times New Roman" charset="0"/>
                <a:ea typeface="Times New Roman" charset="0"/>
                <a:cs typeface="Times New Roman" charset="0"/>
              </a:rPr>
              <a:t>Шаровой шарнир</a:t>
            </a:r>
          </a:p>
          <a:p>
            <a:pPr marL="514350" indent="-514350">
              <a:buAutoNum type="arabicPeriod" startAt="6"/>
            </a:pPr>
            <a:r>
              <a:rPr lang="ru-RU" sz="2600" dirty="0" smtClean="0">
                <a:latin typeface="Times New Roman" charset="0"/>
                <a:ea typeface="Times New Roman" charset="0"/>
                <a:cs typeface="Times New Roman" charset="0"/>
              </a:rPr>
              <a:t>Поворотная цапфа</a:t>
            </a:r>
          </a:p>
          <a:p>
            <a:pPr marL="514350" indent="-514350">
              <a:buAutoNum type="arabicPeriod" startAt="6"/>
            </a:pPr>
            <a:r>
              <a:rPr lang="ru-RU" sz="2600" dirty="0" smtClean="0">
                <a:latin typeface="Times New Roman" charset="0"/>
                <a:ea typeface="Times New Roman" charset="0"/>
                <a:cs typeface="Times New Roman" charset="0"/>
              </a:rPr>
              <a:t>Шкворень</a:t>
            </a:r>
            <a:endParaRPr lang="ru-RU" sz="2600" dirty="0">
              <a:latin typeface="Times New Roman" charset="0"/>
              <a:ea typeface="Times New Roman" charset="0"/>
              <a:cs typeface="Times New Roman" charset="0"/>
            </a:endParaRPr>
          </a:p>
          <a:p>
            <a:endParaRPr lang="ru-RU"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6483746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6000">
              <a:schemeClr val="bg1"/>
            </a:gs>
            <a:gs pos="94000">
              <a:srgbClr val="FFF6F3">
                <a:alpha val="93000"/>
                <a:lumMod val="28000"/>
                <a:lumOff val="72000"/>
              </a:srgb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760541"/>
            <a:ext cx="10515600" cy="1325563"/>
          </a:xfrm>
        </p:spPr>
        <p:txBody>
          <a:bodyPr>
            <a:normAutofit/>
          </a:bodyPr>
          <a:lstStyle/>
          <a:p>
            <a:r>
              <a:rPr lang="ru-RU" sz="3600" b="1" dirty="0" err="1" smtClean="0">
                <a:latin typeface="Times New Roman" charset="0"/>
                <a:ea typeface="Times New Roman" charset="0"/>
                <a:cs typeface="Times New Roman" charset="0"/>
              </a:rPr>
              <a:t>Гидроруль</a:t>
            </a:r>
            <a:r>
              <a:rPr lang="ru-RU" sz="3600" b="1" dirty="0" smtClean="0">
                <a:latin typeface="Times New Roman" charset="0"/>
                <a:ea typeface="Times New Roman" charset="0"/>
                <a:cs typeface="Times New Roman" charset="0"/>
              </a:rPr>
              <a:t> является:</a:t>
            </a:r>
            <a:endParaRPr lang="ru-RU" sz="3600" b="1" dirty="0">
              <a:latin typeface="Times New Roman" charset="0"/>
              <a:ea typeface="Times New Roman" charset="0"/>
              <a:cs typeface="Times New Roman" charset="0"/>
            </a:endParaRPr>
          </a:p>
        </p:txBody>
      </p:sp>
      <p:sp>
        <p:nvSpPr>
          <p:cNvPr id="3" name="Объект 2"/>
          <p:cNvSpPr>
            <a:spLocks noGrp="1"/>
          </p:cNvSpPr>
          <p:nvPr>
            <p:ph idx="1"/>
          </p:nvPr>
        </p:nvSpPr>
        <p:spPr/>
        <p:txBody>
          <a:bodyPr>
            <a:normAutofit/>
          </a:bodyPr>
          <a:lstStyle/>
          <a:p>
            <a:pPr marL="0" indent="0">
              <a:buNone/>
            </a:pPr>
            <a:r>
              <a:rPr lang="ru-RU" sz="3000" dirty="0" smtClean="0">
                <a:latin typeface="Times New Roman" charset="0"/>
                <a:ea typeface="Times New Roman" charset="0"/>
                <a:cs typeface="Times New Roman" charset="0"/>
              </a:rPr>
              <a:t>А) направляющим устройством- работает как распределитель, распределяет потоки масла в гидроцилиндр</a:t>
            </a:r>
          </a:p>
          <a:p>
            <a:pPr marL="0" indent="0">
              <a:buNone/>
            </a:pPr>
            <a:r>
              <a:rPr lang="ru-RU" sz="3000" dirty="0" smtClean="0">
                <a:latin typeface="Times New Roman" charset="0"/>
                <a:ea typeface="Times New Roman" charset="0"/>
                <a:cs typeface="Times New Roman" charset="0"/>
              </a:rPr>
              <a:t>Б) дозирующим устройством – пропускает определенное </a:t>
            </a:r>
            <a:r>
              <a:rPr lang="ru-RU" sz="3000" dirty="0" err="1" smtClean="0">
                <a:latin typeface="Times New Roman" charset="0"/>
                <a:ea typeface="Times New Roman" charset="0"/>
                <a:cs typeface="Times New Roman" charset="0"/>
              </a:rPr>
              <a:t>колличество</a:t>
            </a:r>
            <a:r>
              <a:rPr lang="ru-RU" sz="3000" dirty="0" smtClean="0">
                <a:latin typeface="Times New Roman" charset="0"/>
                <a:ea typeface="Times New Roman" charset="0"/>
                <a:cs typeface="Times New Roman" charset="0"/>
              </a:rPr>
              <a:t> масла в зависимости от угла поворота </a:t>
            </a:r>
            <a:r>
              <a:rPr lang="ru-RU" sz="3000" dirty="0" err="1" smtClean="0">
                <a:latin typeface="Times New Roman" charset="0"/>
                <a:ea typeface="Times New Roman" charset="0"/>
                <a:cs typeface="Times New Roman" charset="0"/>
              </a:rPr>
              <a:t>рула</a:t>
            </a:r>
            <a:r>
              <a:rPr lang="ru-RU" sz="3000" dirty="0" smtClean="0">
                <a:latin typeface="Times New Roman" charset="0"/>
                <a:ea typeface="Times New Roman" charset="0"/>
                <a:cs typeface="Times New Roman" charset="0"/>
              </a:rPr>
              <a:t>;</a:t>
            </a:r>
          </a:p>
          <a:p>
            <a:pPr marL="0" indent="0">
              <a:buNone/>
            </a:pPr>
            <a:r>
              <a:rPr lang="ru-RU" sz="3000" dirty="0" smtClean="0">
                <a:latin typeface="Times New Roman" charset="0"/>
                <a:ea typeface="Times New Roman" charset="0"/>
                <a:cs typeface="Times New Roman" charset="0"/>
              </a:rPr>
              <a:t>В) подающим устройством – при отсутствии давления в системе работает как ручной шестеренный насос, - при неработающем двигателе поворот колес возможен при большом усилии на руле.</a:t>
            </a:r>
          </a:p>
        </p:txBody>
      </p:sp>
    </p:spTree>
    <p:extLst>
      <p:ext uri="{BB962C8B-B14F-4D97-AF65-F5344CB8AC3E}">
        <p14:creationId xmlns:p14="http://schemas.microsoft.com/office/powerpoint/2010/main" val="1423802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14963</TotalTime>
  <Words>14338</Words>
  <Application>Microsoft Macintosh PowerPoint</Application>
  <PresentationFormat>Широкоэкранный</PresentationFormat>
  <Paragraphs>1434</Paragraphs>
  <Slides>200</Slides>
  <Notes>119</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200</vt:i4>
      </vt:variant>
    </vt:vector>
  </HeadingPairs>
  <TitlesOfParts>
    <vt:vector size="205" baseType="lpstr">
      <vt:lpstr>Calibri</vt:lpstr>
      <vt:lpstr>Calibri Light</vt:lpstr>
      <vt:lpstr>Times New Roman</vt:lpstr>
      <vt:lpstr>Arial</vt:lpstr>
      <vt:lpstr>Тема Office</vt:lpstr>
      <vt:lpstr>Презентация PowerPoint</vt:lpstr>
      <vt:lpstr>Презентация PowerPoint</vt:lpstr>
      <vt:lpstr> Общие сведения об электропогрузчиках (аккумуляторных), автопогрузчиков.  </vt:lpstr>
      <vt:lpstr>Общее устройство погрузчиков </vt:lpstr>
      <vt:lpstr>Презентация PowerPoint</vt:lpstr>
      <vt:lpstr>7. Цилиндр подъема 8. Колесо рулевого управления 9. Противовес 10. Задний мост 11. Капот двигателя 12. Рама 13. Передний мост </vt:lpstr>
      <vt:lpstr> Классификация погрузчиков: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2. Основы электротехники </vt:lpstr>
      <vt:lpstr>Презентация PowerPoint</vt:lpstr>
      <vt:lpstr>Презентация PowerPoint</vt:lpstr>
      <vt:lpstr>Рис. 1. Зависимости тока от времени:  а — постоянный ток;  б — переменный синусоидальный ток;  в — пульсирующий ток</vt:lpstr>
      <vt:lpstr>Презентация PowerPoint</vt:lpstr>
      <vt:lpstr>Рис. 2. Схема возникновения электрического тока в металлических проводниках: а — беспорядочное движение электронов; б — упорядоченное движение электронов</vt:lpstr>
      <vt:lpstr>Презентация PowerPoint</vt:lpstr>
      <vt:lpstr>Рис. 3. Простейшая электрическая цепь постоянного тока (а) и ее принципиальная схема (б)</vt:lpstr>
      <vt:lpstr>Презентация PowerPoint</vt:lpstr>
      <vt:lpstr>Презентация PowerPoint</vt:lpstr>
      <vt:lpstr>Рис. 5. Схемы параллельного соединения приемников</vt:lpstr>
      <vt:lpstr>Рис. 6. Схемы смешанного соединения приемников</vt:lpstr>
      <vt:lpstr>Рис. 7. Схемы прохождения электрического тока между двумя заряженными телами (а) и по замкнутой электрической цепи (б)</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Устройство аккумуляторной батареи </vt:lpstr>
      <vt:lpstr>Работа аккумуляторной батареи </vt:lpstr>
      <vt:lpstr>Презентация PowerPoint</vt:lpstr>
      <vt:lpstr>Параметры автомобильного аккумулятора</vt:lpstr>
      <vt:lpstr>Стартер. Строение, устройство и назначение. </vt:lpstr>
      <vt:lpstr>Устройство стартера</vt:lpstr>
      <vt:lpstr>Конструкции стартеров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Основные свойства рабочих жидкостей.</vt:lpstr>
      <vt:lpstr>Презентация PowerPoint</vt:lpstr>
      <vt:lpstr>Презентация PowerPoint</vt:lpstr>
      <vt:lpstr>Рабочие жидкости и масла.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Бак рабочей жидкости</vt:lpstr>
      <vt:lpstr>Презентация PowerPoint</vt:lpstr>
      <vt:lpstr>Презентация PowerPoint</vt:lpstr>
      <vt:lpstr>Презентация PowerPoint</vt:lpstr>
      <vt:lpstr>Цилиндры</vt:lpstr>
      <vt:lpstr>Презентация PowerPoint</vt:lpstr>
      <vt:lpstr>Презентация PowerPoint</vt:lpstr>
      <vt:lpstr>Презентация PowerPoint</vt:lpstr>
      <vt:lpstr>Гидромеханическая трансмиссия погрузчика. Назначение</vt:lpstr>
      <vt:lpstr>Презентация PowerPoint</vt:lpstr>
      <vt:lpstr>Ходовая часть</vt:lpstr>
      <vt:lpstr>Рама погрузчика. Назначение</vt:lpstr>
      <vt:lpstr>Устройство рамы</vt:lpstr>
      <vt:lpstr>Колеса и шины</vt:lpstr>
      <vt:lpstr>Массивные колеса</vt:lpstr>
      <vt:lpstr>Пневматические колеса</vt:lpstr>
      <vt:lpstr>Презентация PowerPoint</vt:lpstr>
      <vt:lpstr>Суперэластичные колеса (гуссматик)</vt:lpstr>
      <vt:lpstr>Презентация PowerPoint</vt:lpstr>
      <vt:lpstr>Рулевое управление. Назначение</vt:lpstr>
      <vt:lpstr>Типы рулевого управления</vt:lpstr>
      <vt:lpstr>Гидравлическое рулевое управление</vt:lpstr>
      <vt:lpstr>Презентация PowerPoint</vt:lpstr>
      <vt:lpstr>Гидроруль является:</vt:lpstr>
      <vt:lpstr>Тормозная система</vt:lpstr>
      <vt:lpstr>Эффективность рабочих тормозов характеризуется величиной тормозного пути:</vt:lpstr>
      <vt:lpstr>Устройство гидравлического привода</vt:lpstr>
      <vt:lpstr>Презентация PowerPoint</vt:lpstr>
      <vt:lpstr>Презентация PowerPoint</vt:lpstr>
      <vt:lpstr>Стояночный тормоз</vt:lpstr>
      <vt:lpstr>Устройство стояночного тормоза (при использовании механизма рабочего тормоза)</vt:lpstr>
      <vt:lpstr>Грузоподъемный механизм Назначение</vt:lpstr>
      <vt:lpstr>Презентация PowerPoint</vt:lpstr>
      <vt:lpstr>Устройство грузоподъемника Основные части грузоподъемника современного погрузчика</vt:lpstr>
      <vt:lpstr>Презентация PowerPoint</vt:lpstr>
      <vt:lpstr>Сменные грузозахватные приспособления</vt:lpstr>
      <vt:lpstr>Вилочный захват, при необходимости может быть дополнен следующими приспособлениями:  </vt:lpstr>
      <vt:lpstr>Презентация PowerPoint</vt:lpstr>
      <vt:lpstr>Презентация PowerPoint</vt:lpstr>
      <vt:lpstr>Механические приспособления</vt:lpstr>
      <vt:lpstr>Презентация PowerPoint</vt:lpstr>
      <vt:lpstr>Приспособления с гидроприводом</vt:lpstr>
      <vt:lpstr>Презентация PowerPoint</vt:lpstr>
      <vt:lpstr>Презентация PowerPoint</vt:lpstr>
      <vt:lpstr>Презентация PowerPoint</vt:lpstr>
      <vt:lpstr>Презентация PowerPoint</vt:lpstr>
      <vt:lpstr>Эксплуатация погрузчика</vt:lpstr>
      <vt:lpstr>Презентация PowerPoint</vt:lpstr>
      <vt:lpstr>Презентация PowerPoint</vt:lpstr>
      <vt:lpstr>Презентация PowerPoint</vt:lpstr>
      <vt:lpstr>Презентация PowerPoint</vt:lpstr>
      <vt:lpstr> Приемка нового погрузчика</vt:lpstr>
      <vt:lpstr>Обкатка нового погрузчика</vt:lpstr>
      <vt:lpstr>Презентация PowerPoint</vt:lpstr>
      <vt:lpstr>Презентация PowerPoint</vt:lpstr>
      <vt:lpstr>Презентация PowerPoint</vt:lpstr>
      <vt:lpstr>Ежесменное обслуживание</vt:lpstr>
      <vt:lpstr>Презентация PowerPoint</vt:lpstr>
      <vt:lpstr>Презентация PowerPoint</vt:lpstr>
      <vt:lpstr>Презентация PowerPoint</vt:lpstr>
      <vt:lpstr>Презентация PowerPoint</vt:lpstr>
      <vt:lpstr>Презентация PowerPoint</vt:lpstr>
      <vt:lpstr>Командное устройство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Открытие крышки аккумуляторного отсека при наличии системы безопасности (вариант комплектации)  </vt:lpstr>
      <vt:lpstr>Доступ к аккумуляторной батарее  </vt:lpstr>
      <vt:lpstr>Зарядка аккумулятора  </vt:lpstr>
      <vt:lpstr>Зарядная розетка   </vt:lpstr>
      <vt:lpstr>Техническое обслуживание электрооборудования  Аккумуляторная батарея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Техническое обслуживание погрузчика</vt:lpstr>
      <vt:lpstr>Схема мест смазки в электропогрузчике</vt:lpstr>
      <vt:lpstr>Презентация PowerPoint</vt:lpstr>
      <vt:lpstr>Презентация PowerPoint</vt:lpstr>
      <vt:lpstr>Презентация PowerPoint</vt:lpstr>
      <vt:lpstr>ВОЗМОЖНЫЕ НЕИСПРАВНОСТИ И СПОСОБЫ ИХ УСТРАНЕНИЯ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Эксплуатация погрузчиков в зимнее время</vt:lpstr>
      <vt:lpstr>Презентация PowerPoint</vt:lpstr>
      <vt:lpstr>Презентация PowerPoint</vt:lpstr>
      <vt:lpstr>Презентация PowerPoint</vt:lpstr>
      <vt:lpstr>ПОГРУЗКА</vt:lpstr>
      <vt:lpstr>Презентация PowerPoint</vt:lpstr>
      <vt:lpstr>Презентация PowerPoint</vt:lpstr>
      <vt:lpstr>ДВИЖЕНИЕ С ГРУЗОМ</vt:lpstr>
      <vt:lpstr>Порядок действий при разгрузке</vt:lpstr>
      <vt:lpstr>Презентация PowerPoint</vt:lpstr>
      <vt:lpstr>Правила складирования грузов</vt:lpstr>
      <vt:lpstr>Подача звуковых сигналов при управлении погрузчиком</vt:lpstr>
      <vt:lpstr>8 Правила движения на территории предприятия.  Правила вождения погрузчика.  Основные правила  движения на территории предприятия: в складских помещениях, в помещениях, в которых находится эл.оборудование, аммиачные установки и пр.  </vt:lpstr>
      <vt:lpstr>Презентация PowerPoint</vt:lpstr>
      <vt:lpstr>Общие требования безопасности. </vt:lpstr>
      <vt:lpstr>Требования безопасности перед началом работы. </vt:lpstr>
      <vt:lpstr>Требования безопасности во время работы. </vt:lpstr>
      <vt:lpstr>Требования безопасности при аварийных ситуациях. </vt:lpstr>
      <vt:lpstr>Требования безопасности по окончании работы </vt:lpstr>
      <vt:lpstr>Основные причины пожара</vt:lpstr>
      <vt:lpstr>Общие правила пользования огнетушителям </vt:lpstr>
      <vt:lpstr>Презентация PowerPoint</vt:lpstr>
      <vt:lpstr>Виды электротравм </vt:lpstr>
      <vt:lpstr>Все многообразие действий электрического тока на организм человека приводит к различным электротравмам. </vt:lpstr>
      <vt:lpstr>Презентация PowerPoint</vt:lpstr>
      <vt:lpstr>Оказание первой доврачебной помощи человеку, пораженному электрическим током</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Введение Общие сведения об электропогрузчиках (аккумуляторных), автопогрузчиков.  </dc:title>
  <dc:creator>pmarishina@gmail.com</dc:creator>
  <cp:lastModifiedBy>pmarishina@gmail.com</cp:lastModifiedBy>
  <cp:revision>432</cp:revision>
  <dcterms:created xsi:type="dcterms:W3CDTF">2016-06-27T20:39:19Z</dcterms:created>
  <dcterms:modified xsi:type="dcterms:W3CDTF">2016-07-23T11:30:06Z</dcterms:modified>
</cp:coreProperties>
</file>